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theme/themeOverride21.xml" ContentType="application/vnd.openxmlformats-officedocument.themeOverride+xml"/>
  <Override PartName="/ppt/charts/chart22.xml" ContentType="application/vnd.openxmlformats-officedocument.drawingml.chart+xml"/>
  <Override PartName="/ppt/theme/themeOverride22.xml" ContentType="application/vnd.openxmlformats-officedocument.themeOverride+xml"/>
  <Override PartName="/ppt/charts/chart23.xml" ContentType="application/vnd.openxmlformats-officedocument.drawingml.chart+xml"/>
  <Override PartName="/ppt/theme/themeOverride23.xml" ContentType="application/vnd.openxmlformats-officedocument.themeOverride+xml"/>
  <Override PartName="/ppt/charts/chart24.xml" ContentType="application/vnd.openxmlformats-officedocument.drawingml.chart+xml"/>
  <Override PartName="/ppt/theme/themeOverride24.xml" ContentType="application/vnd.openxmlformats-officedocument.themeOverride+xml"/>
  <Override PartName="/ppt/charts/chart25.xml" ContentType="application/vnd.openxmlformats-officedocument.drawingml.chart+xml"/>
  <Override PartName="/ppt/theme/themeOverride25.xml" ContentType="application/vnd.openxmlformats-officedocument.themeOverride+xml"/>
  <Override PartName="/ppt/charts/chart26.xml" ContentType="application/vnd.openxmlformats-officedocument.drawingml.chart+xml"/>
  <Override PartName="/ppt/theme/themeOverride26.xml" ContentType="application/vnd.openxmlformats-officedocument.themeOverride+xml"/>
  <Override PartName="/ppt/charts/chart27.xml" ContentType="application/vnd.openxmlformats-officedocument.drawingml.chart+xml"/>
  <Override PartName="/ppt/theme/themeOverride27.xml" ContentType="application/vnd.openxmlformats-officedocument.themeOverride+xml"/>
  <Override PartName="/ppt/charts/chart28.xml" ContentType="application/vnd.openxmlformats-officedocument.drawingml.chart+xml"/>
  <Override PartName="/ppt/theme/themeOverride28.xml" ContentType="application/vnd.openxmlformats-officedocument.themeOverride+xml"/>
  <Override PartName="/ppt/charts/chart29.xml" ContentType="application/vnd.openxmlformats-officedocument.drawingml.chart+xml"/>
  <Override PartName="/ppt/charts/chart30.xml" ContentType="application/vnd.openxmlformats-officedocument.drawingml.chart+xml"/>
  <Override PartName="/ppt/theme/themeOverride29.xml" ContentType="application/vnd.openxmlformats-officedocument.themeOverride+xml"/>
  <Override PartName="/ppt/charts/chart31.xml" ContentType="application/vnd.openxmlformats-officedocument.drawingml.chart+xml"/>
  <Override PartName="/ppt/theme/themeOverride30.xml" ContentType="application/vnd.openxmlformats-officedocument.themeOverride+xml"/>
  <Override PartName="/ppt/notesSlides/notesSlide2.xml" ContentType="application/vnd.openxmlformats-officedocument.presentationml.notesSlide+xml"/>
  <Override PartName="/ppt/charts/chart32.xml" ContentType="application/vnd.openxmlformats-officedocument.drawingml.chart+xml"/>
  <Override PartName="/ppt/theme/themeOverride31.xml" ContentType="application/vnd.openxmlformats-officedocument.themeOverride+xml"/>
  <Override PartName="/ppt/charts/chart33.xml" ContentType="application/vnd.openxmlformats-officedocument.drawingml.chart+xml"/>
  <Override PartName="/ppt/theme/themeOverride32.xml" ContentType="application/vnd.openxmlformats-officedocument.themeOverride+xml"/>
  <Override PartName="/ppt/charts/chart34.xml" ContentType="application/vnd.openxmlformats-officedocument.drawingml.chart+xml"/>
  <Override PartName="/ppt/theme/themeOverride33.xml" ContentType="application/vnd.openxmlformats-officedocument.themeOverride+xml"/>
  <Override PartName="/ppt/charts/chart35.xml" ContentType="application/vnd.openxmlformats-officedocument.drawingml.chart+xml"/>
  <Override PartName="/ppt/theme/themeOverride34.xml" ContentType="application/vnd.openxmlformats-officedocument.themeOverride+xml"/>
  <Override PartName="/ppt/charts/chart36.xml" ContentType="application/vnd.openxmlformats-officedocument.drawingml.chart+xml"/>
  <Override PartName="/ppt/theme/themeOverride35.xml" ContentType="application/vnd.openxmlformats-officedocument.themeOverride+xml"/>
  <Override PartName="/ppt/charts/chart37.xml" ContentType="application/vnd.openxmlformats-officedocument.drawingml.chart+xml"/>
  <Override PartName="/ppt/theme/themeOverride36.xml" ContentType="application/vnd.openxmlformats-officedocument.themeOverride+xml"/>
  <Override PartName="/ppt/charts/chart38.xml" ContentType="application/vnd.openxmlformats-officedocument.drawingml.chart+xml"/>
  <Override PartName="/ppt/theme/themeOverride37.xml" ContentType="application/vnd.openxmlformats-officedocument.themeOverride+xml"/>
  <Override PartName="/ppt/charts/chart39.xml" ContentType="application/vnd.openxmlformats-officedocument.drawingml.chart+xml"/>
  <Override PartName="/ppt/theme/themeOverride38.xml" ContentType="application/vnd.openxmlformats-officedocument.themeOverride+xml"/>
  <Override PartName="/ppt/charts/chart40.xml" ContentType="application/vnd.openxmlformats-officedocument.drawingml.chart+xml"/>
  <Override PartName="/ppt/theme/themeOverride39.xml" ContentType="application/vnd.openxmlformats-officedocument.themeOverride+xml"/>
  <Override PartName="/ppt/charts/chart41.xml" ContentType="application/vnd.openxmlformats-officedocument.drawingml.chart+xml"/>
  <Override PartName="/ppt/theme/themeOverride40.xml" ContentType="application/vnd.openxmlformats-officedocument.themeOverride+xml"/>
  <Override PartName="/ppt/charts/chart42.xml" ContentType="application/vnd.openxmlformats-officedocument.drawingml.chart+xml"/>
  <Override PartName="/ppt/theme/themeOverride41.xml" ContentType="application/vnd.openxmlformats-officedocument.themeOverride+xml"/>
  <Override PartName="/ppt/notesSlides/notesSlide3.xml" ContentType="application/vnd.openxmlformats-officedocument.presentationml.notesSlide+xml"/>
  <Override PartName="/ppt/charts/chart43.xml" ContentType="application/vnd.openxmlformats-officedocument.drawingml.chart+xml"/>
  <Override PartName="/ppt/theme/themeOverride42.xml" ContentType="application/vnd.openxmlformats-officedocument.themeOverride+xml"/>
  <Override PartName="/ppt/charts/chart44.xml" ContentType="application/vnd.openxmlformats-officedocument.drawingml.chart+xml"/>
  <Override PartName="/ppt/theme/themeOverride43.xml" ContentType="application/vnd.openxmlformats-officedocument.themeOverride+xml"/>
  <Override PartName="/ppt/charts/chart45.xml" ContentType="application/vnd.openxmlformats-officedocument.drawingml.chart+xml"/>
  <Override PartName="/ppt/theme/themeOverride44.xml" ContentType="application/vnd.openxmlformats-officedocument.themeOverride+xml"/>
  <Override PartName="/ppt/charts/chart46.xml" ContentType="application/vnd.openxmlformats-officedocument.drawingml.chart+xml"/>
  <Override PartName="/ppt/theme/themeOverride45.xml" ContentType="application/vnd.openxmlformats-officedocument.themeOverride+xml"/>
  <Override PartName="/ppt/charts/chart47.xml" ContentType="application/vnd.openxmlformats-officedocument.drawingml.chart+xml"/>
  <Override PartName="/ppt/theme/themeOverride46.xml" ContentType="application/vnd.openxmlformats-officedocument.themeOverride+xml"/>
  <Override PartName="/ppt/charts/chart48.xml" ContentType="application/vnd.openxmlformats-officedocument.drawingml.chart+xml"/>
  <Override PartName="/ppt/theme/themeOverride47.xml" ContentType="application/vnd.openxmlformats-officedocument.themeOverride+xml"/>
  <Override PartName="/ppt/charts/chart49.xml" ContentType="application/vnd.openxmlformats-officedocument.drawingml.chart+xml"/>
  <Override PartName="/ppt/theme/themeOverride48.xml" ContentType="application/vnd.openxmlformats-officedocument.themeOverride+xml"/>
  <Override PartName="/ppt/charts/chart50.xml" ContentType="application/vnd.openxmlformats-officedocument.drawingml.chart+xml"/>
  <Override PartName="/ppt/theme/themeOverride49.xml" ContentType="application/vnd.openxmlformats-officedocument.themeOverride+xml"/>
  <Override PartName="/ppt/charts/chart51.xml" ContentType="application/vnd.openxmlformats-officedocument.drawingml.chart+xml"/>
  <Override PartName="/ppt/theme/themeOverride50.xml" ContentType="application/vnd.openxmlformats-officedocument.themeOverride+xml"/>
  <Override PartName="/ppt/charts/chart52.xml" ContentType="application/vnd.openxmlformats-officedocument.drawingml.chart+xml"/>
  <Override PartName="/ppt/theme/themeOverride51.xml" ContentType="application/vnd.openxmlformats-officedocument.themeOverride+xml"/>
  <Override PartName="/ppt/charts/chart53.xml" ContentType="application/vnd.openxmlformats-officedocument.drawingml.chart+xml"/>
  <Override PartName="/ppt/theme/themeOverride52.xml" ContentType="application/vnd.openxmlformats-officedocument.themeOverride+xml"/>
  <Override PartName="/ppt/charts/chart54.xml" ContentType="application/vnd.openxmlformats-officedocument.drawingml.chart+xml"/>
  <Override PartName="/ppt/theme/themeOverride53.xml" ContentType="application/vnd.openxmlformats-officedocument.themeOverride+xml"/>
  <Override PartName="/ppt/charts/chart55.xml" ContentType="application/vnd.openxmlformats-officedocument.drawingml.chart+xml"/>
  <Override PartName="/ppt/theme/themeOverride54.xml" ContentType="application/vnd.openxmlformats-officedocument.themeOverride+xml"/>
  <Override PartName="/ppt/charts/chart56.xml" ContentType="application/vnd.openxmlformats-officedocument.drawingml.chart+xml"/>
  <Override PartName="/ppt/theme/themeOverride5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43"/>
  </p:notesMasterIdLst>
  <p:sldIdLst>
    <p:sldId id="256" r:id="rId2"/>
    <p:sldId id="280" r:id="rId3"/>
    <p:sldId id="257" r:id="rId4"/>
    <p:sldId id="258" r:id="rId5"/>
    <p:sldId id="290" r:id="rId6"/>
    <p:sldId id="263" r:id="rId7"/>
    <p:sldId id="259" r:id="rId8"/>
    <p:sldId id="284" r:id="rId9"/>
    <p:sldId id="262" r:id="rId10"/>
    <p:sldId id="279" r:id="rId11"/>
    <p:sldId id="285" r:id="rId12"/>
    <p:sldId id="283" r:id="rId13"/>
    <p:sldId id="264" r:id="rId14"/>
    <p:sldId id="265" r:id="rId15"/>
    <p:sldId id="281" r:id="rId16"/>
    <p:sldId id="266" r:id="rId17"/>
    <p:sldId id="291" r:id="rId18"/>
    <p:sldId id="292" r:id="rId19"/>
    <p:sldId id="293" r:id="rId20"/>
    <p:sldId id="282" r:id="rId21"/>
    <p:sldId id="261" r:id="rId22"/>
    <p:sldId id="269" r:id="rId23"/>
    <p:sldId id="270" r:id="rId24"/>
    <p:sldId id="296" r:id="rId25"/>
    <p:sldId id="297" r:id="rId26"/>
    <p:sldId id="335" r:id="rId27"/>
    <p:sldId id="272" r:id="rId28"/>
    <p:sldId id="299" r:id="rId29"/>
    <p:sldId id="300" r:id="rId30"/>
    <p:sldId id="336" r:id="rId31"/>
    <p:sldId id="267" r:id="rId32"/>
    <p:sldId id="268" r:id="rId33"/>
    <p:sldId id="301" r:id="rId34"/>
    <p:sldId id="337" r:id="rId35"/>
    <p:sldId id="338" r:id="rId36"/>
    <p:sldId id="271" r:id="rId37"/>
    <p:sldId id="302" r:id="rId38"/>
    <p:sldId id="273" r:id="rId39"/>
    <p:sldId id="303" r:id="rId40"/>
    <p:sldId id="339" r:id="rId41"/>
    <p:sldId id="340" r:id="rId42"/>
    <p:sldId id="298" r:id="rId43"/>
    <p:sldId id="274" r:id="rId44"/>
    <p:sldId id="275" r:id="rId45"/>
    <p:sldId id="277" r:id="rId46"/>
    <p:sldId id="341" r:id="rId47"/>
    <p:sldId id="278" r:id="rId48"/>
    <p:sldId id="276" r:id="rId49"/>
    <p:sldId id="342" r:id="rId50"/>
    <p:sldId id="304" r:id="rId51"/>
    <p:sldId id="307" r:id="rId52"/>
    <p:sldId id="343" r:id="rId53"/>
    <p:sldId id="306" r:id="rId54"/>
    <p:sldId id="308" r:id="rId55"/>
    <p:sldId id="344" r:id="rId56"/>
    <p:sldId id="310" r:id="rId57"/>
    <p:sldId id="311" r:id="rId58"/>
    <p:sldId id="345" r:id="rId59"/>
    <p:sldId id="313" r:id="rId60"/>
    <p:sldId id="314" r:id="rId61"/>
    <p:sldId id="347" r:id="rId62"/>
    <p:sldId id="348" r:id="rId63"/>
    <p:sldId id="316" r:id="rId64"/>
    <p:sldId id="317" r:id="rId65"/>
    <p:sldId id="346" r:id="rId66"/>
    <p:sldId id="319" r:id="rId67"/>
    <p:sldId id="320" r:id="rId68"/>
    <p:sldId id="349" r:id="rId69"/>
    <p:sldId id="322" r:id="rId70"/>
    <p:sldId id="323" r:id="rId71"/>
    <p:sldId id="350" r:id="rId72"/>
    <p:sldId id="351" r:id="rId73"/>
    <p:sldId id="325" r:id="rId74"/>
    <p:sldId id="326" r:id="rId75"/>
    <p:sldId id="328" r:id="rId76"/>
    <p:sldId id="329" r:id="rId77"/>
    <p:sldId id="396" r:id="rId78"/>
    <p:sldId id="408" r:id="rId79"/>
    <p:sldId id="411" r:id="rId80"/>
    <p:sldId id="360" r:id="rId81"/>
    <p:sldId id="409" r:id="rId82"/>
    <p:sldId id="375" r:id="rId83"/>
    <p:sldId id="334" r:id="rId84"/>
    <p:sldId id="356" r:id="rId85"/>
    <p:sldId id="368" r:id="rId86"/>
    <p:sldId id="394" r:id="rId87"/>
    <p:sldId id="357" r:id="rId88"/>
    <p:sldId id="405" r:id="rId89"/>
    <p:sldId id="403" r:id="rId90"/>
    <p:sldId id="406" r:id="rId91"/>
    <p:sldId id="364" r:id="rId92"/>
    <p:sldId id="353" r:id="rId93"/>
    <p:sldId id="376" r:id="rId94"/>
    <p:sldId id="358" r:id="rId95"/>
    <p:sldId id="355" r:id="rId96"/>
    <p:sldId id="395" r:id="rId97"/>
    <p:sldId id="417" r:id="rId98"/>
    <p:sldId id="397" r:id="rId99"/>
    <p:sldId id="354" r:id="rId100"/>
    <p:sldId id="361" r:id="rId101"/>
    <p:sldId id="365" r:id="rId102"/>
    <p:sldId id="366" r:id="rId103"/>
    <p:sldId id="362" r:id="rId104"/>
    <p:sldId id="418" r:id="rId105"/>
    <p:sldId id="404" r:id="rId106"/>
    <p:sldId id="363" r:id="rId107"/>
    <p:sldId id="367" r:id="rId108"/>
    <p:sldId id="369" r:id="rId109"/>
    <p:sldId id="370" r:id="rId110"/>
    <p:sldId id="419" r:id="rId111"/>
    <p:sldId id="371" r:id="rId112"/>
    <p:sldId id="372" r:id="rId113"/>
    <p:sldId id="399" r:id="rId114"/>
    <p:sldId id="373" r:id="rId115"/>
    <p:sldId id="374" r:id="rId116"/>
    <p:sldId id="420" r:id="rId117"/>
    <p:sldId id="377" r:id="rId118"/>
    <p:sldId id="378" r:id="rId119"/>
    <p:sldId id="379" r:id="rId120"/>
    <p:sldId id="402" r:id="rId121"/>
    <p:sldId id="422" r:id="rId122"/>
    <p:sldId id="380" r:id="rId123"/>
    <p:sldId id="401" r:id="rId124"/>
    <p:sldId id="381" r:id="rId125"/>
    <p:sldId id="382" r:id="rId126"/>
    <p:sldId id="400" r:id="rId127"/>
    <p:sldId id="384" r:id="rId128"/>
    <p:sldId id="386" r:id="rId129"/>
    <p:sldId id="412" r:id="rId130"/>
    <p:sldId id="385" r:id="rId131"/>
    <p:sldId id="383" r:id="rId132"/>
    <p:sldId id="410" r:id="rId133"/>
    <p:sldId id="387" r:id="rId134"/>
    <p:sldId id="388" r:id="rId135"/>
    <p:sldId id="421" r:id="rId136"/>
    <p:sldId id="389" r:id="rId137"/>
    <p:sldId id="390" r:id="rId138"/>
    <p:sldId id="391" r:id="rId139"/>
    <p:sldId id="415" r:id="rId140"/>
    <p:sldId id="416" r:id="rId141"/>
    <p:sldId id="359" r:id="rId142"/>
  </p:sldIdLst>
  <p:sldSz cx="9144000" cy="6858000" type="screen4x3"/>
  <p:notesSz cx="6858000" cy="9144000"/>
  <p:defaultTextStyle>
    <a:defPPr>
      <a:defRPr lang="es-CL"/>
    </a:defPPr>
    <a:lvl1pPr marL="0" algn="l" defTabSz="914105" rtl="0" eaLnBrk="1" latinLnBrk="0" hangingPunct="1">
      <a:defRPr sz="1800" kern="1200">
        <a:solidFill>
          <a:schemeClr val="tx1"/>
        </a:solidFill>
        <a:latin typeface="+mn-lt"/>
        <a:ea typeface="+mn-ea"/>
        <a:cs typeface="+mn-cs"/>
      </a:defRPr>
    </a:lvl1pPr>
    <a:lvl2pPr marL="457053"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10" algn="l" defTabSz="914105" rtl="0" eaLnBrk="1" latinLnBrk="0" hangingPunct="1">
      <a:defRPr sz="1800" kern="1200">
        <a:solidFill>
          <a:schemeClr val="tx1"/>
        </a:solidFill>
        <a:latin typeface="+mn-lt"/>
        <a:ea typeface="+mn-ea"/>
        <a:cs typeface="+mn-cs"/>
      </a:defRPr>
    </a:lvl5pPr>
    <a:lvl6pPr marL="2285263" algn="l" defTabSz="914105" rtl="0" eaLnBrk="1" latinLnBrk="0" hangingPunct="1">
      <a:defRPr sz="1800" kern="1200">
        <a:solidFill>
          <a:schemeClr val="tx1"/>
        </a:solidFill>
        <a:latin typeface="+mn-lt"/>
        <a:ea typeface="+mn-ea"/>
        <a:cs typeface="+mn-cs"/>
      </a:defRPr>
    </a:lvl6pPr>
    <a:lvl7pPr marL="2742315" algn="l" defTabSz="914105" rtl="0" eaLnBrk="1" latinLnBrk="0" hangingPunct="1">
      <a:defRPr sz="1800" kern="1200">
        <a:solidFill>
          <a:schemeClr val="tx1"/>
        </a:solidFill>
        <a:latin typeface="+mn-lt"/>
        <a:ea typeface="+mn-ea"/>
        <a:cs typeface="+mn-cs"/>
      </a:defRPr>
    </a:lvl7pPr>
    <a:lvl8pPr marL="3199369" algn="l" defTabSz="914105" rtl="0" eaLnBrk="1" latinLnBrk="0" hangingPunct="1">
      <a:defRPr sz="1800" kern="1200">
        <a:solidFill>
          <a:schemeClr val="tx1"/>
        </a:solidFill>
        <a:latin typeface="+mn-lt"/>
        <a:ea typeface="+mn-ea"/>
        <a:cs typeface="+mn-cs"/>
      </a:defRPr>
    </a:lvl8pPr>
    <a:lvl9pPr marL="3656421" algn="l" defTabSz="91410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3CC64C32-A82D-4D1E-9146-52C2B86E5BA0}">
          <p14:sldIdLst>
            <p14:sldId id="256"/>
          </p14:sldIdLst>
        </p14:section>
        <p14:section name="INDICE TEMATICO" id="{6B562499-F9C5-422D-903B-626B0BE9A06F}">
          <p14:sldIdLst>
            <p14:sldId id="280"/>
          </p14:sldIdLst>
        </p14:section>
        <p14:section name="INTRODUCCION" id="{E39EB64E-0211-4117-A882-23BA3A80D0A5}">
          <p14:sldIdLst>
            <p14:sldId id="257"/>
          </p14:sldIdLst>
        </p14:section>
        <p14:section name="CONTEXTO URBANO DE LA OBRA A SEGUIR" id="{DD88E48B-FCB8-4AA1-9B90-3DB9B33B2EDB}">
          <p14:sldIdLst>
            <p14:sldId id="258"/>
            <p14:sldId id="290"/>
          </p14:sldIdLst>
        </p14:section>
        <p14:section name="PRESENTACION EDIFICIO LOURDES" id="{B55E8D45-87CA-4303-AAF7-88D114BDB2C4}">
          <p14:sldIdLst>
            <p14:sldId id="263"/>
            <p14:sldId id="259"/>
            <p14:sldId id="284"/>
            <p14:sldId id="262"/>
            <p14:sldId id="279"/>
          </p14:sldIdLst>
        </p14:section>
        <p14:section name="PLANIMETRIAS" id="{D4337A29-59D4-418D-B944-54B7B499F22D}">
          <p14:sldIdLst>
            <p14:sldId id="285"/>
          </p14:sldIdLst>
        </p14:section>
        <p14:section name="DOCUMENTACION" id="{06992EE5-DBBA-4E21-A38D-08C12A9FBC75}">
          <p14:sldIdLst>
            <p14:sldId id="283"/>
            <p14:sldId id="264"/>
            <p14:sldId id="265"/>
            <p14:sldId id="281"/>
          </p14:sldIdLst>
        </p14:section>
        <p14:section name="ESTADO AVANCE OBRA 4 NOV 2013" id="{A906E5A0-6469-4F1F-A257-975F952F8379}">
          <p14:sldIdLst>
            <p14:sldId id="266"/>
            <p14:sldId id="291"/>
            <p14:sldId id="292"/>
            <p14:sldId id="293"/>
          </p14:sldIdLst>
        </p14:section>
        <p14:section name="PARTIDAS DE OBRA|ETAPA I" id="{E1F8021D-025F-4BEC-BE3C-B13B13805EA2}">
          <p14:sldIdLst>
            <p14:sldId id="282"/>
          </p14:sldIdLst>
        </p14:section>
        <p14:section name="INDICE DE PARTIDAS ETAPA I" id="{35302502-AB55-4504-8453-A6AB733CA3AD}">
          <p14:sldIdLst>
            <p14:sldId id="261"/>
          </p14:sldIdLst>
        </p14:section>
        <p14:section name="PARTIDA 1 : PAVIMENTOS" id="{87BA0AE2-995F-49B6-A634-D90804182429}">
          <p14:sldIdLst>
            <p14:sldId id="269"/>
            <p14:sldId id="270"/>
            <p14:sldId id="296"/>
            <p14:sldId id="297"/>
            <p14:sldId id="335"/>
          </p14:sldIdLst>
        </p14:section>
        <p14:section name="PARTIDA: ALFOMBRAS" id="{6786706B-6587-4661-8AC3-0C72C9AA0642}">
          <p14:sldIdLst>
            <p14:sldId id="272"/>
            <p14:sldId id="299"/>
            <p14:sldId id="300"/>
            <p14:sldId id="336"/>
          </p14:sldIdLst>
        </p14:section>
        <p14:section name="PARTIDA 2: TABIQUERIAS" id="{E2F0024B-9D76-48E2-9576-1EA8251D32DE}">
          <p14:sldIdLst>
            <p14:sldId id="267"/>
            <p14:sldId id="268"/>
            <p14:sldId id="301"/>
            <p14:sldId id="337"/>
            <p14:sldId id="338"/>
          </p14:sldIdLst>
        </p14:section>
        <p14:section name="PARTIDA 3: GUARDAPOLVOS Y CORNISAS" id="{837E5DEF-65A1-41D4-B533-D62EC99259BD}">
          <p14:sldIdLst>
            <p14:sldId id="271"/>
            <p14:sldId id="302"/>
            <p14:sldId id="273"/>
            <p14:sldId id="303"/>
            <p14:sldId id="339"/>
            <p14:sldId id="340"/>
          </p14:sldIdLst>
        </p14:section>
        <p14:section name="PARTIDA 4 : AISLACIONES" id="{332BE6DF-687F-4DC9-8803-6B5B740623DF}">
          <p14:sldIdLst>
            <p14:sldId id="298"/>
            <p14:sldId id="274"/>
            <p14:sldId id="275"/>
            <p14:sldId id="277"/>
            <p14:sldId id="341"/>
          </p14:sldIdLst>
        </p14:section>
        <p14:section name="PARTIDA 5 :IMPERMEABILIZACIONES" id="{F70A7DA8-B6CF-4B62-AD39-EAEBAB1D5249}">
          <p14:sldIdLst>
            <p14:sldId id="278"/>
            <p14:sldId id="276"/>
            <p14:sldId id="342"/>
          </p14:sldIdLst>
        </p14:section>
        <p14:section name="PARTIDA 6 : CIELO  FALSO" id="{335DFAEE-7078-479B-90FC-57DC27C8D584}">
          <p14:sldIdLst>
            <p14:sldId id="304"/>
            <p14:sldId id="307"/>
            <p14:sldId id="343"/>
          </p14:sldIdLst>
        </p14:section>
        <p14:section name="PARTIDA7: TERMINACIONES HUMEDAS" id="{97153777-0549-4285-85B6-47822734E954}">
          <p14:sldIdLst>
            <p14:sldId id="306"/>
            <p14:sldId id="308"/>
            <p14:sldId id="344"/>
          </p14:sldIdLst>
        </p14:section>
        <p14:section name="PARTIDA8:REVESTIMIENTO PAPEL MURAL" id="{CD2D1408-50DB-4FB0-BD40-445F30583FC7}">
          <p14:sldIdLst>
            <p14:sldId id="310"/>
            <p14:sldId id="311"/>
            <p14:sldId id="345"/>
          </p14:sldIdLst>
        </p14:section>
        <p14:section name="PARTIDA 9:PUERTAS" id="{E04FAB7B-2A3C-4B10-96F8-EC27DE6C26E0}">
          <p14:sldIdLst>
            <p14:sldId id="313"/>
            <p14:sldId id="314"/>
            <p14:sldId id="347"/>
            <p14:sldId id="348"/>
          </p14:sldIdLst>
        </p14:section>
        <p14:section name="PARTIDA 10 : VENTANAS Y CRISTALES" id="{E2CAF11A-16AF-44B0-832E-E12012CC1141}">
          <p14:sldIdLst>
            <p14:sldId id="316"/>
            <p14:sldId id="317"/>
            <p14:sldId id="346"/>
          </p14:sldIdLst>
        </p14:section>
        <p14:section name="PARTIDA 11: QUINCALLERIAS" id="{E543525C-6A48-433E-A67D-E948621FBF1D}">
          <p14:sldIdLst>
            <p14:sldId id="319"/>
            <p14:sldId id="320"/>
            <p14:sldId id="349"/>
          </p14:sldIdLst>
        </p14:section>
        <p14:section name="PARTIDA 12 : PINTURAS" id="{13B51AF4-5501-486C-8957-90908A0219EF}">
          <p14:sldIdLst>
            <p14:sldId id="322"/>
            <p14:sldId id="323"/>
            <p14:sldId id="350"/>
            <p14:sldId id="351"/>
          </p14:sldIdLst>
        </p14:section>
        <p14:section name="PARTIDA 13 : CARPINTERIA METALICA" id="{15528792-4AF4-45A8-B94A-8765807C4352}">
          <p14:sldIdLst>
            <p14:sldId id="325"/>
            <p14:sldId id="326"/>
          </p14:sldIdLst>
        </p14:section>
        <p14:section name="PARTIDA 14: MUEBLES" id="{D70D3DEF-5E48-4512-BA81-EFB4E3B954EC}">
          <p14:sldIdLst>
            <p14:sldId id="328"/>
            <p14:sldId id="329"/>
            <p14:sldId id="396"/>
            <p14:sldId id="408"/>
            <p14:sldId id="411"/>
          </p14:sldIdLst>
        </p14:section>
        <p14:section name="PARTIDA 15: CLOSET DORMITORIOS" id="{57B3F207-ADA2-4BF8-98E4-D78DF63180BF}">
          <p14:sldIdLst>
            <p14:sldId id="360"/>
            <p14:sldId id="409"/>
            <p14:sldId id="375"/>
          </p14:sldIdLst>
        </p14:section>
        <p14:section name="CONCLUSIONES PROCESO DE TERMINACIONES ETAPA I" id="{83D153EF-D6B5-481F-814A-481CE241C03D}">
          <p14:sldIdLst>
            <p14:sldId id="334"/>
          </p14:sldIdLst>
        </p14:section>
        <p14:section name="PARTIDAS DE OBRA|ETAPA II" id="{4E5AA5E8-AACF-4585-9A5D-86289539C952}">
          <p14:sldIdLst>
            <p14:sldId id="356"/>
          </p14:sldIdLst>
        </p14:section>
        <p14:section name="INDICE PARTIDAS ETAPA II" id="{718C1589-82AF-40E2-95AD-1AF507A9309E}">
          <p14:sldIdLst>
            <p14:sldId id="368"/>
          </p14:sldIdLst>
        </p14:section>
        <p14:section name="VALOR UF Y ESTADO DE AVANCE" id="{95F7DCAF-B3CE-4285-8D0D-2049404377D4}">
          <p14:sldIdLst>
            <p14:sldId id="394"/>
            <p14:sldId id="357"/>
            <p14:sldId id="405"/>
          </p14:sldIdLst>
        </p14:section>
        <p14:section name="MEDICION AVANCE DE TERMINACIONES SEGUN I.T.O" id="{DBE8F564-3907-4B14-8DFD-6339FC2C42B6}">
          <p14:sldIdLst>
            <p14:sldId id="403"/>
            <p14:sldId id="406"/>
          </p14:sldIdLst>
        </p14:section>
        <p14:section name="PARTIDAS ESPECIFICAS TERMINACIONES" id="{390CBA90-13A3-4456-958F-8BDD5082E6C0}">
          <p14:sldIdLst>
            <p14:sldId id="364"/>
          </p14:sldIdLst>
        </p14:section>
        <p14:section name="PARTIDA 16 : LUMINARIAS" id="{885AE7AD-F415-41C0-90E4-EF8CCDBF78A0}">
          <p14:sldIdLst>
            <p14:sldId id="353"/>
            <p14:sldId id="376"/>
            <p14:sldId id="358"/>
          </p14:sldIdLst>
        </p14:section>
        <p14:section name="PARTIDA 17 : ARTEFACTOS SANITARIOS" id="{E0D82D88-5231-4D52-958D-24929819F7A8}">
          <p14:sldIdLst>
            <p14:sldId id="355"/>
            <p14:sldId id="395"/>
            <p14:sldId id="417"/>
            <p14:sldId id="397"/>
            <p14:sldId id="354"/>
            <p14:sldId id="361"/>
          </p14:sldIdLst>
        </p14:section>
        <p14:section name="PARTIDA 18 : ACCESORIOS SANITARIOS" id="{E5E8FCA8-CA37-4BCE-A9DD-CB8322FC8296}">
          <p14:sldIdLst>
            <p14:sldId id="365"/>
            <p14:sldId id="366"/>
          </p14:sldIdLst>
        </p14:section>
        <p14:section name="PARTIDA 19 : EQUIPO COCINA DEPARTAMENTOS" id="{D1B90097-FDAA-485D-9171-0C1895CCBBCD}">
          <p14:sldIdLst>
            <p14:sldId id="362"/>
            <p14:sldId id="418"/>
            <p14:sldId id="404"/>
            <p14:sldId id="363"/>
          </p14:sldIdLst>
        </p14:section>
        <p14:section name="PARTIDA 20 : SEÑALETICAS" id="{4D003509-E992-4479-87C3-921C85302881}">
          <p14:sldIdLst>
            <p14:sldId id="367"/>
            <p14:sldId id="369"/>
          </p14:sldIdLst>
        </p14:section>
        <p14:section name="PARTIDA 21 : IMPERMEABILIZACION" id="{B55ED360-74FD-4B71-9368-61548B616AA2}">
          <p14:sldIdLst>
            <p14:sldId id="370"/>
            <p14:sldId id="419"/>
            <p14:sldId id="371"/>
          </p14:sldIdLst>
        </p14:section>
        <p14:section name="PARTIDA 22 : CELOSIAS TERMINACIONES HUMEDAS" id="{0C8892D7-1DAB-4C8E-98D2-0390DEFFD092}">
          <p14:sldIdLst>
            <p14:sldId id="372"/>
            <p14:sldId id="399"/>
            <p14:sldId id="373"/>
          </p14:sldIdLst>
        </p14:section>
        <p14:section name="PARTIDA 23 :REVESTIMIENTO CERAMICO INTERIOR" id="{4DE01801-1973-40DF-B260-0A036C991D8F}">
          <p14:sldIdLst>
            <p14:sldId id="374"/>
            <p14:sldId id="420"/>
            <p14:sldId id="377"/>
          </p14:sldIdLst>
        </p14:section>
        <p14:section name="PARTIDA 24: TECHUMBRE Y  HOJALATERIA" id="{9B386DFC-DD8E-4E87-AB70-03A00FE488CF}">
          <p14:sldIdLst>
            <p14:sldId id="378"/>
            <p14:sldId id="379"/>
            <p14:sldId id="402"/>
            <p14:sldId id="422"/>
          </p14:sldIdLst>
        </p14:section>
        <p14:section name="PARTIDA 25 : CALEFONT" id="{2978DDED-0BC9-4DB2-A071-7557A383CB59}">
          <p14:sldIdLst>
            <p14:sldId id="380"/>
            <p14:sldId id="401"/>
            <p14:sldId id="381"/>
          </p14:sldIdLst>
        </p14:section>
        <p14:section name="PARTIDA 26:SELLADO TERMINACIONES" id="{FEEF3B83-EC4C-4E4F-ACB8-1ACF70C972A0}">
          <p14:sldIdLst>
            <p14:sldId id="382"/>
            <p14:sldId id="400"/>
            <p14:sldId id="384"/>
          </p14:sldIdLst>
        </p14:section>
        <p14:section name="PARTIDA 27: ASCENSORES" id="{EB5243F8-107B-4822-B07A-F21D6D980115}">
          <p14:sldIdLst>
            <p14:sldId id="386"/>
            <p14:sldId id="412"/>
            <p14:sldId id="385"/>
          </p14:sldIdLst>
        </p14:section>
        <p14:section name="PARTIDA 28:DUCTO DE RESIDUOS" id="{3D3A297E-F989-4527-8019-BF89E7404280}">
          <p14:sldIdLst>
            <p14:sldId id="383"/>
            <p14:sldId id="410"/>
            <p14:sldId id="387"/>
          </p14:sldIdLst>
        </p14:section>
        <p14:section name="PARTIDA 29: GRIERIA Y SIFONES" id="{807F3B44-BB4C-47C1-905D-9103CF1BB9F6}">
          <p14:sldIdLst>
            <p14:sldId id="388"/>
            <p14:sldId id="421"/>
            <p14:sldId id="389"/>
          </p14:sldIdLst>
        </p14:section>
        <p14:section name="PARTIDA 30:CORRIENTES DEBILES Y EQUIPOS" id="{3481684F-E1E4-4CB1-ADA5-0F71F26D74FC}">
          <p14:sldIdLst>
            <p14:sldId id="390"/>
            <p14:sldId id="391"/>
          </p14:sldIdLst>
        </p14:section>
        <p14:section name="PRESUPUESTO TOTAL ESTIMATIVO" id="{A16CA1F7-B8F6-4BFA-8C31-35F1AD23EA78}">
          <p14:sldIdLst>
            <p14:sldId id="415"/>
            <p14:sldId id="416"/>
          </p14:sldIdLst>
        </p14:section>
        <p14:section name="CONCLUSIONES ETAPA II" id="{37093254-B5B8-49E5-89E9-DA768A716C6C}">
          <p14:sldIdLst>
            <p14:sldId id="3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16" autoAdjust="0"/>
  </p:normalViewPr>
  <p:slideViewPr>
    <p:cSldViewPr>
      <p:cViewPr varScale="1">
        <p:scale>
          <a:sx n="70" d="100"/>
          <a:sy n="70" d="100"/>
        </p:scale>
        <p:origin x="1386" y="48"/>
      </p:cViewPr>
      <p:guideLst>
        <p:guide orient="horz" pos="2160"/>
        <p:guide pos="2880"/>
      </p:guideLst>
    </p:cSldViewPr>
  </p:slideViewPr>
  <p:notesTextViewPr>
    <p:cViewPr>
      <p:scale>
        <a:sx n="1" d="1"/>
        <a:sy n="1" d="1"/>
      </p:scale>
      <p:origin x="0" y="0"/>
    </p:cViewPr>
  </p:notesTextViewPr>
  <p:sorterViewPr>
    <p:cViewPr>
      <p:scale>
        <a:sx n="100" d="100"/>
        <a:sy n="100" d="100"/>
      </p:scale>
      <p:origin x="0" y="633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4.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6.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28.xml"/></Relationships>
</file>

<file path=ppt/charts/_rels/chart29.xml.rels><?xml version="1.0" encoding="UTF-8" standalone="yes"?>
<Relationships xmlns="http://schemas.openxmlformats.org/package/2006/relationships"><Relationship Id="rId1" Type="http://schemas.openxmlformats.org/officeDocument/2006/relationships/oleObject" Target="file:///F:\Lourdes\avance%20departamentos.xlsx" TargetMode="Externa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29.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30.xml"/></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31.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32.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33.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34.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35.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themeOverride" Target="../theme/themeOverride36.xml"/></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37.xml"/></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themeOverride" Target="../theme/themeOverride38.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themeOverride" Target="../theme/themeOverride39.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themeOverride" Target="../theme/themeOverride40.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themeOverride" Target="../theme/themeOverride4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themeOverride" Target="../theme/themeOverride42.xml"/></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themeOverride" Target="../theme/themeOverride43.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themeOverride" Target="../theme/themeOverride44.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45.xml"/></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themeOverride" Target="../theme/themeOverride46.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themeOverride" Target="../theme/themeOverride47.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themeOverride" Target="../theme/themeOverride48.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themeOverride" Target="../theme/themeOverride49.xml"/></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themeOverride" Target="../theme/themeOverride50.xm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themeOverride" Target="../theme/themeOverride51.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themeOverride" Target="../theme/themeOverride52.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themeOverride" Target="../theme/themeOverride53.xml"/></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themeOverride" Target="../theme/themeOverride54.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themeOverride" Target="../theme/themeOverride5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s-CL"/>
              <a:t>PRECIO</a:t>
            </a:r>
            <a:r>
              <a:rPr lang="es-CL" baseline="0"/>
              <a:t> UNITARIO PARTIDA</a:t>
            </a:r>
            <a:endParaRPr lang="es-CL"/>
          </a:p>
        </c:rich>
      </c:tx>
      <c:overlay val="0"/>
    </c:title>
    <c:autoTitleDeleted val="0"/>
    <c:plotArea>
      <c:layout/>
      <c:barChart>
        <c:barDir val="col"/>
        <c:grouping val="clustered"/>
        <c:varyColors val="0"/>
        <c:ser>
          <c:idx val="0"/>
          <c:order val="0"/>
          <c:invertIfNegative val="0"/>
          <c:cat>
            <c:strRef>
              <c:f>'01 PAVIMENTOS  INTERIORES'!$D$43:$D$46</c:f>
              <c:strCache>
                <c:ptCount val="4"/>
                <c:pt idx="0">
                  <c:v>APU PORCELANATO </c:v>
                </c:pt>
                <c:pt idx="1">
                  <c:v>APU CERAMICOS X12</c:v>
                </c:pt>
                <c:pt idx="2">
                  <c:v>APU ALFOMBRA X12</c:v>
                </c:pt>
                <c:pt idx="3">
                  <c:v>APU TOTAL</c:v>
                </c:pt>
              </c:strCache>
            </c:strRef>
          </c:cat>
          <c:val>
            <c:numRef>
              <c:f>'01 PAVIMENTOS  INTERIORES'!$E$43:$E$46</c:f>
              <c:numCache>
                <c:formatCode>_-[$$-340A]\ * #,##0.00_-;\-[$$-340A]\ * #,##0.00_-;_-[$$-340A]\ * "-"??_-;_-@_-</c:formatCode>
                <c:ptCount val="4"/>
                <c:pt idx="0" formatCode="_-&quot;$&quot;\ * #,##0_-;\-&quot;$&quot;\ * #,##0_-;_-&quot;$&quot;\ * &quot;-&quot;??_-;_-@_-">
                  <c:v>94572</c:v>
                </c:pt>
                <c:pt idx="1">
                  <c:v>171223.8</c:v>
                </c:pt>
                <c:pt idx="2" formatCode="_(&quot;$&quot;* #,##0_);_(&quot;$&quot;* \(#,##0\);_(&quot;$&quot;* &quot;-&quot;_);_(@_)">
                  <c:v>113417.4</c:v>
                </c:pt>
                <c:pt idx="3">
                  <c:v>379213.19999999995</c:v>
                </c:pt>
              </c:numCache>
            </c:numRef>
          </c:val>
        </c:ser>
        <c:dLbls>
          <c:showLegendKey val="0"/>
          <c:showVal val="0"/>
          <c:showCatName val="0"/>
          <c:showSerName val="0"/>
          <c:showPercent val="0"/>
          <c:showBubbleSize val="0"/>
        </c:dLbls>
        <c:gapWidth val="150"/>
        <c:axId val="232283184"/>
        <c:axId val="232289848"/>
      </c:barChart>
      <c:catAx>
        <c:axId val="232283184"/>
        <c:scaling>
          <c:orientation val="minMax"/>
        </c:scaling>
        <c:delete val="0"/>
        <c:axPos val="b"/>
        <c:numFmt formatCode="General" sourceLinked="0"/>
        <c:majorTickMark val="none"/>
        <c:minorTickMark val="none"/>
        <c:tickLblPos val="nextTo"/>
        <c:crossAx val="232289848"/>
        <c:crosses val="autoZero"/>
        <c:auto val="1"/>
        <c:lblAlgn val="ctr"/>
        <c:lblOffset val="100"/>
        <c:noMultiLvlLbl val="0"/>
      </c:catAx>
      <c:valAx>
        <c:axId val="232289848"/>
        <c:scaling>
          <c:orientation val="minMax"/>
        </c:scaling>
        <c:delete val="0"/>
        <c:axPos val="l"/>
        <c:majorGridlines/>
        <c:title>
          <c:tx>
            <c:rich>
              <a:bodyPr/>
              <a:lstStyle/>
              <a:p>
                <a:pPr>
                  <a:defRPr/>
                </a:pPr>
                <a:r>
                  <a:rPr lang="en-US"/>
                  <a:t>PRECIO</a:t>
                </a:r>
              </a:p>
            </c:rich>
          </c:tx>
          <c:overlay val="0"/>
        </c:title>
        <c:numFmt formatCode="_-&quot;$&quot;\ * #,##0_-;\-&quot;$&quot;\ * #,##0_-;_-&quot;$&quot;\ * &quot;-&quot;??_-;_-@_-" sourceLinked="1"/>
        <c:majorTickMark val="none"/>
        <c:minorTickMark val="none"/>
        <c:tickLblPos val="nextTo"/>
        <c:crossAx val="23228318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'17 IMPERMEABILIZACIONES'!$D$25:$D$26</c:f>
              <c:strCache>
                <c:ptCount val="2"/>
                <c:pt idx="0">
                  <c:v>APU. X PISO</c:v>
                </c:pt>
                <c:pt idx="1">
                  <c:v>PARTIDA TOTAL</c:v>
                </c:pt>
              </c:strCache>
            </c:strRef>
          </c:cat>
          <c:val>
            <c:numRef>
              <c:f>'17 IMPERMEABILIZACIONES'!$E$25:$E$26</c:f>
              <c:numCache>
                <c:formatCode>"$"#,##0_);[Red]\("$"#,##0\)</c:formatCode>
                <c:ptCount val="2"/>
                <c:pt idx="0">
                  <c:v>708591.60000000009</c:v>
                </c:pt>
                <c:pt idx="1">
                  <c:v>14171832.000000002</c:v>
                </c:pt>
              </c:numCache>
            </c:numRef>
          </c:val>
        </c:ser>
        <c:dLbls>
          <c:showLegendKey val="0"/>
          <c:showVal val="0"/>
          <c:showCatName val="0"/>
          <c:showSerName val="0"/>
          <c:showPercent val="0"/>
          <c:showBubbleSize val="0"/>
        </c:dLbls>
        <c:gapWidth val="150"/>
        <c:axId val="309512480"/>
        <c:axId val="309510128"/>
      </c:barChart>
      <c:catAx>
        <c:axId val="309512480"/>
        <c:scaling>
          <c:orientation val="minMax"/>
        </c:scaling>
        <c:delete val="0"/>
        <c:axPos val="b"/>
        <c:numFmt formatCode="General" sourceLinked="0"/>
        <c:majorTickMark val="none"/>
        <c:minorTickMark val="none"/>
        <c:tickLblPos val="nextTo"/>
        <c:crossAx val="309510128"/>
        <c:crosses val="autoZero"/>
        <c:auto val="1"/>
        <c:lblAlgn val="ctr"/>
        <c:lblOffset val="100"/>
        <c:noMultiLvlLbl val="0"/>
      </c:catAx>
      <c:valAx>
        <c:axId val="309510128"/>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0951248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'18 CIELOS FALSOS'!$D$15:$D$16</c:f>
              <c:strCache>
                <c:ptCount val="2"/>
                <c:pt idx="0">
                  <c:v>APU CIELO FALSO</c:v>
                </c:pt>
                <c:pt idx="1">
                  <c:v>APU TOTAL</c:v>
                </c:pt>
              </c:strCache>
            </c:strRef>
          </c:cat>
          <c:val>
            <c:numRef>
              <c:f>'18 CIELOS FALSOS'!$E$15:$E$16</c:f>
              <c:numCache>
                <c:formatCode>_-[$$-340A]\ * #,##0.00_-;\-[$$-340A]\ * #,##0.00_-;_-[$$-340A]\ * "-"??_-;_-@_-</c:formatCode>
                <c:ptCount val="2"/>
                <c:pt idx="0">
                  <c:v>8766.75</c:v>
                </c:pt>
                <c:pt idx="1">
                  <c:v>8766.75</c:v>
                </c:pt>
              </c:numCache>
            </c:numRef>
          </c:val>
        </c:ser>
        <c:dLbls>
          <c:showLegendKey val="0"/>
          <c:showVal val="0"/>
          <c:showCatName val="0"/>
          <c:showSerName val="0"/>
          <c:showPercent val="0"/>
          <c:showBubbleSize val="0"/>
        </c:dLbls>
        <c:gapWidth val="150"/>
        <c:axId val="309510912"/>
        <c:axId val="309508952"/>
      </c:barChart>
      <c:catAx>
        <c:axId val="309510912"/>
        <c:scaling>
          <c:orientation val="minMax"/>
        </c:scaling>
        <c:delete val="0"/>
        <c:axPos val="b"/>
        <c:numFmt formatCode="General" sourceLinked="0"/>
        <c:majorTickMark val="none"/>
        <c:minorTickMark val="none"/>
        <c:tickLblPos val="nextTo"/>
        <c:crossAx val="309508952"/>
        <c:crosses val="autoZero"/>
        <c:auto val="1"/>
        <c:lblAlgn val="ctr"/>
        <c:lblOffset val="100"/>
        <c:noMultiLvlLbl val="0"/>
      </c:catAx>
      <c:valAx>
        <c:axId val="309508952"/>
        <c:scaling>
          <c:orientation val="minMax"/>
        </c:scaling>
        <c:delete val="0"/>
        <c:axPos val="l"/>
        <c:majorGridlines/>
        <c:title>
          <c:tx>
            <c:rich>
              <a:bodyPr/>
              <a:lstStyle/>
              <a:p>
                <a:pPr>
                  <a:defRPr/>
                </a:pPr>
                <a:r>
                  <a:rPr lang="en-US"/>
                  <a:t>PRECIO</a:t>
                </a:r>
              </a:p>
            </c:rich>
          </c:tx>
          <c:overlay val="0"/>
        </c:title>
        <c:numFmt formatCode="_-[$$-340A]\ * #,##0.00_-;\-[$$-340A]\ * #,##0.00_-;_-[$$-340A]\ * &quot;-&quot;??_-;_-@_-" sourceLinked="1"/>
        <c:majorTickMark val="none"/>
        <c:minorTickMark val="none"/>
        <c:tickLblPos val="nextTo"/>
        <c:crossAx val="30951091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'18 CIELOS FALSOS'!$D$19:$D$20</c:f>
              <c:strCache>
                <c:ptCount val="2"/>
                <c:pt idx="0">
                  <c:v>APU. X PISO</c:v>
                </c:pt>
                <c:pt idx="1">
                  <c:v>PARTIDA TOTAL PISOS</c:v>
                </c:pt>
              </c:strCache>
            </c:strRef>
          </c:cat>
          <c:val>
            <c:numRef>
              <c:f>'18 CIELOS FALSOS'!$E$19:$E$20</c:f>
              <c:numCache>
                <c:formatCode>"$"#,##0_);[Red]\("$"#,##0\)</c:formatCode>
                <c:ptCount val="2"/>
                <c:pt idx="0">
                  <c:v>105201</c:v>
                </c:pt>
                <c:pt idx="1">
                  <c:v>2104020</c:v>
                </c:pt>
              </c:numCache>
            </c:numRef>
          </c:val>
        </c:ser>
        <c:dLbls>
          <c:showLegendKey val="0"/>
          <c:showVal val="0"/>
          <c:showCatName val="0"/>
          <c:showSerName val="0"/>
          <c:showPercent val="0"/>
          <c:showBubbleSize val="0"/>
        </c:dLbls>
        <c:gapWidth val="150"/>
        <c:axId val="309512872"/>
        <c:axId val="309513264"/>
      </c:barChart>
      <c:catAx>
        <c:axId val="309512872"/>
        <c:scaling>
          <c:orientation val="minMax"/>
        </c:scaling>
        <c:delete val="0"/>
        <c:axPos val="b"/>
        <c:numFmt formatCode="General" sourceLinked="0"/>
        <c:majorTickMark val="none"/>
        <c:minorTickMark val="none"/>
        <c:tickLblPos val="nextTo"/>
        <c:crossAx val="309513264"/>
        <c:crosses val="autoZero"/>
        <c:auto val="1"/>
        <c:lblAlgn val="ctr"/>
        <c:lblOffset val="100"/>
        <c:noMultiLvlLbl val="0"/>
      </c:catAx>
      <c:valAx>
        <c:axId val="309513264"/>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0951287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'19 TERMINACIONE HUMEDAS'!$D$15:$D$16</c:f>
              <c:strCache>
                <c:ptCount val="2"/>
                <c:pt idx="0">
                  <c:v>APU TERM X AREF</c:v>
                </c:pt>
                <c:pt idx="1">
                  <c:v>APU TOTAL</c:v>
                </c:pt>
              </c:strCache>
            </c:strRef>
          </c:cat>
          <c:val>
            <c:numRef>
              <c:f>'19 TERMINACIONE HUMEDAS'!$E$15:$E$16</c:f>
              <c:numCache>
                <c:formatCode>_-[$$-340A]\ * #,##0_-;\-[$$-340A]\ * #,##0_-;_-[$$-340A]\ * "-"??_-;_-@_-</c:formatCode>
                <c:ptCount val="2"/>
                <c:pt idx="0">
                  <c:v>619783.19999999995</c:v>
                </c:pt>
                <c:pt idx="1">
                  <c:v>619783.19999999995</c:v>
                </c:pt>
              </c:numCache>
            </c:numRef>
          </c:val>
        </c:ser>
        <c:dLbls>
          <c:showLegendKey val="0"/>
          <c:showVal val="0"/>
          <c:showCatName val="0"/>
          <c:showSerName val="0"/>
          <c:showPercent val="0"/>
          <c:showBubbleSize val="0"/>
        </c:dLbls>
        <c:gapWidth val="150"/>
        <c:axId val="312334192"/>
        <c:axId val="312332624"/>
      </c:barChart>
      <c:catAx>
        <c:axId val="312334192"/>
        <c:scaling>
          <c:orientation val="minMax"/>
        </c:scaling>
        <c:delete val="0"/>
        <c:axPos val="b"/>
        <c:numFmt formatCode="General" sourceLinked="0"/>
        <c:majorTickMark val="none"/>
        <c:minorTickMark val="none"/>
        <c:tickLblPos val="nextTo"/>
        <c:crossAx val="312332624"/>
        <c:crosses val="autoZero"/>
        <c:auto val="1"/>
        <c:lblAlgn val="ctr"/>
        <c:lblOffset val="100"/>
        <c:noMultiLvlLbl val="0"/>
      </c:catAx>
      <c:valAx>
        <c:axId val="312332624"/>
        <c:scaling>
          <c:orientation val="minMax"/>
        </c:scaling>
        <c:delete val="0"/>
        <c:axPos val="l"/>
        <c:majorGridlines/>
        <c:title>
          <c:tx>
            <c:rich>
              <a:bodyPr/>
              <a:lstStyle/>
              <a:p>
                <a:pPr>
                  <a:defRPr/>
                </a:pPr>
                <a:r>
                  <a:rPr lang="en-US"/>
                  <a:t>PRECIO</a:t>
                </a:r>
              </a:p>
            </c:rich>
          </c:tx>
          <c:overlay val="0"/>
        </c:title>
        <c:numFmt formatCode="_-[$$-340A]\ * #,##0_-;\-[$$-340A]\ * #,##0_-;_-[$$-340A]\ * &quot;-&quot;??_-;_-@_-" sourceLinked="1"/>
        <c:majorTickMark val="none"/>
        <c:minorTickMark val="none"/>
        <c:tickLblPos val="nextTo"/>
        <c:crossAx val="31233419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'19 TERMINACIONE HUMEDAS'!$D$19:$D$20</c:f>
              <c:strCache>
                <c:ptCount val="2"/>
                <c:pt idx="0">
                  <c:v>APU. X PISO</c:v>
                </c:pt>
                <c:pt idx="1">
                  <c:v>PARTIDA TOTAL</c:v>
                </c:pt>
              </c:strCache>
            </c:strRef>
          </c:cat>
          <c:val>
            <c:numRef>
              <c:f>'19 TERMINACIONE HUMEDAS'!$E$19:$E$20</c:f>
              <c:numCache>
                <c:formatCode>"$"#,##0_);[Red]\("$"#,##0\)</c:formatCode>
                <c:ptCount val="2"/>
                <c:pt idx="0" formatCode="_-[$$-340A]\ * #,##0_-;\-[$$-340A]\ * #,##0_-;_-[$$-340A]\ * &quot;-&quot;??_-;_-@_-">
                  <c:v>619783.19999999995</c:v>
                </c:pt>
                <c:pt idx="1">
                  <c:v>12395664</c:v>
                </c:pt>
              </c:numCache>
            </c:numRef>
          </c:val>
        </c:ser>
        <c:dLbls>
          <c:showLegendKey val="0"/>
          <c:showVal val="0"/>
          <c:showCatName val="0"/>
          <c:showSerName val="0"/>
          <c:showPercent val="0"/>
          <c:showBubbleSize val="0"/>
        </c:dLbls>
        <c:gapWidth val="150"/>
        <c:axId val="312333016"/>
        <c:axId val="312332232"/>
      </c:barChart>
      <c:catAx>
        <c:axId val="312333016"/>
        <c:scaling>
          <c:orientation val="minMax"/>
        </c:scaling>
        <c:delete val="0"/>
        <c:axPos val="b"/>
        <c:numFmt formatCode="General" sourceLinked="0"/>
        <c:majorTickMark val="none"/>
        <c:minorTickMark val="none"/>
        <c:tickLblPos val="nextTo"/>
        <c:crossAx val="312332232"/>
        <c:crosses val="autoZero"/>
        <c:auto val="1"/>
        <c:lblAlgn val="ctr"/>
        <c:lblOffset val="100"/>
        <c:noMultiLvlLbl val="0"/>
      </c:catAx>
      <c:valAx>
        <c:axId val="312332232"/>
        <c:scaling>
          <c:orientation val="minMax"/>
        </c:scaling>
        <c:delete val="0"/>
        <c:axPos val="l"/>
        <c:majorGridlines/>
        <c:title>
          <c:tx>
            <c:rich>
              <a:bodyPr/>
              <a:lstStyle/>
              <a:p>
                <a:pPr>
                  <a:defRPr/>
                </a:pPr>
                <a:r>
                  <a:rPr lang="en-US"/>
                  <a:t>PRECIO</a:t>
                </a:r>
              </a:p>
            </c:rich>
          </c:tx>
          <c:overlay val="0"/>
        </c:title>
        <c:numFmt formatCode="_-[$$-340A]\ * #,##0_-;\-[$$-340A]\ * #,##0_-;_-[$$-340A]\ * &quot;-&quot;??_-;_-@_-" sourceLinked="1"/>
        <c:majorTickMark val="none"/>
        <c:minorTickMark val="none"/>
        <c:tickLblPos val="nextTo"/>
        <c:crossAx val="31233301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6"/>
    </mc:Choice>
    <mc:Fallback>
      <c:style val="16"/>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'20 REVEST.INTERIOR'!$D$50:$D$52</c:f>
              <c:strCache>
                <c:ptCount val="3"/>
                <c:pt idx="0">
                  <c:v>APU CERAMICO</c:v>
                </c:pt>
                <c:pt idx="1">
                  <c:v>APU P.MURAL</c:v>
                </c:pt>
                <c:pt idx="2">
                  <c:v>APU TOTAL</c:v>
                </c:pt>
              </c:strCache>
            </c:strRef>
          </c:cat>
          <c:val>
            <c:numRef>
              <c:f>'20 REVEST.INTERIOR'!$E$50:$E$52</c:f>
              <c:numCache>
                <c:formatCode>_("$"* #,##0_);_("$"* \(#,##0\);_("$"* "-"_);_(@_)</c:formatCode>
                <c:ptCount val="3"/>
                <c:pt idx="0" formatCode="_-[$$-340A]\ * #,##0.00_-;\-[$$-340A]\ * #,##0.00_-;_-[$$-340A]\ * &quot;-&quot;??_-;_-@_-">
                  <c:v>24387</c:v>
                </c:pt>
                <c:pt idx="1">
                  <c:v>10397.15</c:v>
                </c:pt>
                <c:pt idx="2" formatCode="_-[$$-340A]\ * #,##0.00_-;\-[$$-340A]\ * #,##0.00_-;_-[$$-340A]\ * &quot;-&quot;??_-;_-@_-">
                  <c:v>34784.15</c:v>
                </c:pt>
              </c:numCache>
            </c:numRef>
          </c:val>
        </c:ser>
        <c:dLbls>
          <c:showLegendKey val="0"/>
          <c:showVal val="0"/>
          <c:showCatName val="0"/>
          <c:showSerName val="0"/>
          <c:showPercent val="0"/>
          <c:showBubbleSize val="0"/>
        </c:dLbls>
        <c:gapWidth val="150"/>
        <c:axId val="312331840"/>
        <c:axId val="312333800"/>
      </c:barChart>
      <c:catAx>
        <c:axId val="312331840"/>
        <c:scaling>
          <c:orientation val="minMax"/>
        </c:scaling>
        <c:delete val="0"/>
        <c:axPos val="b"/>
        <c:numFmt formatCode="General" sourceLinked="0"/>
        <c:majorTickMark val="none"/>
        <c:minorTickMark val="none"/>
        <c:tickLblPos val="nextTo"/>
        <c:crossAx val="312333800"/>
        <c:crosses val="autoZero"/>
        <c:auto val="1"/>
        <c:lblAlgn val="ctr"/>
        <c:lblOffset val="100"/>
        <c:noMultiLvlLbl val="0"/>
      </c:catAx>
      <c:valAx>
        <c:axId val="312333800"/>
        <c:scaling>
          <c:orientation val="minMax"/>
        </c:scaling>
        <c:delete val="0"/>
        <c:axPos val="l"/>
        <c:majorGridlines/>
        <c:title>
          <c:tx>
            <c:rich>
              <a:bodyPr/>
              <a:lstStyle/>
              <a:p>
                <a:pPr>
                  <a:defRPr/>
                </a:pPr>
                <a:r>
                  <a:rPr lang="en-US"/>
                  <a:t>PRECIO</a:t>
                </a:r>
              </a:p>
            </c:rich>
          </c:tx>
          <c:overlay val="0"/>
        </c:title>
        <c:numFmt formatCode="_-[$$-340A]\ * #,##0.00_-;\-[$$-340A]\ * #,##0.00_-;_-[$$-340A]\ * &quot;-&quot;??_-;_-@_-" sourceLinked="1"/>
        <c:majorTickMark val="none"/>
        <c:minorTickMark val="none"/>
        <c:tickLblPos val="nextTo"/>
        <c:crossAx val="31233184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'04 PUERTAS'!$D$50:$D$54</c:f>
              <c:strCache>
                <c:ptCount val="5"/>
                <c:pt idx="0">
                  <c:v>APU PORTON</c:v>
                </c:pt>
                <c:pt idx="1">
                  <c:v>APU PUERTAS ESCAL.</c:v>
                </c:pt>
                <c:pt idx="2">
                  <c:v>APU PUERTAS DPTOS</c:v>
                </c:pt>
                <c:pt idx="3">
                  <c:v>APU PUERTAS BAÑOS</c:v>
                </c:pt>
                <c:pt idx="4">
                  <c:v>APU TOTAL</c:v>
                </c:pt>
              </c:strCache>
            </c:strRef>
          </c:cat>
          <c:val>
            <c:numRef>
              <c:f>'04 PUERTAS'!$E$50:$E$54</c:f>
              <c:numCache>
                <c:formatCode>_-"$"\ * #,##0_-;\-"$"\ * #,##0_-;_-"$"\ * "-"??_-;_-@_-</c:formatCode>
                <c:ptCount val="5"/>
                <c:pt idx="0">
                  <c:v>18777.3</c:v>
                </c:pt>
                <c:pt idx="1">
                  <c:v>49240</c:v>
                </c:pt>
                <c:pt idx="2" formatCode="_-[$$-340A]\ * #,##0_-;\-[$$-340A]\ * #,##0_-;_-[$$-340A]\ * &quot;-&quot;??_-;_-@_-">
                  <c:v>483832.80000000005</c:v>
                </c:pt>
                <c:pt idx="3" formatCode="_(&quot;$&quot;* #,##0_);_(&quot;$&quot;* \(#,##0\);_(&quot;$&quot;* &quot;-&quot;_);_(@_)">
                  <c:v>486100.80000000005</c:v>
                </c:pt>
                <c:pt idx="4" formatCode="_-[$$-340A]\ * #,##0.00_-;\-[$$-340A]\ * #,##0.00_-;_-[$$-340A]\ * &quot;-&quot;??_-;_-@_-">
                  <c:v>1037950.9000000001</c:v>
                </c:pt>
              </c:numCache>
            </c:numRef>
          </c:val>
        </c:ser>
        <c:dLbls>
          <c:showLegendKey val="0"/>
          <c:showVal val="0"/>
          <c:showCatName val="0"/>
          <c:showSerName val="0"/>
          <c:showPercent val="0"/>
          <c:showBubbleSize val="0"/>
        </c:dLbls>
        <c:gapWidth val="150"/>
        <c:axId val="323016568"/>
        <c:axId val="323016960"/>
      </c:barChart>
      <c:catAx>
        <c:axId val="323016568"/>
        <c:scaling>
          <c:orientation val="minMax"/>
        </c:scaling>
        <c:delete val="0"/>
        <c:axPos val="b"/>
        <c:numFmt formatCode="General" sourceLinked="0"/>
        <c:majorTickMark val="none"/>
        <c:minorTickMark val="none"/>
        <c:tickLblPos val="nextTo"/>
        <c:crossAx val="323016960"/>
        <c:crosses val="autoZero"/>
        <c:auto val="1"/>
        <c:lblAlgn val="ctr"/>
        <c:lblOffset val="100"/>
        <c:noMultiLvlLbl val="0"/>
      </c:catAx>
      <c:valAx>
        <c:axId val="323016960"/>
        <c:scaling>
          <c:orientation val="minMax"/>
        </c:scaling>
        <c:delete val="0"/>
        <c:axPos val="l"/>
        <c:majorGridlines/>
        <c:title>
          <c:tx>
            <c:rich>
              <a:bodyPr/>
              <a:lstStyle/>
              <a:p>
                <a:pPr>
                  <a:defRPr/>
                </a:pPr>
                <a:r>
                  <a:rPr lang="en-US"/>
                  <a:t>PRECIO</a:t>
                </a:r>
              </a:p>
            </c:rich>
          </c:tx>
          <c:overlay val="0"/>
        </c:title>
        <c:numFmt formatCode="_-&quot;$&quot;\ * #,##0_-;\-&quot;$&quot;\ * #,##0_-;_-&quot;$&quot;\ * &quot;-&quot;??_-;_-@_-" sourceLinked="1"/>
        <c:majorTickMark val="none"/>
        <c:minorTickMark val="none"/>
        <c:tickLblPos val="nextTo"/>
        <c:crossAx val="32301656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PARTIDA TOTAL EDIFICIO</a:t>
            </a:r>
          </a:p>
        </c:rich>
      </c:tx>
      <c:overlay val="0"/>
    </c:title>
    <c:autoTitleDeleted val="0"/>
    <c:plotArea>
      <c:layout/>
      <c:barChart>
        <c:barDir val="col"/>
        <c:grouping val="clustered"/>
        <c:varyColors val="0"/>
        <c:ser>
          <c:idx val="0"/>
          <c:order val="0"/>
          <c:invertIfNegative val="0"/>
          <c:cat>
            <c:strRef>
              <c:f>'04 PUERTAS'!$D$56:$D$57</c:f>
              <c:strCache>
                <c:ptCount val="2"/>
                <c:pt idx="0">
                  <c:v>APU. X PISO</c:v>
                </c:pt>
                <c:pt idx="1">
                  <c:v>PARTIDA TOTAL</c:v>
                </c:pt>
              </c:strCache>
            </c:strRef>
          </c:cat>
          <c:val>
            <c:numRef>
              <c:f>'04 PUERTAS'!$E$56:$E$57</c:f>
              <c:numCache>
                <c:formatCode>"$"#,##0_);[Red]\("$"#,##0\)</c:formatCode>
                <c:ptCount val="2"/>
                <c:pt idx="0">
                  <c:v>1560813.5999999999</c:v>
                </c:pt>
                <c:pt idx="1">
                  <c:v>31216271.999999996</c:v>
                </c:pt>
              </c:numCache>
            </c:numRef>
          </c:val>
        </c:ser>
        <c:dLbls>
          <c:showLegendKey val="0"/>
          <c:showVal val="0"/>
          <c:showCatName val="0"/>
          <c:showSerName val="0"/>
          <c:showPercent val="0"/>
          <c:showBubbleSize val="0"/>
        </c:dLbls>
        <c:gapWidth val="150"/>
        <c:axId val="323014216"/>
        <c:axId val="323013040"/>
      </c:barChart>
      <c:catAx>
        <c:axId val="323014216"/>
        <c:scaling>
          <c:orientation val="minMax"/>
        </c:scaling>
        <c:delete val="0"/>
        <c:axPos val="b"/>
        <c:numFmt formatCode="General" sourceLinked="0"/>
        <c:majorTickMark val="none"/>
        <c:minorTickMark val="none"/>
        <c:tickLblPos val="nextTo"/>
        <c:crossAx val="323013040"/>
        <c:crosses val="autoZero"/>
        <c:auto val="1"/>
        <c:lblAlgn val="ctr"/>
        <c:lblOffset val="100"/>
        <c:noMultiLvlLbl val="0"/>
      </c:catAx>
      <c:valAx>
        <c:axId val="323013040"/>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2301421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'05 VENTANAS'!$D$26:$D$28</c:f>
              <c:strCache>
                <c:ptCount val="3"/>
                <c:pt idx="0">
                  <c:v>APU VENTANAS X4</c:v>
                </c:pt>
                <c:pt idx="1">
                  <c:v>APU VENTANALESX2</c:v>
                </c:pt>
                <c:pt idx="2">
                  <c:v>APU TOTAL</c:v>
                </c:pt>
              </c:strCache>
            </c:strRef>
          </c:cat>
          <c:val>
            <c:numRef>
              <c:f>'05 VENTANAS'!$E$26:$E$28</c:f>
              <c:numCache>
                <c:formatCode>_-"$"\ * #,##0_-;\-"$"\ * #,##0_-;_-"$"\ * "-"??_-;_-@_-</c:formatCode>
                <c:ptCount val="3"/>
                <c:pt idx="0">
                  <c:v>76044</c:v>
                </c:pt>
                <c:pt idx="1">
                  <c:v>142020</c:v>
                </c:pt>
                <c:pt idx="2" formatCode="_-[$$-340A]\ * #,##0.00_-;\-[$$-340A]\ * #,##0.00_-;_-[$$-340A]\ * &quot;-&quot;??_-;_-@_-">
                  <c:v>218064</c:v>
                </c:pt>
              </c:numCache>
            </c:numRef>
          </c:val>
        </c:ser>
        <c:dLbls>
          <c:showLegendKey val="0"/>
          <c:showVal val="0"/>
          <c:showCatName val="0"/>
          <c:showSerName val="0"/>
          <c:showPercent val="0"/>
          <c:showBubbleSize val="0"/>
        </c:dLbls>
        <c:gapWidth val="150"/>
        <c:axId val="323015000"/>
        <c:axId val="323017744"/>
      </c:barChart>
      <c:catAx>
        <c:axId val="323015000"/>
        <c:scaling>
          <c:orientation val="minMax"/>
        </c:scaling>
        <c:delete val="0"/>
        <c:axPos val="b"/>
        <c:numFmt formatCode="General" sourceLinked="0"/>
        <c:majorTickMark val="none"/>
        <c:minorTickMark val="none"/>
        <c:tickLblPos val="nextTo"/>
        <c:crossAx val="323017744"/>
        <c:crosses val="autoZero"/>
        <c:auto val="1"/>
        <c:lblAlgn val="ctr"/>
        <c:lblOffset val="100"/>
        <c:noMultiLvlLbl val="0"/>
      </c:catAx>
      <c:valAx>
        <c:axId val="323017744"/>
        <c:scaling>
          <c:orientation val="minMax"/>
        </c:scaling>
        <c:delete val="0"/>
        <c:axPos val="l"/>
        <c:majorGridlines/>
        <c:title>
          <c:tx>
            <c:rich>
              <a:bodyPr/>
              <a:lstStyle/>
              <a:p>
                <a:pPr>
                  <a:defRPr/>
                </a:pPr>
                <a:r>
                  <a:rPr lang="en-US"/>
                  <a:t>PRECIO</a:t>
                </a:r>
              </a:p>
            </c:rich>
          </c:tx>
          <c:overlay val="0"/>
        </c:title>
        <c:numFmt formatCode="_-&quot;$&quot;\ * #,##0_-;\-&quot;$&quot;\ * #,##0_-;_-&quot;$&quot;\ * &quot;-&quot;??_-;_-@_-" sourceLinked="1"/>
        <c:majorTickMark val="none"/>
        <c:minorTickMark val="none"/>
        <c:tickLblPos val="nextTo"/>
        <c:crossAx val="32301500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'05 VENTANAS'!$D$30:$D$31</c:f>
              <c:strCache>
                <c:ptCount val="2"/>
                <c:pt idx="0">
                  <c:v>APU. X PISO</c:v>
                </c:pt>
                <c:pt idx="1">
                  <c:v>PARTIDA TOTAL EDIFICIO</c:v>
                </c:pt>
              </c:strCache>
            </c:strRef>
          </c:cat>
          <c:val>
            <c:numRef>
              <c:f>'05 VENTANAS'!$E$30:$E$31</c:f>
              <c:numCache>
                <c:formatCode>"$"#,##0_);[Red]\("$"#,##0\)</c:formatCode>
                <c:ptCount val="2"/>
                <c:pt idx="0">
                  <c:v>2616768</c:v>
                </c:pt>
                <c:pt idx="1">
                  <c:v>52335360</c:v>
                </c:pt>
              </c:numCache>
            </c:numRef>
          </c:val>
        </c:ser>
        <c:dLbls>
          <c:showLegendKey val="0"/>
          <c:showVal val="0"/>
          <c:showCatName val="0"/>
          <c:showSerName val="0"/>
          <c:showPercent val="0"/>
          <c:showBubbleSize val="0"/>
        </c:dLbls>
        <c:gapWidth val="150"/>
        <c:axId val="323016176"/>
        <c:axId val="323018136"/>
      </c:barChart>
      <c:catAx>
        <c:axId val="323016176"/>
        <c:scaling>
          <c:orientation val="minMax"/>
        </c:scaling>
        <c:delete val="0"/>
        <c:axPos val="b"/>
        <c:numFmt formatCode="General" sourceLinked="0"/>
        <c:majorTickMark val="none"/>
        <c:minorTickMark val="none"/>
        <c:tickLblPos val="nextTo"/>
        <c:crossAx val="323018136"/>
        <c:crosses val="autoZero"/>
        <c:auto val="1"/>
        <c:lblAlgn val="ctr"/>
        <c:lblOffset val="100"/>
        <c:noMultiLvlLbl val="0"/>
      </c:catAx>
      <c:valAx>
        <c:axId val="323018136"/>
        <c:scaling>
          <c:orientation val="minMax"/>
        </c:scaling>
        <c:delete val="0"/>
        <c:axPos val="l"/>
        <c:majorGridlines/>
        <c:title>
          <c:overlay val="0"/>
        </c:title>
        <c:numFmt formatCode="&quot;$&quot;#,##0_);[Red]\(&quot;$&quot;#,##0\)" sourceLinked="1"/>
        <c:majorTickMark val="none"/>
        <c:minorTickMark val="none"/>
        <c:tickLblPos val="nextTo"/>
        <c:crossAx val="32301617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s-CL"/>
              <a:t>PRECIO</a:t>
            </a:r>
            <a:r>
              <a:rPr lang="es-CL" baseline="0"/>
              <a:t> UNITARIO PARTIDA</a:t>
            </a:r>
            <a:endParaRPr lang="es-CL"/>
          </a:p>
        </c:rich>
      </c:tx>
      <c:overlay val="0"/>
    </c:title>
    <c:autoTitleDeleted val="0"/>
    <c:plotArea>
      <c:layout/>
      <c:barChart>
        <c:barDir val="col"/>
        <c:grouping val="clustered"/>
        <c:varyColors val="0"/>
        <c:ser>
          <c:idx val="0"/>
          <c:order val="0"/>
          <c:invertIfNegative val="0"/>
          <c:cat>
            <c:strRef>
              <c:f>'01 PAVIMENTOS  INTERIORES'!$D$43:$D$46</c:f>
              <c:strCache>
                <c:ptCount val="4"/>
                <c:pt idx="0">
                  <c:v>APU PORCELANATO </c:v>
                </c:pt>
                <c:pt idx="1">
                  <c:v>APU CERAMICOS X12</c:v>
                </c:pt>
                <c:pt idx="2">
                  <c:v>APU ALFOMBRA X12</c:v>
                </c:pt>
                <c:pt idx="3">
                  <c:v>APU TOTAL</c:v>
                </c:pt>
              </c:strCache>
            </c:strRef>
          </c:cat>
          <c:val>
            <c:numRef>
              <c:f>'01 PAVIMENTOS  INTERIORES'!$E$43:$E$46</c:f>
              <c:numCache>
                <c:formatCode>_-[$$-340A]\ * #,##0.00_-;\-[$$-340A]\ * #,##0.00_-;_-[$$-340A]\ * "-"??_-;_-@_-</c:formatCode>
                <c:ptCount val="4"/>
                <c:pt idx="0" formatCode="_-&quot;$&quot;\ * #,##0_-;\-&quot;$&quot;\ * #,##0_-;_-&quot;$&quot;\ * &quot;-&quot;??_-;_-@_-">
                  <c:v>94572</c:v>
                </c:pt>
                <c:pt idx="1">
                  <c:v>171223.8</c:v>
                </c:pt>
                <c:pt idx="2" formatCode="_(&quot;$&quot;* #,##0_);_(&quot;$&quot;* \(#,##0\);_(&quot;$&quot;* &quot;-&quot;_);_(@_)">
                  <c:v>113417.4</c:v>
                </c:pt>
                <c:pt idx="3">
                  <c:v>379213.19999999995</c:v>
                </c:pt>
              </c:numCache>
            </c:numRef>
          </c:val>
        </c:ser>
        <c:dLbls>
          <c:showLegendKey val="0"/>
          <c:showVal val="0"/>
          <c:showCatName val="0"/>
          <c:showSerName val="0"/>
          <c:showPercent val="0"/>
          <c:showBubbleSize val="0"/>
        </c:dLbls>
        <c:gapWidth val="150"/>
        <c:axId val="232285144"/>
        <c:axId val="232283576"/>
      </c:barChart>
      <c:catAx>
        <c:axId val="232285144"/>
        <c:scaling>
          <c:orientation val="minMax"/>
        </c:scaling>
        <c:delete val="0"/>
        <c:axPos val="b"/>
        <c:numFmt formatCode="General" sourceLinked="0"/>
        <c:majorTickMark val="none"/>
        <c:minorTickMark val="none"/>
        <c:tickLblPos val="nextTo"/>
        <c:crossAx val="232283576"/>
        <c:crosses val="autoZero"/>
        <c:auto val="1"/>
        <c:lblAlgn val="ctr"/>
        <c:lblOffset val="100"/>
        <c:noMultiLvlLbl val="0"/>
      </c:catAx>
      <c:valAx>
        <c:axId val="232283576"/>
        <c:scaling>
          <c:orientation val="minMax"/>
        </c:scaling>
        <c:delete val="0"/>
        <c:axPos val="l"/>
        <c:majorGridlines/>
        <c:title>
          <c:tx>
            <c:rich>
              <a:bodyPr/>
              <a:lstStyle/>
              <a:p>
                <a:pPr>
                  <a:defRPr/>
                </a:pPr>
                <a:r>
                  <a:rPr lang="en-US"/>
                  <a:t>PRECIO</a:t>
                </a:r>
              </a:p>
            </c:rich>
          </c:tx>
          <c:overlay val="0"/>
        </c:title>
        <c:numFmt formatCode="_-&quot;$&quot;\ * #,##0_-;\-&quot;$&quot;\ * #,##0_-;_-&quot;$&quot;\ * &quot;-&quot;??_-;_-@_-" sourceLinked="1"/>
        <c:majorTickMark val="none"/>
        <c:minorTickMark val="none"/>
        <c:tickLblPos val="nextTo"/>
        <c:crossAx val="23228514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layout/>
      <c:overlay val="0"/>
    </c:title>
    <c:autoTitleDeleted val="0"/>
    <c:plotArea>
      <c:layout/>
      <c:barChart>
        <c:barDir val="col"/>
        <c:grouping val="clustered"/>
        <c:varyColors val="0"/>
        <c:ser>
          <c:idx val="0"/>
          <c:order val="0"/>
          <c:invertIfNegative val="0"/>
          <c:cat>
            <c:strRef>
              <c:f>'03 QUINCALLERIAS'!$D$43:$D$47</c:f>
              <c:strCache>
                <c:ptCount val="5"/>
                <c:pt idx="0">
                  <c:v>APU CERR.ELECT</c:v>
                </c:pt>
                <c:pt idx="1">
                  <c:v>APU CERR. DEPTO</c:v>
                </c:pt>
                <c:pt idx="2">
                  <c:v>APU CERR.DORM</c:v>
                </c:pt>
                <c:pt idx="3">
                  <c:v>APU CERR.BAÑOS</c:v>
                </c:pt>
                <c:pt idx="4">
                  <c:v>APU TOTAL</c:v>
                </c:pt>
              </c:strCache>
            </c:strRef>
          </c:cat>
          <c:val>
            <c:numRef>
              <c:f>'03 QUINCALLERIAS'!$E$43:$E$47</c:f>
              <c:numCache>
                <c:formatCode>_-[$$-340A]\ * #,##0_-;\-[$$-340A]\ * #,##0_-;_-[$$-340A]\ * "-"??_-;_-@_-</c:formatCode>
                <c:ptCount val="5"/>
                <c:pt idx="0" formatCode="_(&quot;$&quot;* #,##0_);_(&quot;$&quot;* \(#,##0\);_(&quot;$&quot;* &quot;-&quot;_);_(@_)">
                  <c:v>37176.300000000003</c:v>
                </c:pt>
                <c:pt idx="1">
                  <c:v>12368.15</c:v>
                </c:pt>
                <c:pt idx="2" formatCode="_(&quot;$&quot;* #,##0_);_(&quot;$&quot;* \(#,##0\);_(&quot;$&quot;* &quot;-&quot;_);_(@_)">
                  <c:v>18412.3</c:v>
                </c:pt>
                <c:pt idx="3" formatCode="_(&quot;$&quot;* #,##0_);_(&quot;$&quot;* \(#,##0\);_(&quot;$&quot;* &quot;-&quot;_);_(@_)">
                  <c:v>10016.299999999999</c:v>
                </c:pt>
                <c:pt idx="4">
                  <c:v>77973.05</c:v>
                </c:pt>
              </c:numCache>
            </c:numRef>
          </c:val>
        </c:ser>
        <c:dLbls>
          <c:showLegendKey val="0"/>
          <c:showVal val="0"/>
          <c:showCatName val="0"/>
          <c:showSerName val="0"/>
          <c:showPercent val="0"/>
          <c:showBubbleSize val="0"/>
        </c:dLbls>
        <c:gapWidth val="150"/>
        <c:axId val="323011864"/>
        <c:axId val="325220648"/>
      </c:barChart>
      <c:catAx>
        <c:axId val="323011864"/>
        <c:scaling>
          <c:orientation val="minMax"/>
        </c:scaling>
        <c:delete val="0"/>
        <c:axPos val="b"/>
        <c:numFmt formatCode="General" sourceLinked="0"/>
        <c:majorTickMark val="none"/>
        <c:minorTickMark val="none"/>
        <c:tickLblPos val="nextTo"/>
        <c:crossAx val="325220648"/>
        <c:crosses val="autoZero"/>
        <c:auto val="1"/>
        <c:lblAlgn val="ctr"/>
        <c:lblOffset val="100"/>
        <c:noMultiLvlLbl val="0"/>
      </c:catAx>
      <c:valAx>
        <c:axId val="325220648"/>
        <c:scaling>
          <c:orientation val="minMax"/>
        </c:scaling>
        <c:delete val="0"/>
        <c:axPos val="l"/>
        <c:majorGridlines/>
        <c:title>
          <c:tx>
            <c:rich>
              <a:bodyPr/>
              <a:lstStyle/>
              <a:p>
                <a:pPr>
                  <a:defRPr/>
                </a:pPr>
                <a:r>
                  <a:rPr lang="en-US"/>
                  <a:t>PRECIO</a:t>
                </a:r>
              </a:p>
            </c:rich>
          </c:tx>
          <c:layout/>
          <c:overlay val="0"/>
        </c:title>
        <c:numFmt formatCode="_(&quot;$&quot;* #,##0_);_(&quot;$&quot;* \(#,##0\);_(&quot;$&quot;* &quot;-&quot;_);_(@_)" sourceLinked="1"/>
        <c:majorTickMark val="none"/>
        <c:minorTickMark val="none"/>
        <c:tickLblPos val="nextTo"/>
        <c:crossAx val="32301186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 X M2</a:t>
            </a:r>
          </a:p>
        </c:rich>
      </c:tx>
      <c:layout/>
      <c:overlay val="0"/>
    </c:title>
    <c:autoTitleDeleted val="0"/>
    <c:plotArea>
      <c:layout/>
      <c:barChart>
        <c:barDir val="col"/>
        <c:grouping val="clustered"/>
        <c:varyColors val="0"/>
        <c:ser>
          <c:idx val="0"/>
          <c:order val="0"/>
          <c:invertIfNegative val="0"/>
          <c:cat>
            <c:strRef>
              <c:f>'10  PINTURAS'!$D$51:$D$55</c:f>
              <c:strCache>
                <c:ptCount val="5"/>
                <c:pt idx="0">
                  <c:v>APU PIN EXT X ALT</c:v>
                </c:pt>
                <c:pt idx="1">
                  <c:v>APU CIELO X M2</c:v>
                </c:pt>
                <c:pt idx="2">
                  <c:v>APU GUARDAP.</c:v>
                </c:pt>
                <c:pt idx="3">
                  <c:v>APU CIELO PAS </c:v>
                </c:pt>
                <c:pt idx="4">
                  <c:v>APU TOTAL</c:v>
                </c:pt>
              </c:strCache>
            </c:strRef>
          </c:cat>
          <c:val>
            <c:numRef>
              <c:f>'10  PINTURAS'!$E$51:$E$55</c:f>
              <c:numCache>
                <c:formatCode>_("$"* #,##0_);_("$"* \(#,##0\);_("$"* "-"_);_(@_)</c:formatCode>
                <c:ptCount val="5"/>
                <c:pt idx="0">
                  <c:v>7763750.5499999998</c:v>
                </c:pt>
                <c:pt idx="1">
                  <c:v>879249.245</c:v>
                </c:pt>
                <c:pt idx="2" formatCode="_-[$$-340A]\ * #,##0_-;\-[$$-340A]\ * #,##0_-;_-[$$-340A]\ * &quot;-&quot;??_-;_-@_-">
                  <c:v>218050</c:v>
                </c:pt>
                <c:pt idx="3">
                  <c:v>805575.29999999993</c:v>
                </c:pt>
                <c:pt idx="4" formatCode="_-[$$-340A]\ * #,##0_-;\-[$$-340A]\ * #,##0_-;_-[$$-340A]\ * &quot;-&quot;??_-;_-@_-">
                  <c:v>9666625.0949999988</c:v>
                </c:pt>
              </c:numCache>
            </c:numRef>
          </c:val>
        </c:ser>
        <c:dLbls>
          <c:showLegendKey val="0"/>
          <c:showVal val="0"/>
          <c:showCatName val="0"/>
          <c:showSerName val="0"/>
          <c:showPercent val="0"/>
          <c:showBubbleSize val="0"/>
        </c:dLbls>
        <c:gapWidth val="150"/>
        <c:axId val="325225352"/>
        <c:axId val="325221040"/>
      </c:barChart>
      <c:catAx>
        <c:axId val="325225352"/>
        <c:scaling>
          <c:orientation val="minMax"/>
        </c:scaling>
        <c:delete val="0"/>
        <c:axPos val="b"/>
        <c:numFmt formatCode="General" sourceLinked="0"/>
        <c:majorTickMark val="none"/>
        <c:minorTickMark val="none"/>
        <c:tickLblPos val="nextTo"/>
        <c:crossAx val="325221040"/>
        <c:crosses val="autoZero"/>
        <c:auto val="1"/>
        <c:lblAlgn val="ctr"/>
        <c:lblOffset val="100"/>
        <c:noMultiLvlLbl val="0"/>
      </c:catAx>
      <c:valAx>
        <c:axId val="325221040"/>
        <c:scaling>
          <c:orientation val="minMax"/>
        </c:scaling>
        <c:delete val="0"/>
        <c:axPos val="l"/>
        <c:majorGridlines/>
        <c:title>
          <c:tx>
            <c:rich>
              <a:bodyPr/>
              <a:lstStyle/>
              <a:p>
                <a:pPr>
                  <a:defRPr/>
                </a:pPr>
                <a:r>
                  <a:rPr lang="en-US"/>
                  <a:t>PRECIO</a:t>
                </a:r>
              </a:p>
            </c:rich>
          </c:tx>
          <c:layout/>
          <c:overlay val="0"/>
        </c:title>
        <c:numFmt formatCode="_(&quot;$&quot;* #,##0_);_(&quot;$&quot;* \(#,##0\);_(&quot;$&quot;* &quot;-&quot;_);_(@_)" sourceLinked="1"/>
        <c:majorTickMark val="none"/>
        <c:minorTickMark val="none"/>
        <c:tickLblPos val="nextTo"/>
        <c:crossAx val="32522535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layout/>
      <c:overlay val="0"/>
    </c:title>
    <c:autoTitleDeleted val="0"/>
    <c:plotArea>
      <c:layout/>
      <c:barChart>
        <c:barDir val="col"/>
        <c:grouping val="clustered"/>
        <c:varyColors val="0"/>
        <c:ser>
          <c:idx val="0"/>
          <c:order val="0"/>
          <c:invertIfNegative val="0"/>
          <c:cat>
            <c:strRef>
              <c:f>'10  PINTURAS'!$D$57:$D$58</c:f>
              <c:strCache>
                <c:ptCount val="2"/>
                <c:pt idx="0">
                  <c:v>APU. X PISO</c:v>
                </c:pt>
                <c:pt idx="1">
                  <c:v>PARTIDA TOTAL</c:v>
                </c:pt>
              </c:strCache>
            </c:strRef>
          </c:cat>
          <c:val>
            <c:numRef>
              <c:f>'10  PINTURAS'!$E$57:$E$58</c:f>
              <c:numCache>
                <c:formatCode>_-[$$-340A]\ * #,##0_-;\-[$$-340A]\ * #,##0_-;_-[$$-340A]\ * "-"??_-;_-@_-</c:formatCode>
                <c:ptCount val="2"/>
                <c:pt idx="0">
                  <c:v>9666625.0949999988</c:v>
                </c:pt>
                <c:pt idx="1">
                  <c:v>9666625.0949999988</c:v>
                </c:pt>
              </c:numCache>
            </c:numRef>
          </c:val>
        </c:ser>
        <c:dLbls>
          <c:showLegendKey val="0"/>
          <c:showVal val="0"/>
          <c:showCatName val="0"/>
          <c:showSerName val="0"/>
          <c:showPercent val="0"/>
          <c:showBubbleSize val="0"/>
        </c:dLbls>
        <c:gapWidth val="150"/>
        <c:axId val="325223000"/>
        <c:axId val="325221432"/>
      </c:barChart>
      <c:catAx>
        <c:axId val="325223000"/>
        <c:scaling>
          <c:orientation val="minMax"/>
        </c:scaling>
        <c:delete val="0"/>
        <c:axPos val="b"/>
        <c:numFmt formatCode="General" sourceLinked="0"/>
        <c:majorTickMark val="none"/>
        <c:minorTickMark val="none"/>
        <c:tickLblPos val="nextTo"/>
        <c:crossAx val="325221432"/>
        <c:crosses val="autoZero"/>
        <c:auto val="1"/>
        <c:lblAlgn val="ctr"/>
        <c:lblOffset val="100"/>
        <c:noMultiLvlLbl val="0"/>
      </c:catAx>
      <c:valAx>
        <c:axId val="325221432"/>
        <c:scaling>
          <c:orientation val="minMax"/>
        </c:scaling>
        <c:delete val="0"/>
        <c:axPos val="l"/>
        <c:majorGridlines/>
        <c:title>
          <c:tx>
            <c:rich>
              <a:bodyPr/>
              <a:lstStyle/>
              <a:p>
                <a:pPr>
                  <a:defRPr/>
                </a:pPr>
                <a:r>
                  <a:rPr lang="en-US"/>
                  <a:t>PRECIO</a:t>
                </a:r>
              </a:p>
            </c:rich>
          </c:tx>
          <c:layout/>
          <c:overlay val="0"/>
        </c:title>
        <c:numFmt formatCode="_-[$$-340A]\ * #,##0_-;\-[$$-340A]\ * #,##0_-;_-[$$-340A]\ * &quot;-&quot;??_-;_-@_-" sourceLinked="1"/>
        <c:majorTickMark val="none"/>
        <c:minorTickMark val="none"/>
        <c:tickLblPos val="nextTo"/>
        <c:crossAx val="32522300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layout/>
      <c:overlay val="0"/>
    </c:title>
    <c:autoTitleDeleted val="0"/>
    <c:plotArea>
      <c:layout/>
      <c:barChart>
        <c:barDir val="col"/>
        <c:grouping val="clustered"/>
        <c:varyColors val="0"/>
        <c:ser>
          <c:idx val="0"/>
          <c:order val="0"/>
          <c:invertIfNegative val="0"/>
          <c:cat>
            <c:strRef>
              <c:f>'12 CARPINTERIA METALICA'!$D$27:$D$29</c:f>
              <c:strCache>
                <c:ptCount val="3"/>
                <c:pt idx="0">
                  <c:v>APU CARPMET </c:v>
                </c:pt>
                <c:pt idx="1">
                  <c:v>APU CARPMETX 3M</c:v>
                </c:pt>
                <c:pt idx="2">
                  <c:v>APU TOTAL</c:v>
                </c:pt>
              </c:strCache>
            </c:strRef>
          </c:cat>
          <c:val>
            <c:numRef>
              <c:f>'12 CARPINTERIA METALICA'!$E$27:$E$29</c:f>
              <c:numCache>
                <c:formatCode>_("$"* #,##0_);_("$"* \(#,##0\);_("$"* "-"_);_(@_)</c:formatCode>
                <c:ptCount val="3"/>
                <c:pt idx="0" formatCode="_-[$$-340A]\ * #,##0.00_-;\-[$$-340A]\ * #,##0.00_-;_-[$$-340A]\ * &quot;-&quot;??_-;_-@_-">
                  <c:v>15301.75</c:v>
                </c:pt>
                <c:pt idx="1">
                  <c:v>45905.25</c:v>
                </c:pt>
                <c:pt idx="2" formatCode="_-[$$-340A]\ * #,##0.00_-;\-[$$-340A]\ * #,##0.00_-;_-[$$-340A]\ * &quot;-&quot;??_-;_-@_-">
                  <c:v>61207</c:v>
                </c:pt>
              </c:numCache>
            </c:numRef>
          </c:val>
        </c:ser>
        <c:dLbls>
          <c:showLegendKey val="0"/>
          <c:showVal val="0"/>
          <c:showCatName val="0"/>
          <c:showSerName val="0"/>
          <c:showPercent val="0"/>
          <c:showBubbleSize val="0"/>
        </c:dLbls>
        <c:gapWidth val="150"/>
        <c:axId val="325223784"/>
        <c:axId val="325218688"/>
      </c:barChart>
      <c:catAx>
        <c:axId val="325223784"/>
        <c:scaling>
          <c:orientation val="minMax"/>
        </c:scaling>
        <c:delete val="0"/>
        <c:axPos val="b"/>
        <c:numFmt formatCode="General" sourceLinked="0"/>
        <c:majorTickMark val="none"/>
        <c:minorTickMark val="none"/>
        <c:tickLblPos val="nextTo"/>
        <c:crossAx val="325218688"/>
        <c:crosses val="autoZero"/>
        <c:auto val="1"/>
        <c:lblAlgn val="ctr"/>
        <c:lblOffset val="100"/>
        <c:noMultiLvlLbl val="0"/>
      </c:catAx>
      <c:valAx>
        <c:axId val="325218688"/>
        <c:scaling>
          <c:orientation val="minMax"/>
        </c:scaling>
        <c:delete val="0"/>
        <c:axPos val="l"/>
        <c:majorGridlines/>
        <c:title>
          <c:tx>
            <c:rich>
              <a:bodyPr/>
              <a:lstStyle/>
              <a:p>
                <a:pPr>
                  <a:defRPr/>
                </a:pPr>
                <a:r>
                  <a:rPr lang="en-US"/>
                  <a:t>PRECIO</a:t>
                </a:r>
              </a:p>
            </c:rich>
          </c:tx>
          <c:layout/>
          <c:overlay val="0"/>
        </c:title>
        <c:numFmt formatCode="_-[$$-340A]\ * #,##0.00_-;\-[$$-340A]\ * #,##0.00_-;_-[$$-340A]\ * &quot;-&quot;??_-;_-@_-" sourceLinked="1"/>
        <c:majorTickMark val="none"/>
        <c:minorTickMark val="none"/>
        <c:tickLblPos val="nextTo"/>
        <c:crossAx val="32522378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layout/>
      <c:overlay val="0"/>
    </c:title>
    <c:autoTitleDeleted val="0"/>
    <c:plotArea>
      <c:layout/>
      <c:barChart>
        <c:barDir val="col"/>
        <c:grouping val="clustered"/>
        <c:varyColors val="0"/>
        <c:ser>
          <c:idx val="0"/>
          <c:order val="0"/>
          <c:invertIfNegative val="0"/>
          <c:cat>
            <c:strRef>
              <c:f>'12 CARPINTERIA METALICA'!$D$31:$D$32</c:f>
              <c:strCache>
                <c:ptCount val="2"/>
                <c:pt idx="0">
                  <c:v>APU. X PISO</c:v>
                </c:pt>
                <c:pt idx="1">
                  <c:v>PARTIDA TOTAL</c:v>
                </c:pt>
              </c:strCache>
            </c:strRef>
          </c:cat>
          <c:val>
            <c:numRef>
              <c:f>'12 CARPINTERIA METALICA'!$E$31:$E$32</c:f>
              <c:numCache>
                <c:formatCode>"$"#,##0_);[Red]\("$"#,##0\)</c:formatCode>
                <c:ptCount val="2"/>
                <c:pt idx="0">
                  <c:v>734484</c:v>
                </c:pt>
                <c:pt idx="1">
                  <c:v>14689680</c:v>
                </c:pt>
              </c:numCache>
            </c:numRef>
          </c:val>
        </c:ser>
        <c:dLbls>
          <c:showLegendKey val="0"/>
          <c:showVal val="0"/>
          <c:showCatName val="0"/>
          <c:showSerName val="0"/>
          <c:showPercent val="0"/>
          <c:showBubbleSize val="0"/>
        </c:dLbls>
        <c:gapWidth val="150"/>
        <c:axId val="325219080"/>
        <c:axId val="325224568"/>
      </c:barChart>
      <c:catAx>
        <c:axId val="325219080"/>
        <c:scaling>
          <c:orientation val="minMax"/>
        </c:scaling>
        <c:delete val="0"/>
        <c:axPos val="b"/>
        <c:numFmt formatCode="General" sourceLinked="0"/>
        <c:majorTickMark val="none"/>
        <c:minorTickMark val="none"/>
        <c:tickLblPos val="nextTo"/>
        <c:crossAx val="325224568"/>
        <c:crosses val="autoZero"/>
        <c:auto val="1"/>
        <c:lblAlgn val="ctr"/>
        <c:lblOffset val="100"/>
        <c:noMultiLvlLbl val="0"/>
      </c:catAx>
      <c:valAx>
        <c:axId val="325224568"/>
        <c:scaling>
          <c:orientation val="minMax"/>
        </c:scaling>
        <c:delete val="0"/>
        <c:axPos val="l"/>
        <c:majorGridlines/>
        <c:title>
          <c:tx>
            <c:rich>
              <a:bodyPr/>
              <a:lstStyle/>
              <a:p>
                <a:pPr>
                  <a:defRPr/>
                </a:pPr>
                <a:r>
                  <a:rPr lang="en-US"/>
                  <a:t>PRECIO</a:t>
                </a:r>
              </a:p>
            </c:rich>
          </c:tx>
          <c:layout/>
          <c:overlay val="0"/>
        </c:title>
        <c:numFmt formatCode="&quot;$&quot;#,##0_);[Red]\(&quot;$&quot;#,##0\)" sourceLinked="1"/>
        <c:majorTickMark val="none"/>
        <c:minorTickMark val="none"/>
        <c:tickLblPos val="nextTo"/>
        <c:crossAx val="32521908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s-CL"/>
              <a:t>PRECIO UNITARIO PARTIDA</a:t>
            </a:r>
          </a:p>
        </c:rich>
      </c:tx>
      <c:layout/>
      <c:overlay val="0"/>
    </c:title>
    <c:autoTitleDeleted val="0"/>
    <c:plotArea>
      <c:layout/>
      <c:barChart>
        <c:barDir val="col"/>
        <c:grouping val="clustered"/>
        <c:varyColors val="0"/>
        <c:ser>
          <c:idx val="0"/>
          <c:order val="0"/>
          <c:invertIfNegative val="0"/>
          <c:cat>
            <c:strRef>
              <c:f>'11 MUEBLES '!$D$67:$D$70</c:f>
              <c:strCache>
                <c:ptCount val="4"/>
                <c:pt idx="0">
                  <c:v>APU MUEBLE CO. AME</c:v>
                </c:pt>
                <c:pt idx="1">
                  <c:v>APU MUEBLES COCINA</c:v>
                </c:pt>
                <c:pt idx="2">
                  <c:v>APU MUEBLES BAÑO</c:v>
                </c:pt>
                <c:pt idx="3">
                  <c:v>APU TOTAL</c:v>
                </c:pt>
              </c:strCache>
            </c:strRef>
          </c:cat>
          <c:val>
            <c:numRef>
              <c:f>'11 MUEBLES '!$E$67:$E$70</c:f>
              <c:numCache>
                <c:formatCode>_-[$$-340A]\ * #,##0_-;\-[$$-340A]\ * #,##0_-;_-[$$-340A]\ * "-"??_-;_-@_-</c:formatCode>
                <c:ptCount val="4"/>
                <c:pt idx="0" formatCode="_(&quot;$&quot;* #,##0_);_(&quot;$&quot;* \(#,##0\);_(&quot;$&quot;* &quot;-&quot;_);_(@_)">
                  <c:v>16368.15</c:v>
                </c:pt>
                <c:pt idx="1">
                  <c:v>28107.15</c:v>
                </c:pt>
                <c:pt idx="2" formatCode="_(&quot;$&quot;* #,##0_);_(&quot;$&quot;* \(#,##0\);_(&quot;$&quot;* &quot;-&quot;_);_(@_)">
                  <c:v>28107.15</c:v>
                </c:pt>
                <c:pt idx="3" formatCode="_-[$$-340A]\ * #,##0.00_-;\-[$$-340A]\ * #,##0.00_-;_-[$$-340A]\ * &quot;-&quot;??_-;_-@_-">
                  <c:v>56214.3</c:v>
                </c:pt>
              </c:numCache>
            </c:numRef>
          </c:val>
        </c:ser>
        <c:dLbls>
          <c:showLegendKey val="0"/>
          <c:showVal val="0"/>
          <c:showCatName val="0"/>
          <c:showSerName val="0"/>
          <c:showPercent val="0"/>
          <c:showBubbleSize val="0"/>
        </c:dLbls>
        <c:gapWidth val="150"/>
        <c:axId val="325226136"/>
        <c:axId val="327267400"/>
      </c:barChart>
      <c:catAx>
        <c:axId val="325226136"/>
        <c:scaling>
          <c:orientation val="minMax"/>
        </c:scaling>
        <c:delete val="0"/>
        <c:axPos val="b"/>
        <c:numFmt formatCode="General" sourceLinked="0"/>
        <c:majorTickMark val="none"/>
        <c:minorTickMark val="none"/>
        <c:tickLblPos val="nextTo"/>
        <c:crossAx val="327267400"/>
        <c:crosses val="autoZero"/>
        <c:auto val="1"/>
        <c:lblAlgn val="ctr"/>
        <c:lblOffset val="100"/>
        <c:noMultiLvlLbl val="0"/>
      </c:catAx>
      <c:valAx>
        <c:axId val="327267400"/>
        <c:scaling>
          <c:orientation val="minMax"/>
        </c:scaling>
        <c:delete val="0"/>
        <c:axPos val="l"/>
        <c:majorGridlines/>
        <c:title>
          <c:tx>
            <c:rich>
              <a:bodyPr/>
              <a:lstStyle/>
              <a:p>
                <a:pPr>
                  <a:defRPr/>
                </a:pPr>
                <a:r>
                  <a:rPr lang="en-US"/>
                  <a:t>PRECIO</a:t>
                </a:r>
              </a:p>
            </c:rich>
          </c:tx>
          <c:layout/>
          <c:overlay val="0"/>
        </c:title>
        <c:numFmt formatCode="_(&quot;$&quot;* #,##0_);_(&quot;$&quot;* \(#,##0\);_(&quot;$&quot;* &quot;-&quot;_);_(@_)" sourceLinked="1"/>
        <c:majorTickMark val="none"/>
        <c:minorTickMark val="none"/>
        <c:tickLblPos val="nextTo"/>
        <c:crossAx val="32522613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layout/>
      <c:overlay val="0"/>
    </c:title>
    <c:autoTitleDeleted val="0"/>
    <c:plotArea>
      <c:layout/>
      <c:barChart>
        <c:barDir val="col"/>
        <c:grouping val="clustered"/>
        <c:varyColors val="0"/>
        <c:ser>
          <c:idx val="0"/>
          <c:order val="0"/>
          <c:invertIfNegative val="0"/>
          <c:cat>
            <c:strRef>
              <c:f>'11 MUEBLES '!$D$72:$D$73</c:f>
              <c:strCache>
                <c:ptCount val="2"/>
                <c:pt idx="0">
                  <c:v>APU. X PISO</c:v>
                </c:pt>
                <c:pt idx="1">
                  <c:v>PARTIDA TOTAL</c:v>
                </c:pt>
              </c:strCache>
            </c:strRef>
          </c:cat>
          <c:val>
            <c:numRef>
              <c:f>'11 MUEBLES '!$E$72:$E$73</c:f>
              <c:numCache>
                <c:formatCode>"$"#,##0_);[Red]\("$"#,##0\)</c:formatCode>
                <c:ptCount val="2"/>
                <c:pt idx="0">
                  <c:v>674571.60000000009</c:v>
                </c:pt>
                <c:pt idx="1">
                  <c:v>13491432.000000002</c:v>
                </c:pt>
              </c:numCache>
            </c:numRef>
          </c:val>
        </c:ser>
        <c:dLbls>
          <c:showLegendKey val="0"/>
          <c:showVal val="0"/>
          <c:showCatName val="0"/>
          <c:showSerName val="0"/>
          <c:showPercent val="0"/>
          <c:showBubbleSize val="0"/>
        </c:dLbls>
        <c:gapWidth val="150"/>
        <c:axId val="327263480"/>
        <c:axId val="327265048"/>
      </c:barChart>
      <c:catAx>
        <c:axId val="327263480"/>
        <c:scaling>
          <c:orientation val="minMax"/>
        </c:scaling>
        <c:delete val="0"/>
        <c:axPos val="b"/>
        <c:numFmt formatCode="General" sourceLinked="0"/>
        <c:majorTickMark val="none"/>
        <c:minorTickMark val="none"/>
        <c:tickLblPos val="nextTo"/>
        <c:crossAx val="327265048"/>
        <c:crosses val="autoZero"/>
        <c:auto val="1"/>
        <c:lblAlgn val="ctr"/>
        <c:lblOffset val="100"/>
        <c:noMultiLvlLbl val="0"/>
      </c:catAx>
      <c:valAx>
        <c:axId val="327265048"/>
        <c:scaling>
          <c:orientation val="minMax"/>
        </c:scaling>
        <c:delete val="0"/>
        <c:axPos val="l"/>
        <c:majorGridlines/>
        <c:title>
          <c:tx>
            <c:rich>
              <a:bodyPr/>
              <a:lstStyle/>
              <a:p>
                <a:pPr>
                  <a:defRPr/>
                </a:pPr>
                <a:r>
                  <a:rPr lang="en-US"/>
                  <a:t>PRECIO</a:t>
                </a:r>
              </a:p>
            </c:rich>
          </c:tx>
          <c:layout/>
          <c:overlay val="0"/>
        </c:title>
        <c:numFmt formatCode="&quot;$&quot;#,##0_);[Red]\(&quot;$&quot;#,##0\)" sourceLinked="1"/>
        <c:majorTickMark val="none"/>
        <c:minorTickMark val="none"/>
        <c:tickLblPos val="nextTo"/>
        <c:crossAx val="32726348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layout/>
      <c:overlay val="0"/>
    </c:title>
    <c:autoTitleDeleted val="0"/>
    <c:plotArea>
      <c:layout/>
      <c:barChart>
        <c:barDir val="col"/>
        <c:grouping val="clustered"/>
        <c:varyColors val="0"/>
        <c:ser>
          <c:idx val="0"/>
          <c:order val="0"/>
          <c:invertIfNegative val="0"/>
          <c:cat>
            <c:strRef>
              <c:f>'29 CLOSETS'!$D$18:$D$19</c:f>
              <c:strCache>
                <c:ptCount val="2"/>
                <c:pt idx="0">
                  <c:v>APU CLOSET</c:v>
                </c:pt>
                <c:pt idx="1">
                  <c:v>APU TOTAL</c:v>
                </c:pt>
              </c:strCache>
            </c:strRef>
          </c:cat>
          <c:val>
            <c:numRef>
              <c:f>'29 CLOSETS'!$E$18:$E$19</c:f>
              <c:numCache>
                <c:formatCode>_-[$$-340A]\ * #,##0.00_-;\-[$$-340A]\ * #,##0.00_-;_-[$$-340A]\ * "-"??_-;_-@_-</c:formatCode>
                <c:ptCount val="2"/>
                <c:pt idx="0">
                  <c:v>19023.150000000001</c:v>
                </c:pt>
                <c:pt idx="1">
                  <c:v>19023.150000000001</c:v>
                </c:pt>
              </c:numCache>
            </c:numRef>
          </c:val>
        </c:ser>
        <c:dLbls>
          <c:showLegendKey val="0"/>
          <c:showVal val="0"/>
          <c:showCatName val="0"/>
          <c:showSerName val="0"/>
          <c:showPercent val="0"/>
          <c:showBubbleSize val="0"/>
        </c:dLbls>
        <c:gapWidth val="150"/>
        <c:axId val="327266616"/>
        <c:axId val="327267792"/>
      </c:barChart>
      <c:catAx>
        <c:axId val="327266616"/>
        <c:scaling>
          <c:orientation val="minMax"/>
        </c:scaling>
        <c:delete val="0"/>
        <c:axPos val="b"/>
        <c:numFmt formatCode="General" sourceLinked="0"/>
        <c:majorTickMark val="none"/>
        <c:minorTickMark val="none"/>
        <c:tickLblPos val="nextTo"/>
        <c:crossAx val="327267792"/>
        <c:crosses val="autoZero"/>
        <c:auto val="1"/>
        <c:lblAlgn val="ctr"/>
        <c:lblOffset val="100"/>
        <c:noMultiLvlLbl val="0"/>
      </c:catAx>
      <c:valAx>
        <c:axId val="327267792"/>
        <c:scaling>
          <c:orientation val="minMax"/>
        </c:scaling>
        <c:delete val="0"/>
        <c:axPos val="l"/>
        <c:majorGridlines/>
        <c:title>
          <c:tx>
            <c:rich>
              <a:bodyPr/>
              <a:lstStyle/>
              <a:p>
                <a:pPr>
                  <a:defRPr/>
                </a:pPr>
                <a:r>
                  <a:rPr lang="en-US"/>
                  <a:t>PRECIO</a:t>
                </a:r>
              </a:p>
            </c:rich>
          </c:tx>
          <c:layout/>
          <c:overlay val="0"/>
        </c:title>
        <c:numFmt formatCode="_-[$$-340A]\ * #,##0.00_-;\-[$$-340A]\ * #,##0.00_-;_-[$$-340A]\ * &quot;-&quot;??_-;_-@_-" sourceLinked="1"/>
        <c:majorTickMark val="none"/>
        <c:minorTickMark val="none"/>
        <c:tickLblPos val="nextTo"/>
        <c:crossAx val="32726661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layout/>
      <c:overlay val="0"/>
    </c:title>
    <c:autoTitleDeleted val="0"/>
    <c:plotArea>
      <c:layout/>
      <c:barChart>
        <c:barDir val="col"/>
        <c:grouping val="clustered"/>
        <c:varyColors val="0"/>
        <c:ser>
          <c:idx val="0"/>
          <c:order val="0"/>
          <c:invertIfNegative val="0"/>
          <c:cat>
            <c:strRef>
              <c:f>'29 CLOSETS'!$D$21:$D$22</c:f>
              <c:strCache>
                <c:ptCount val="2"/>
                <c:pt idx="0">
                  <c:v>APU. X PISO</c:v>
                </c:pt>
                <c:pt idx="1">
                  <c:v>PARTIDA TOTAL</c:v>
                </c:pt>
              </c:strCache>
            </c:strRef>
          </c:cat>
          <c:val>
            <c:numRef>
              <c:f>'29 CLOSETS'!$E$21:$E$22</c:f>
              <c:numCache>
                <c:formatCode>"$"#,##0_);[Red]\("$"#,##0\)</c:formatCode>
                <c:ptCount val="2"/>
                <c:pt idx="0">
                  <c:v>228277.80000000002</c:v>
                </c:pt>
                <c:pt idx="1">
                  <c:v>4565556</c:v>
                </c:pt>
              </c:numCache>
            </c:numRef>
          </c:val>
        </c:ser>
        <c:dLbls>
          <c:showLegendKey val="0"/>
          <c:showVal val="0"/>
          <c:showCatName val="0"/>
          <c:showSerName val="0"/>
          <c:showPercent val="0"/>
          <c:showBubbleSize val="0"/>
        </c:dLbls>
        <c:gapWidth val="150"/>
        <c:axId val="327264656"/>
        <c:axId val="327265832"/>
      </c:barChart>
      <c:catAx>
        <c:axId val="327264656"/>
        <c:scaling>
          <c:orientation val="minMax"/>
        </c:scaling>
        <c:delete val="0"/>
        <c:axPos val="b"/>
        <c:numFmt formatCode="General" sourceLinked="0"/>
        <c:majorTickMark val="none"/>
        <c:minorTickMark val="none"/>
        <c:tickLblPos val="nextTo"/>
        <c:crossAx val="327265832"/>
        <c:crosses val="autoZero"/>
        <c:auto val="1"/>
        <c:lblAlgn val="ctr"/>
        <c:lblOffset val="100"/>
        <c:noMultiLvlLbl val="0"/>
      </c:catAx>
      <c:valAx>
        <c:axId val="327265832"/>
        <c:scaling>
          <c:orientation val="minMax"/>
        </c:scaling>
        <c:delete val="0"/>
        <c:axPos val="l"/>
        <c:majorGridlines/>
        <c:title>
          <c:tx>
            <c:rich>
              <a:bodyPr/>
              <a:lstStyle/>
              <a:p>
                <a:pPr>
                  <a:defRPr/>
                </a:pPr>
                <a:r>
                  <a:rPr lang="en-US"/>
                  <a:t>PRECIO</a:t>
                </a:r>
              </a:p>
            </c:rich>
          </c:tx>
          <c:layout/>
          <c:overlay val="0"/>
        </c:title>
        <c:numFmt formatCode="&quot;$&quot;#,##0_);[Red]\(&quot;$&quot;#,##0\)" sourceLinked="1"/>
        <c:majorTickMark val="none"/>
        <c:minorTickMark val="none"/>
        <c:tickLblPos val="nextTo"/>
        <c:crossAx val="32726465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3648840769903783"/>
          <c:y val="7.4606277883595792E-2"/>
          <c:w val="0.86351159230096242"/>
          <c:h val="0.83249029671848795"/>
        </c:manualLayout>
      </c:layout>
      <c:bar3DChart>
        <c:barDir val="col"/>
        <c:grouping val="clustered"/>
        <c:varyColors val="0"/>
        <c:ser>
          <c:idx val="0"/>
          <c:order val="0"/>
          <c:invertIfNegative val="0"/>
          <c:val>
            <c:numRef>
              <c:f>'Piso 11°'!$C$67:$N$67</c:f>
              <c:numCache>
                <c:formatCode>0%</c:formatCode>
                <c:ptCount val="12"/>
                <c:pt idx="0">
                  <c:v>0.83870967741935487</c:v>
                </c:pt>
                <c:pt idx="1">
                  <c:v>1</c:v>
                </c:pt>
                <c:pt idx="2">
                  <c:v>1</c:v>
                </c:pt>
                <c:pt idx="3">
                  <c:v>1</c:v>
                </c:pt>
                <c:pt idx="4">
                  <c:v>1</c:v>
                </c:pt>
                <c:pt idx="5">
                  <c:v>1</c:v>
                </c:pt>
                <c:pt idx="6">
                  <c:v>1</c:v>
                </c:pt>
                <c:pt idx="7">
                  <c:v>1</c:v>
                </c:pt>
                <c:pt idx="8">
                  <c:v>1</c:v>
                </c:pt>
                <c:pt idx="9">
                  <c:v>1</c:v>
                </c:pt>
                <c:pt idx="10">
                  <c:v>1</c:v>
                </c:pt>
                <c:pt idx="11">
                  <c:v>0.83870967741935487</c:v>
                </c:pt>
              </c:numCache>
            </c:numRef>
          </c:val>
        </c:ser>
        <c:dLbls>
          <c:showLegendKey val="0"/>
          <c:showVal val="0"/>
          <c:showCatName val="0"/>
          <c:showSerName val="0"/>
          <c:showPercent val="0"/>
          <c:showBubbleSize val="0"/>
        </c:dLbls>
        <c:gapWidth val="150"/>
        <c:shape val="box"/>
        <c:axId val="327267008"/>
        <c:axId val="327264264"/>
        <c:axId val="0"/>
      </c:bar3DChart>
      <c:catAx>
        <c:axId val="327267008"/>
        <c:scaling>
          <c:orientation val="minMax"/>
        </c:scaling>
        <c:delete val="0"/>
        <c:axPos val="b"/>
        <c:majorTickMark val="out"/>
        <c:minorTickMark val="none"/>
        <c:tickLblPos val="nextTo"/>
        <c:crossAx val="327264264"/>
        <c:crosses val="autoZero"/>
        <c:auto val="1"/>
        <c:lblAlgn val="ctr"/>
        <c:lblOffset val="100"/>
        <c:noMultiLvlLbl val="0"/>
      </c:catAx>
      <c:valAx>
        <c:axId val="327264264"/>
        <c:scaling>
          <c:orientation val="minMax"/>
        </c:scaling>
        <c:delete val="0"/>
        <c:axPos val="l"/>
        <c:majorGridlines/>
        <c:numFmt formatCode="0%" sourceLinked="1"/>
        <c:majorTickMark val="out"/>
        <c:minorTickMark val="none"/>
        <c:tickLblPos val="nextTo"/>
        <c:crossAx val="327267008"/>
        <c:crosses val="autoZero"/>
        <c:crossBetween val="between"/>
      </c:valAx>
    </c:plotArea>
    <c:plotVisOnly val="1"/>
    <c:dispBlanksAs val="gap"/>
    <c:showDLblsOverMax val="0"/>
  </c:chart>
  <c:txPr>
    <a:bodyPr/>
    <a:lstStyle/>
    <a:p>
      <a:pPr>
        <a:defRPr sz="1800"/>
      </a:pPr>
      <a:endParaRPr lang="es-C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s-CL"/>
              <a:t>PARTIDA</a:t>
            </a:r>
            <a:r>
              <a:rPr lang="es-CL" baseline="0"/>
              <a:t> </a:t>
            </a:r>
            <a:r>
              <a:rPr lang="es-CL"/>
              <a:t>PRECIO</a:t>
            </a:r>
            <a:r>
              <a:rPr lang="es-CL" baseline="0"/>
              <a:t> TOTAL</a:t>
            </a:r>
            <a:endParaRPr lang="es-CL"/>
          </a:p>
        </c:rich>
      </c:tx>
      <c:overlay val="0"/>
    </c:title>
    <c:autoTitleDeleted val="0"/>
    <c:plotArea>
      <c:layout/>
      <c:barChart>
        <c:barDir val="col"/>
        <c:grouping val="clustered"/>
        <c:varyColors val="0"/>
        <c:ser>
          <c:idx val="0"/>
          <c:order val="0"/>
          <c:invertIfNegative val="0"/>
          <c:cat>
            <c:strRef>
              <c:f>'01 PAVIMENTOS  INTERIORES'!$D$48:$D$49</c:f>
              <c:strCache>
                <c:ptCount val="2"/>
                <c:pt idx="0">
                  <c:v>APU. X PISO (20)</c:v>
                </c:pt>
                <c:pt idx="1">
                  <c:v>PARTIDA TOTAL EDIFCIO</c:v>
                </c:pt>
              </c:strCache>
            </c:strRef>
          </c:cat>
          <c:val>
            <c:numRef>
              <c:f>'01 PAVIMENTOS  INTERIORES'!$E$48:$E$49</c:f>
              <c:numCache>
                <c:formatCode>"$"#,##0_);[Red]\("$"#,##0\)</c:formatCode>
                <c:ptCount val="2"/>
                <c:pt idx="0" formatCode="_-[$$-340A]\ * #,##0_-;\-[$$-340A]\ * #,##0_-;_-[$$-340A]\ * &quot;-&quot;??_-;_-@_-">
                  <c:v>1626804.5999999999</c:v>
                </c:pt>
                <c:pt idx="1">
                  <c:v>32536091.999999996</c:v>
                </c:pt>
              </c:numCache>
            </c:numRef>
          </c:val>
        </c:ser>
        <c:dLbls>
          <c:showLegendKey val="0"/>
          <c:showVal val="0"/>
          <c:showCatName val="0"/>
          <c:showSerName val="0"/>
          <c:showPercent val="0"/>
          <c:showBubbleSize val="0"/>
        </c:dLbls>
        <c:gapWidth val="150"/>
        <c:axId val="232285536"/>
        <c:axId val="232289064"/>
      </c:barChart>
      <c:catAx>
        <c:axId val="232285536"/>
        <c:scaling>
          <c:orientation val="minMax"/>
        </c:scaling>
        <c:delete val="0"/>
        <c:axPos val="b"/>
        <c:numFmt formatCode="General" sourceLinked="0"/>
        <c:majorTickMark val="none"/>
        <c:minorTickMark val="none"/>
        <c:tickLblPos val="nextTo"/>
        <c:crossAx val="232289064"/>
        <c:crosses val="autoZero"/>
        <c:auto val="1"/>
        <c:lblAlgn val="ctr"/>
        <c:lblOffset val="100"/>
        <c:noMultiLvlLbl val="0"/>
      </c:catAx>
      <c:valAx>
        <c:axId val="232289064"/>
        <c:scaling>
          <c:orientation val="minMax"/>
        </c:scaling>
        <c:delete val="0"/>
        <c:axPos val="l"/>
        <c:majorGridlines/>
        <c:title>
          <c:overlay val="0"/>
        </c:title>
        <c:numFmt formatCode="_-[$$-340A]\ * #,##0_-;\-[$$-340A]\ * #,##0_-;_-[$$-340A]\ * &quot;-&quot;??_-;_-@_-" sourceLinked="1"/>
        <c:majorTickMark val="none"/>
        <c:minorTickMark val="none"/>
        <c:tickLblPos val="nextTo"/>
        <c:crossAx val="23228553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'14 LUMINARIAS'!$D$29:$D$32</c:f>
              <c:strCache>
                <c:ptCount val="4"/>
                <c:pt idx="0">
                  <c:v>APU LUM PAS</c:v>
                </c:pt>
                <c:pt idx="1">
                  <c:v>APU LUM.EXT</c:v>
                </c:pt>
                <c:pt idx="2">
                  <c:v>APU LUM INT </c:v>
                </c:pt>
                <c:pt idx="3">
                  <c:v>APU TOTAL</c:v>
                </c:pt>
              </c:strCache>
            </c:strRef>
          </c:cat>
          <c:val>
            <c:numRef>
              <c:f>'14 LUMINARIAS'!$E$29:$E$32</c:f>
              <c:numCache>
                <c:formatCode>_-[$$-340A]\ * #,##0.00_-;\-[$$-340A]\ * #,##0.00_-;_-[$$-340A]\ * "-"??_-;_-@_-</c:formatCode>
                <c:ptCount val="4"/>
                <c:pt idx="0" formatCode="_(&quot;$&quot;* #,##0_);_(&quot;$&quot;* \(#,##0\);_(&quot;$&quot;* &quot;-&quot;_);_(@_)">
                  <c:v>6904.15</c:v>
                </c:pt>
                <c:pt idx="1">
                  <c:v>5377.15</c:v>
                </c:pt>
                <c:pt idx="2" formatCode="_(&quot;$&quot;* #,##0_);_(&quot;$&quot;* \(#,##0\);_(&quot;$&quot;* &quot;-&quot;_);_(@_)">
                  <c:v>9064.15</c:v>
                </c:pt>
                <c:pt idx="3">
                  <c:v>14441.3</c:v>
                </c:pt>
              </c:numCache>
            </c:numRef>
          </c:val>
        </c:ser>
        <c:dLbls>
          <c:showLegendKey val="0"/>
          <c:showVal val="0"/>
          <c:showCatName val="0"/>
          <c:showSerName val="0"/>
          <c:showPercent val="0"/>
          <c:showBubbleSize val="0"/>
        </c:dLbls>
        <c:gapWidth val="150"/>
        <c:axId val="327269360"/>
        <c:axId val="327263872"/>
      </c:barChart>
      <c:catAx>
        <c:axId val="327269360"/>
        <c:scaling>
          <c:orientation val="minMax"/>
        </c:scaling>
        <c:delete val="0"/>
        <c:axPos val="b"/>
        <c:numFmt formatCode="General" sourceLinked="0"/>
        <c:majorTickMark val="none"/>
        <c:minorTickMark val="none"/>
        <c:tickLblPos val="nextTo"/>
        <c:crossAx val="327263872"/>
        <c:crosses val="autoZero"/>
        <c:auto val="1"/>
        <c:lblAlgn val="ctr"/>
        <c:lblOffset val="100"/>
        <c:noMultiLvlLbl val="0"/>
      </c:catAx>
      <c:valAx>
        <c:axId val="327263872"/>
        <c:scaling>
          <c:orientation val="minMax"/>
        </c:scaling>
        <c:delete val="0"/>
        <c:axPos val="l"/>
        <c:majorGridlines/>
        <c:title>
          <c:tx>
            <c:rich>
              <a:bodyPr/>
              <a:lstStyle/>
              <a:p>
                <a:pPr>
                  <a:defRPr/>
                </a:pPr>
                <a:r>
                  <a:rPr lang="en-US"/>
                  <a:t>PRECIO</a:t>
                </a:r>
              </a:p>
            </c:rich>
          </c:tx>
          <c:overlay val="0"/>
        </c:title>
        <c:numFmt formatCode="_(&quot;$&quot;* #,##0_);_(&quot;$&quot;* \(#,##0\);_(&quot;$&quot;* &quot;-&quot;_);_(@_)" sourceLinked="1"/>
        <c:majorTickMark val="none"/>
        <c:minorTickMark val="none"/>
        <c:tickLblPos val="nextTo"/>
        <c:crossAx val="32726936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dirty="0"/>
              <a:t>PRECIO UNITARIO PARTIDA</a:t>
            </a:r>
          </a:p>
        </c:rich>
      </c:tx>
      <c:overlay val="0"/>
    </c:title>
    <c:autoTitleDeleted val="0"/>
    <c:plotArea>
      <c:layout/>
      <c:barChart>
        <c:barDir val="col"/>
        <c:grouping val="clustered"/>
        <c:varyColors val="0"/>
        <c:ser>
          <c:idx val="0"/>
          <c:order val="0"/>
          <c:invertIfNegative val="0"/>
          <c:cat>
            <c:strRef>
              <c:f>'08  ARTEFACTOS SANITARIOS'!$D$67:$D$73</c:f>
              <c:strCache>
                <c:ptCount val="7"/>
                <c:pt idx="0">
                  <c:v>APU  TINA 140</c:v>
                </c:pt>
                <c:pt idx="1">
                  <c:v>APU TINA 100</c:v>
                </c:pt>
                <c:pt idx="2">
                  <c:v>APU VANITORIO</c:v>
                </c:pt>
                <c:pt idx="3">
                  <c:v>APU LAVAMANOS</c:v>
                </c:pt>
                <c:pt idx="4">
                  <c:v>APU TOTAL</c:v>
                </c:pt>
                <c:pt idx="5">
                  <c:v>APU. X PISO</c:v>
                </c:pt>
                <c:pt idx="6">
                  <c:v>PARTIDA TOTAL</c:v>
                </c:pt>
              </c:strCache>
            </c:strRef>
          </c:cat>
          <c:val>
            <c:numRef>
              <c:f>'08  ARTEFACTOS SANITARIOS'!$E$67:$E$73</c:f>
              <c:numCache>
                <c:formatCode>_("$"* #,##0_);_("$"* \(#,##0\);_("$"* "-"_);_(@_)</c:formatCode>
                <c:ptCount val="7"/>
                <c:pt idx="0" formatCode="_-[$$-340A]\ * #,##0_-;\-[$$-340A]\ * #,##0_-;_-[$$-340A]\ * &quot;-&quot;??_-;_-@_-">
                  <c:v>24373.15</c:v>
                </c:pt>
                <c:pt idx="1">
                  <c:v>21613.15</c:v>
                </c:pt>
                <c:pt idx="2">
                  <c:v>48006.15</c:v>
                </c:pt>
                <c:pt idx="3" formatCode="_-&quot;$&quot;\ * #,##0_-;\-&quot;$&quot;\ * #,##0_-;_-&quot;$&quot;\ * &quot;-&quot;??_-;_-@_-">
                  <c:v>13405.15</c:v>
                </c:pt>
                <c:pt idx="4" formatCode="_-[$$-340A]\ * #,##0_-;\-[$$-340A]\ * #,##0_-;_-[$$-340A]\ * &quot;-&quot;??_-;_-@_-">
                  <c:v>107397.6</c:v>
                </c:pt>
                <c:pt idx="5" formatCode="&quot;$&quot;#,##0_);[Red]\(&quot;$&quot;#,##0\)">
                  <c:v>1288771.2000000002</c:v>
                </c:pt>
                <c:pt idx="6" formatCode="&quot;$&quot;#,##0_);[Red]\(&quot;$&quot;#,##0\)">
                  <c:v>25775424.000000004</c:v>
                </c:pt>
              </c:numCache>
            </c:numRef>
          </c:val>
        </c:ser>
        <c:dLbls>
          <c:showLegendKey val="0"/>
          <c:showVal val="0"/>
          <c:showCatName val="0"/>
          <c:showSerName val="0"/>
          <c:showPercent val="0"/>
          <c:showBubbleSize val="0"/>
        </c:dLbls>
        <c:gapWidth val="150"/>
        <c:axId val="330719144"/>
        <c:axId val="330719536"/>
      </c:barChart>
      <c:catAx>
        <c:axId val="330719144"/>
        <c:scaling>
          <c:orientation val="minMax"/>
        </c:scaling>
        <c:delete val="0"/>
        <c:axPos val="b"/>
        <c:numFmt formatCode="General" sourceLinked="0"/>
        <c:majorTickMark val="none"/>
        <c:minorTickMark val="none"/>
        <c:tickLblPos val="nextTo"/>
        <c:crossAx val="330719536"/>
        <c:crosses val="autoZero"/>
        <c:auto val="1"/>
        <c:lblAlgn val="ctr"/>
        <c:lblOffset val="100"/>
        <c:noMultiLvlLbl val="0"/>
      </c:catAx>
      <c:valAx>
        <c:axId val="330719536"/>
        <c:scaling>
          <c:orientation val="minMax"/>
        </c:scaling>
        <c:delete val="0"/>
        <c:axPos val="l"/>
        <c:majorGridlines/>
        <c:title>
          <c:tx>
            <c:rich>
              <a:bodyPr/>
              <a:lstStyle/>
              <a:p>
                <a:pPr>
                  <a:defRPr/>
                </a:pPr>
                <a:r>
                  <a:rPr lang="en-US" dirty="0"/>
                  <a:t>PRECIO</a:t>
                </a:r>
              </a:p>
            </c:rich>
          </c:tx>
          <c:overlay val="0"/>
        </c:title>
        <c:numFmt formatCode="_-[$$-340A]\ * #,##0_-;\-[$$-340A]\ * #,##0_-;_-[$$-340A]\ * &quot;-&quot;??_-;_-@_-" sourceLinked="1"/>
        <c:majorTickMark val="none"/>
        <c:minorTickMark val="none"/>
        <c:tickLblPos val="nextTo"/>
        <c:crossAx val="33071914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'09 ACCESORIOS BAÑOS'!$D$31:$D$34</c:f>
              <c:strCache>
                <c:ptCount val="4"/>
                <c:pt idx="0">
                  <c:v>APU  PORTARROLLO</c:v>
                </c:pt>
                <c:pt idx="1">
                  <c:v>APU BARRA CORTINA</c:v>
                </c:pt>
                <c:pt idx="2">
                  <c:v>APU GANCHO</c:v>
                </c:pt>
                <c:pt idx="3">
                  <c:v>APU TOTAL</c:v>
                </c:pt>
              </c:strCache>
            </c:strRef>
          </c:cat>
          <c:val>
            <c:numRef>
              <c:f>'09 ACCESORIOS BAÑOS'!$E$31:$E$34</c:f>
              <c:numCache>
                <c:formatCode>_("$"* #,##0_);_("$"* \(#,##0\);_("$"* "-"_);_(@_)</c:formatCode>
                <c:ptCount val="4"/>
                <c:pt idx="0" formatCode="_-[$$-340A]\ * #,##0_-;\-[$$-340A]\ * #,##0_-;_-[$$-340A]\ * &quot;-&quot;??_-;_-@_-">
                  <c:v>5457.15</c:v>
                </c:pt>
                <c:pt idx="1">
                  <c:v>3689.15</c:v>
                </c:pt>
                <c:pt idx="2">
                  <c:v>3888.15</c:v>
                </c:pt>
                <c:pt idx="3" formatCode="_-[$$-340A]\ * #,##0_-;\-[$$-340A]\ * #,##0_-;_-[$$-340A]\ * &quot;-&quot;??_-;_-@_-">
                  <c:v>13034.449999999999</c:v>
                </c:pt>
              </c:numCache>
            </c:numRef>
          </c:val>
        </c:ser>
        <c:dLbls>
          <c:showLegendKey val="0"/>
          <c:showVal val="0"/>
          <c:showCatName val="0"/>
          <c:showSerName val="0"/>
          <c:showPercent val="0"/>
          <c:showBubbleSize val="0"/>
        </c:dLbls>
        <c:gapWidth val="150"/>
        <c:axId val="330721888"/>
        <c:axId val="330722280"/>
      </c:barChart>
      <c:catAx>
        <c:axId val="330721888"/>
        <c:scaling>
          <c:orientation val="minMax"/>
        </c:scaling>
        <c:delete val="0"/>
        <c:axPos val="b"/>
        <c:numFmt formatCode="General" sourceLinked="0"/>
        <c:majorTickMark val="none"/>
        <c:minorTickMark val="none"/>
        <c:tickLblPos val="nextTo"/>
        <c:crossAx val="330722280"/>
        <c:crosses val="autoZero"/>
        <c:auto val="1"/>
        <c:lblAlgn val="ctr"/>
        <c:lblOffset val="100"/>
        <c:noMultiLvlLbl val="0"/>
      </c:catAx>
      <c:valAx>
        <c:axId val="330722280"/>
        <c:scaling>
          <c:orientation val="minMax"/>
        </c:scaling>
        <c:delete val="0"/>
        <c:axPos val="l"/>
        <c:majorGridlines/>
        <c:title>
          <c:tx>
            <c:rich>
              <a:bodyPr/>
              <a:lstStyle/>
              <a:p>
                <a:pPr>
                  <a:defRPr/>
                </a:pPr>
                <a:r>
                  <a:rPr lang="en-US"/>
                  <a:t>PRECIO</a:t>
                </a:r>
              </a:p>
            </c:rich>
          </c:tx>
          <c:overlay val="0"/>
        </c:title>
        <c:numFmt formatCode="_-[$$-340A]\ * #,##0_-;\-[$$-340A]\ * #,##0_-;_-[$$-340A]\ * &quot;-&quot;??_-;_-@_-" sourceLinked="1"/>
        <c:majorTickMark val="none"/>
        <c:minorTickMark val="none"/>
        <c:tickLblPos val="nextTo"/>
        <c:crossAx val="33072188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 </a:t>
            </a:r>
          </a:p>
        </c:rich>
      </c:tx>
      <c:overlay val="0"/>
    </c:title>
    <c:autoTitleDeleted val="0"/>
    <c:plotArea>
      <c:layout/>
      <c:barChart>
        <c:barDir val="col"/>
        <c:grouping val="clustered"/>
        <c:varyColors val="0"/>
        <c:ser>
          <c:idx val="0"/>
          <c:order val="0"/>
          <c:invertIfNegative val="0"/>
          <c:cat>
            <c:strRef>
              <c:f>'08  ARTEFACTOS SANITARIOS'!$D$80:$D$82</c:f>
              <c:strCache>
                <c:ptCount val="3"/>
                <c:pt idx="0">
                  <c:v>APU LAVAPLATOS</c:v>
                </c:pt>
                <c:pt idx="1">
                  <c:v>APU  KIT COCINA</c:v>
                </c:pt>
                <c:pt idx="2">
                  <c:v>APU TOTAL</c:v>
                </c:pt>
              </c:strCache>
            </c:strRef>
          </c:cat>
          <c:val>
            <c:numRef>
              <c:f>'08  ARTEFACTOS SANITARIOS'!$E$80:$E$82</c:f>
              <c:numCache>
                <c:formatCode>_-[$$-340A]\ * #,##0_-;\-[$$-340A]\ * #,##0_-;_-[$$-340A]\ * "-"??_-;_-@_-</c:formatCode>
                <c:ptCount val="3"/>
                <c:pt idx="0">
                  <c:v>17606.150000000001</c:v>
                </c:pt>
                <c:pt idx="1">
                  <c:v>150199.15</c:v>
                </c:pt>
                <c:pt idx="2">
                  <c:v>167805.3</c:v>
                </c:pt>
              </c:numCache>
            </c:numRef>
          </c:val>
        </c:ser>
        <c:dLbls>
          <c:showLegendKey val="0"/>
          <c:showVal val="0"/>
          <c:showCatName val="0"/>
          <c:showSerName val="0"/>
          <c:showPercent val="0"/>
          <c:showBubbleSize val="0"/>
        </c:dLbls>
        <c:gapWidth val="150"/>
        <c:axId val="231559664"/>
        <c:axId val="231561624"/>
      </c:barChart>
      <c:catAx>
        <c:axId val="231559664"/>
        <c:scaling>
          <c:orientation val="minMax"/>
        </c:scaling>
        <c:delete val="0"/>
        <c:axPos val="b"/>
        <c:numFmt formatCode="General" sourceLinked="0"/>
        <c:majorTickMark val="none"/>
        <c:minorTickMark val="none"/>
        <c:tickLblPos val="nextTo"/>
        <c:crossAx val="231561624"/>
        <c:crosses val="autoZero"/>
        <c:auto val="1"/>
        <c:lblAlgn val="ctr"/>
        <c:lblOffset val="100"/>
        <c:noMultiLvlLbl val="0"/>
      </c:catAx>
      <c:valAx>
        <c:axId val="231561624"/>
        <c:scaling>
          <c:orientation val="minMax"/>
        </c:scaling>
        <c:delete val="0"/>
        <c:axPos val="l"/>
        <c:majorGridlines/>
        <c:title>
          <c:tx>
            <c:rich>
              <a:bodyPr/>
              <a:lstStyle/>
              <a:p>
                <a:pPr>
                  <a:defRPr/>
                </a:pPr>
                <a:r>
                  <a:rPr lang="en-US"/>
                  <a:t>PRECIO</a:t>
                </a:r>
              </a:p>
            </c:rich>
          </c:tx>
          <c:overlay val="0"/>
        </c:title>
        <c:numFmt formatCode="_-[$$-340A]\ * #,##0_-;\-[$$-340A]\ * #,##0_-;_-[$$-340A]\ * &quot;-&quot;??_-;_-@_-" sourceLinked="1"/>
        <c:majorTickMark val="none"/>
        <c:minorTickMark val="none"/>
        <c:tickLblPos val="nextTo"/>
        <c:crossAx val="23155966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'08  ARTEFACTOS SANITARIOS'!$D$84:$D$85</c:f>
              <c:strCache>
                <c:ptCount val="2"/>
                <c:pt idx="0">
                  <c:v>APU. X PISO</c:v>
                </c:pt>
                <c:pt idx="1">
                  <c:v>PARTIDA TOTAL</c:v>
                </c:pt>
              </c:strCache>
            </c:strRef>
          </c:cat>
          <c:val>
            <c:numRef>
              <c:f>'08  ARTEFACTOS SANITARIOS'!$E$84:$E$85</c:f>
              <c:numCache>
                <c:formatCode>"$"#,##0_);[Red]\("$"#,##0\)</c:formatCode>
                <c:ptCount val="2"/>
                <c:pt idx="0">
                  <c:v>2013663.5999999999</c:v>
                </c:pt>
                <c:pt idx="1">
                  <c:v>40273272</c:v>
                </c:pt>
              </c:numCache>
            </c:numRef>
          </c:val>
        </c:ser>
        <c:dLbls>
          <c:showLegendKey val="0"/>
          <c:showVal val="0"/>
          <c:showCatName val="0"/>
          <c:showSerName val="0"/>
          <c:showPercent val="0"/>
          <c:showBubbleSize val="0"/>
        </c:dLbls>
        <c:gapWidth val="150"/>
        <c:axId val="231560448"/>
        <c:axId val="231557312"/>
      </c:barChart>
      <c:catAx>
        <c:axId val="231560448"/>
        <c:scaling>
          <c:orientation val="minMax"/>
        </c:scaling>
        <c:delete val="0"/>
        <c:axPos val="b"/>
        <c:numFmt formatCode="General" sourceLinked="0"/>
        <c:majorTickMark val="none"/>
        <c:minorTickMark val="none"/>
        <c:tickLblPos val="nextTo"/>
        <c:crossAx val="231557312"/>
        <c:crosses val="autoZero"/>
        <c:auto val="1"/>
        <c:lblAlgn val="ctr"/>
        <c:lblOffset val="100"/>
        <c:noMultiLvlLbl val="0"/>
      </c:catAx>
      <c:valAx>
        <c:axId val="231557312"/>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23156044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'13 SEÑALETICA'!$D$15:$D$16</c:f>
              <c:strCache>
                <c:ptCount val="2"/>
                <c:pt idx="0">
                  <c:v>APU NUMERS X 4 </c:v>
                </c:pt>
                <c:pt idx="1">
                  <c:v>APU TOTAL</c:v>
                </c:pt>
              </c:strCache>
            </c:strRef>
          </c:cat>
          <c:val>
            <c:numRef>
              <c:f>'13 SEÑALETICA'!$E$15:$E$16</c:f>
              <c:numCache>
                <c:formatCode>_-[$$-340A]\ * #,##0.00_-;\-[$$-340A]\ * #,##0.00_-;_-[$$-340A]\ * "-"??_-;_-@_-</c:formatCode>
                <c:ptCount val="2"/>
                <c:pt idx="0">
                  <c:v>27776.6</c:v>
                </c:pt>
                <c:pt idx="1">
                  <c:v>27776.6</c:v>
                </c:pt>
              </c:numCache>
            </c:numRef>
          </c:val>
        </c:ser>
        <c:dLbls>
          <c:showLegendKey val="0"/>
          <c:showVal val="0"/>
          <c:showCatName val="0"/>
          <c:showSerName val="0"/>
          <c:showPercent val="0"/>
          <c:showBubbleSize val="0"/>
        </c:dLbls>
        <c:gapWidth val="150"/>
        <c:axId val="231560840"/>
        <c:axId val="231557704"/>
      </c:barChart>
      <c:catAx>
        <c:axId val="231560840"/>
        <c:scaling>
          <c:orientation val="minMax"/>
        </c:scaling>
        <c:delete val="0"/>
        <c:axPos val="b"/>
        <c:numFmt formatCode="General" sourceLinked="0"/>
        <c:majorTickMark val="none"/>
        <c:minorTickMark val="none"/>
        <c:tickLblPos val="nextTo"/>
        <c:crossAx val="231557704"/>
        <c:crosses val="autoZero"/>
        <c:auto val="1"/>
        <c:lblAlgn val="ctr"/>
        <c:lblOffset val="100"/>
        <c:noMultiLvlLbl val="0"/>
      </c:catAx>
      <c:valAx>
        <c:axId val="231557704"/>
        <c:scaling>
          <c:orientation val="minMax"/>
        </c:scaling>
        <c:delete val="0"/>
        <c:axPos val="l"/>
        <c:majorGridlines/>
        <c:title>
          <c:tx>
            <c:rich>
              <a:bodyPr/>
              <a:lstStyle/>
              <a:p>
                <a:pPr>
                  <a:defRPr/>
                </a:pPr>
                <a:r>
                  <a:rPr lang="en-US"/>
                  <a:t>PRECIO</a:t>
                </a:r>
              </a:p>
            </c:rich>
          </c:tx>
          <c:overlay val="0"/>
        </c:title>
        <c:numFmt formatCode="_-[$$-340A]\ * #,##0.00_-;\-[$$-340A]\ * #,##0.00_-;_-[$$-340A]\ * &quot;-&quot;??_-;_-@_-" sourceLinked="1"/>
        <c:majorTickMark val="none"/>
        <c:minorTickMark val="none"/>
        <c:tickLblPos val="nextTo"/>
        <c:crossAx val="23156084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'13 SEÑALETICA'!$D$18:$D$19</c:f>
              <c:strCache>
                <c:ptCount val="2"/>
                <c:pt idx="0">
                  <c:v>APU. X PISO X N°DPT</c:v>
                </c:pt>
                <c:pt idx="1">
                  <c:v>PARTIDA TOTAL</c:v>
                </c:pt>
              </c:strCache>
            </c:strRef>
          </c:cat>
          <c:val>
            <c:numRef>
              <c:f>'13 SEÑALETICA'!$E$18:$E$19</c:f>
              <c:numCache>
                <c:formatCode>"$"#,##0_);[Red]\("$"#,##0\)</c:formatCode>
                <c:ptCount val="2"/>
                <c:pt idx="0">
                  <c:v>333319.19999999995</c:v>
                </c:pt>
                <c:pt idx="1">
                  <c:v>6666383.9999999991</c:v>
                </c:pt>
              </c:numCache>
            </c:numRef>
          </c:val>
        </c:ser>
        <c:dLbls>
          <c:showLegendKey val="0"/>
          <c:showVal val="0"/>
          <c:showCatName val="0"/>
          <c:showSerName val="0"/>
          <c:showPercent val="0"/>
          <c:showBubbleSize val="0"/>
        </c:dLbls>
        <c:gapWidth val="150"/>
        <c:axId val="231554568"/>
        <c:axId val="231554960"/>
      </c:barChart>
      <c:catAx>
        <c:axId val="231554568"/>
        <c:scaling>
          <c:orientation val="minMax"/>
        </c:scaling>
        <c:delete val="0"/>
        <c:axPos val="b"/>
        <c:numFmt formatCode="General" sourceLinked="0"/>
        <c:majorTickMark val="none"/>
        <c:minorTickMark val="none"/>
        <c:tickLblPos val="nextTo"/>
        <c:crossAx val="231554960"/>
        <c:crosses val="autoZero"/>
        <c:auto val="1"/>
        <c:lblAlgn val="ctr"/>
        <c:lblOffset val="100"/>
        <c:noMultiLvlLbl val="0"/>
      </c:catAx>
      <c:valAx>
        <c:axId val="231554960"/>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23155456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PARTIDA UNITARIA</a:t>
            </a:r>
          </a:p>
        </c:rich>
      </c:tx>
      <c:overlay val="0"/>
    </c:title>
    <c:autoTitleDeleted val="0"/>
    <c:plotArea>
      <c:layout/>
      <c:barChart>
        <c:barDir val="col"/>
        <c:grouping val="clustered"/>
        <c:varyColors val="0"/>
        <c:ser>
          <c:idx val="0"/>
          <c:order val="0"/>
          <c:invertIfNegative val="0"/>
          <c:cat>
            <c:strRef>
              <c:f>'17 IMPERMEABILIZACIONES'!$D$20:$D$23</c:f>
              <c:strCache>
                <c:ptCount val="4"/>
                <c:pt idx="0">
                  <c:v>APU IMP MUR</c:v>
                </c:pt>
                <c:pt idx="1">
                  <c:v>APU TERRAZAS</c:v>
                </c:pt>
                <c:pt idx="2">
                  <c:v>APU EST. AGUA </c:v>
                </c:pt>
                <c:pt idx="3">
                  <c:v>APU TOTAL</c:v>
                </c:pt>
              </c:strCache>
            </c:strRef>
          </c:cat>
          <c:val>
            <c:numRef>
              <c:f>'17 IMPERMEABILIZACIONES'!$E$20:$E$23</c:f>
              <c:numCache>
                <c:formatCode>_-[$$-340A]\ * #,##0_-;\-[$$-340A]\ * #,##0_-;_-[$$-340A]\ * "-"??_-;_-@_-</c:formatCode>
                <c:ptCount val="4"/>
                <c:pt idx="0" formatCode="_(&quot;$&quot;* #,##0_);_(&quot;$&quot;* \(#,##0\);_(&quot;$&quot;* &quot;-&quot;_);_(@_)">
                  <c:v>53197.15</c:v>
                </c:pt>
                <c:pt idx="1">
                  <c:v>24844.15</c:v>
                </c:pt>
                <c:pt idx="2" formatCode="_(&quot;$&quot;* #,##0_);_(&quot;$&quot;* \(#,##0\);_(&quot;$&quot;* &quot;-&quot;_);_(@_)">
                  <c:v>34205.15</c:v>
                </c:pt>
                <c:pt idx="3">
                  <c:v>112246.45000000001</c:v>
                </c:pt>
              </c:numCache>
            </c:numRef>
          </c:val>
        </c:ser>
        <c:dLbls>
          <c:showLegendKey val="0"/>
          <c:showVal val="0"/>
          <c:showCatName val="0"/>
          <c:showSerName val="0"/>
          <c:showPercent val="0"/>
          <c:showBubbleSize val="0"/>
        </c:dLbls>
        <c:gapWidth val="150"/>
        <c:axId val="231555744"/>
        <c:axId val="336530096"/>
      </c:barChart>
      <c:catAx>
        <c:axId val="231555744"/>
        <c:scaling>
          <c:orientation val="minMax"/>
        </c:scaling>
        <c:delete val="0"/>
        <c:axPos val="b"/>
        <c:numFmt formatCode="General" sourceLinked="0"/>
        <c:majorTickMark val="none"/>
        <c:minorTickMark val="none"/>
        <c:tickLblPos val="nextTo"/>
        <c:crossAx val="336530096"/>
        <c:crosses val="autoZero"/>
        <c:auto val="1"/>
        <c:lblAlgn val="ctr"/>
        <c:lblOffset val="100"/>
        <c:noMultiLvlLbl val="0"/>
      </c:catAx>
      <c:valAx>
        <c:axId val="336530096"/>
        <c:scaling>
          <c:orientation val="minMax"/>
        </c:scaling>
        <c:delete val="0"/>
        <c:axPos val="l"/>
        <c:majorGridlines/>
        <c:title>
          <c:tx>
            <c:rich>
              <a:bodyPr/>
              <a:lstStyle/>
              <a:p>
                <a:pPr>
                  <a:defRPr/>
                </a:pPr>
                <a:r>
                  <a:rPr lang="en-US"/>
                  <a:t>PRECIO</a:t>
                </a:r>
              </a:p>
            </c:rich>
          </c:tx>
          <c:overlay val="0"/>
        </c:title>
        <c:numFmt formatCode="_(&quot;$&quot;* #,##0_);_(&quot;$&quot;* \(#,##0\);_(&quot;$&quot;* &quot;-&quot;_);_(@_)" sourceLinked="1"/>
        <c:majorTickMark val="none"/>
        <c:minorTickMark val="none"/>
        <c:tickLblPos val="nextTo"/>
        <c:crossAx val="23155574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'17 IMPERMEABILIZACIONES'!$D$25:$D$26</c:f>
              <c:strCache>
                <c:ptCount val="2"/>
                <c:pt idx="0">
                  <c:v>APU. X PISO</c:v>
                </c:pt>
                <c:pt idx="1">
                  <c:v>PARTIDA TOTAL</c:v>
                </c:pt>
              </c:strCache>
            </c:strRef>
          </c:cat>
          <c:val>
            <c:numRef>
              <c:f>'17 IMPERMEABILIZACIONES'!$E$25:$E$26</c:f>
              <c:numCache>
                <c:formatCode>"$"#,##0_);[Red]\("$"#,##0\)</c:formatCode>
                <c:ptCount val="2"/>
                <c:pt idx="0">
                  <c:v>1346957.4000000001</c:v>
                </c:pt>
                <c:pt idx="1">
                  <c:v>26939148.000000004</c:v>
                </c:pt>
              </c:numCache>
            </c:numRef>
          </c:val>
        </c:ser>
        <c:dLbls>
          <c:showLegendKey val="0"/>
          <c:showVal val="0"/>
          <c:showCatName val="0"/>
          <c:showSerName val="0"/>
          <c:showPercent val="0"/>
          <c:showBubbleSize val="0"/>
        </c:dLbls>
        <c:gapWidth val="150"/>
        <c:axId val="336528136"/>
        <c:axId val="336528920"/>
      </c:barChart>
      <c:catAx>
        <c:axId val="336528136"/>
        <c:scaling>
          <c:orientation val="minMax"/>
        </c:scaling>
        <c:delete val="0"/>
        <c:axPos val="b"/>
        <c:numFmt formatCode="General" sourceLinked="0"/>
        <c:majorTickMark val="none"/>
        <c:minorTickMark val="none"/>
        <c:tickLblPos val="nextTo"/>
        <c:crossAx val="336528920"/>
        <c:crosses val="autoZero"/>
        <c:auto val="1"/>
        <c:lblAlgn val="ctr"/>
        <c:lblOffset val="100"/>
        <c:noMultiLvlLbl val="0"/>
      </c:catAx>
      <c:valAx>
        <c:axId val="336528920"/>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3652813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'15CELOSIAS'!$D$13:$D$15</c:f>
              <c:strCache>
                <c:ptCount val="3"/>
                <c:pt idx="0">
                  <c:v>APU CEL. CAL </c:v>
                </c:pt>
                <c:pt idx="1">
                  <c:v>APU CELOSIAS BAÑO</c:v>
                </c:pt>
                <c:pt idx="2">
                  <c:v>APU TOTAL</c:v>
                </c:pt>
              </c:strCache>
            </c:strRef>
          </c:cat>
          <c:val>
            <c:numRef>
              <c:f>'15CELOSIAS'!$E$13:$E$15</c:f>
              <c:numCache>
                <c:formatCode>_-[$$-340A]\ * #,##0.00_-;\-[$$-340A]\ * #,##0.00_-;_-[$$-340A]\ * "-"??_-;_-@_-</c:formatCode>
                <c:ptCount val="3"/>
                <c:pt idx="0" formatCode="_(&quot;$&quot;* #,##0_);_(&quot;$&quot;* \(#,##0\);_(&quot;$&quot;* &quot;-&quot;_);_(@_)">
                  <c:v>21261.75</c:v>
                </c:pt>
                <c:pt idx="1">
                  <c:v>5032.1499999999996</c:v>
                </c:pt>
                <c:pt idx="2">
                  <c:v>5032.1499999999996</c:v>
                </c:pt>
              </c:numCache>
            </c:numRef>
          </c:val>
        </c:ser>
        <c:dLbls>
          <c:showLegendKey val="0"/>
          <c:showVal val="0"/>
          <c:showCatName val="0"/>
          <c:showSerName val="0"/>
          <c:showPercent val="0"/>
          <c:showBubbleSize val="0"/>
        </c:dLbls>
        <c:gapWidth val="150"/>
        <c:axId val="336529312"/>
        <c:axId val="336529704"/>
      </c:barChart>
      <c:catAx>
        <c:axId val="336529312"/>
        <c:scaling>
          <c:orientation val="minMax"/>
        </c:scaling>
        <c:delete val="0"/>
        <c:axPos val="b"/>
        <c:numFmt formatCode="General" sourceLinked="0"/>
        <c:majorTickMark val="none"/>
        <c:minorTickMark val="none"/>
        <c:tickLblPos val="nextTo"/>
        <c:crossAx val="336529704"/>
        <c:crosses val="autoZero"/>
        <c:auto val="1"/>
        <c:lblAlgn val="ctr"/>
        <c:lblOffset val="100"/>
        <c:noMultiLvlLbl val="0"/>
      </c:catAx>
      <c:valAx>
        <c:axId val="336529704"/>
        <c:scaling>
          <c:orientation val="minMax"/>
        </c:scaling>
        <c:delete val="0"/>
        <c:axPos val="l"/>
        <c:majorGridlines/>
        <c:title>
          <c:tx>
            <c:rich>
              <a:bodyPr/>
              <a:lstStyle/>
              <a:p>
                <a:pPr>
                  <a:defRPr/>
                </a:pPr>
                <a:r>
                  <a:rPr lang="en-US"/>
                  <a:t>PRECIO</a:t>
                </a:r>
              </a:p>
            </c:rich>
          </c:tx>
          <c:overlay val="0"/>
        </c:title>
        <c:numFmt formatCode="_(&quot;$&quot;* #,##0_);_(&quot;$&quot;* \(#,##0\);_(&quot;$&quot;* &quot;-&quot;_);_(@_)" sourceLinked="1"/>
        <c:majorTickMark val="none"/>
        <c:minorTickMark val="none"/>
        <c:tickLblPos val="nextTo"/>
        <c:crossAx val="33652931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'02 TABIQUERIAS'!$D$63:$D$66</c:f>
              <c:strCache>
                <c:ptCount val="4"/>
                <c:pt idx="0">
                  <c:v>APU TABIQUE EXTERIOR</c:v>
                </c:pt>
                <c:pt idx="1">
                  <c:v>APU TABIQUE SUBTE</c:v>
                </c:pt>
                <c:pt idx="2">
                  <c:v>APU TABIQUE INTERIOR</c:v>
                </c:pt>
                <c:pt idx="3">
                  <c:v>APU TOTAL</c:v>
                </c:pt>
              </c:strCache>
            </c:strRef>
          </c:cat>
          <c:val>
            <c:numRef>
              <c:f>'02 TABIQUERIAS'!$E$63:$E$66</c:f>
              <c:numCache>
                <c:formatCode>_-[$$-340A]\ * #,##0_-;\-[$$-340A]\ * #,##0_-;_-[$$-340A]\ * "-"??_-;_-@_-</c:formatCode>
                <c:ptCount val="4"/>
                <c:pt idx="0" formatCode="#,##0">
                  <c:v>16366.05</c:v>
                </c:pt>
                <c:pt idx="1">
                  <c:v>22052.85</c:v>
                </c:pt>
                <c:pt idx="2" formatCode="_(&quot;$&quot;* #,##0_);_(&quot;$&quot;* \(#,##0\);_(&quot;$&quot;* &quot;-&quot;_);_(@_)">
                  <c:v>18156.900000000001</c:v>
                </c:pt>
                <c:pt idx="3" formatCode="_-[$$-340A]\ * #,##0.00_-;\-[$$-340A]\ * #,##0.00_-;_-[$$-340A]\ * &quot;-&quot;??_-;_-@_-">
                  <c:v>56575.8</c:v>
                </c:pt>
              </c:numCache>
            </c:numRef>
          </c:val>
        </c:ser>
        <c:dLbls>
          <c:showLegendKey val="0"/>
          <c:showVal val="0"/>
          <c:showCatName val="0"/>
          <c:showSerName val="0"/>
          <c:showPercent val="0"/>
          <c:showBubbleSize val="0"/>
        </c:dLbls>
        <c:gapWidth val="150"/>
        <c:axId val="231968672"/>
        <c:axId val="231967104"/>
      </c:barChart>
      <c:catAx>
        <c:axId val="231968672"/>
        <c:scaling>
          <c:orientation val="minMax"/>
        </c:scaling>
        <c:delete val="0"/>
        <c:axPos val="b"/>
        <c:numFmt formatCode="General" sourceLinked="0"/>
        <c:majorTickMark val="none"/>
        <c:minorTickMark val="none"/>
        <c:tickLblPos val="nextTo"/>
        <c:crossAx val="231967104"/>
        <c:crosses val="autoZero"/>
        <c:auto val="1"/>
        <c:lblAlgn val="ctr"/>
        <c:lblOffset val="100"/>
        <c:noMultiLvlLbl val="0"/>
      </c:catAx>
      <c:valAx>
        <c:axId val="231967104"/>
        <c:scaling>
          <c:orientation val="minMax"/>
        </c:scaling>
        <c:delete val="0"/>
        <c:axPos val="l"/>
        <c:majorGridlines/>
        <c:title>
          <c:tx>
            <c:rich>
              <a:bodyPr/>
              <a:lstStyle/>
              <a:p>
                <a:pPr>
                  <a:defRPr/>
                </a:pPr>
                <a:r>
                  <a:rPr lang="en-US"/>
                  <a:t>PRECIO</a:t>
                </a:r>
              </a:p>
            </c:rich>
          </c:tx>
          <c:overlay val="0"/>
        </c:title>
        <c:numFmt formatCode="#,##0" sourceLinked="1"/>
        <c:majorTickMark val="none"/>
        <c:minorTickMark val="none"/>
        <c:tickLblPos val="nextTo"/>
        <c:crossAx val="23196867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'15CELOSIAS'!$D$17:$D$18</c:f>
              <c:strCache>
                <c:ptCount val="2"/>
                <c:pt idx="0">
                  <c:v>APU. X PISO</c:v>
                </c:pt>
                <c:pt idx="1">
                  <c:v>PARTIDA TOTAL</c:v>
                </c:pt>
              </c:strCache>
            </c:strRef>
          </c:cat>
          <c:val>
            <c:numRef>
              <c:f>'15CELOSIAS'!$E$17:$E$18</c:f>
              <c:numCache>
                <c:formatCode>"$"#,##0_);[Red]\("$"#,##0\)</c:formatCode>
                <c:ptCount val="2"/>
                <c:pt idx="0">
                  <c:v>60385.799999999996</c:v>
                </c:pt>
                <c:pt idx="1">
                  <c:v>1207716</c:v>
                </c:pt>
              </c:numCache>
            </c:numRef>
          </c:val>
        </c:ser>
        <c:dLbls>
          <c:showLegendKey val="0"/>
          <c:showVal val="0"/>
          <c:showCatName val="0"/>
          <c:showSerName val="0"/>
          <c:showPercent val="0"/>
          <c:showBubbleSize val="0"/>
        </c:dLbls>
        <c:gapWidth val="150"/>
        <c:axId val="336522256"/>
        <c:axId val="336523824"/>
      </c:barChart>
      <c:catAx>
        <c:axId val="336522256"/>
        <c:scaling>
          <c:orientation val="minMax"/>
        </c:scaling>
        <c:delete val="0"/>
        <c:axPos val="b"/>
        <c:numFmt formatCode="General" sourceLinked="0"/>
        <c:majorTickMark val="none"/>
        <c:minorTickMark val="none"/>
        <c:tickLblPos val="nextTo"/>
        <c:crossAx val="336523824"/>
        <c:crosses val="autoZero"/>
        <c:auto val="1"/>
        <c:lblAlgn val="ctr"/>
        <c:lblOffset val="100"/>
        <c:noMultiLvlLbl val="0"/>
      </c:catAx>
      <c:valAx>
        <c:axId val="336523824"/>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3652225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'20 REVEST.INTERIOR'!$D$84:$D$85</c:f>
              <c:strCache>
                <c:ptCount val="2"/>
                <c:pt idx="0">
                  <c:v>APU CERAMICO X PERIMETRO</c:v>
                </c:pt>
                <c:pt idx="1">
                  <c:v>APU TOTAL</c:v>
                </c:pt>
              </c:strCache>
            </c:strRef>
          </c:cat>
          <c:val>
            <c:numRef>
              <c:f>'20 REVEST.INTERIOR'!$E$84:$E$85</c:f>
              <c:numCache>
                <c:formatCode>_-[$$-340A]\ * #,##0.00_-;\-[$$-340A]\ * #,##0.00_-;_-[$$-340A]\ * "-"??_-;_-@_-</c:formatCode>
                <c:ptCount val="2"/>
                <c:pt idx="0" formatCode="_-[$$-340A]\ * #,##0_-;\-[$$-340A]\ * #,##0_-;_-[$$-340A]\ * &quot;-&quot;??_-;_-@_-">
                  <c:v>8129</c:v>
                </c:pt>
                <c:pt idx="1">
                  <c:v>81290</c:v>
                </c:pt>
              </c:numCache>
            </c:numRef>
          </c:val>
        </c:ser>
        <c:dLbls>
          <c:showLegendKey val="0"/>
          <c:showVal val="0"/>
          <c:showCatName val="0"/>
          <c:showSerName val="0"/>
          <c:showPercent val="0"/>
          <c:showBubbleSize val="0"/>
        </c:dLbls>
        <c:gapWidth val="150"/>
        <c:axId val="336524216"/>
        <c:axId val="336515200"/>
      </c:barChart>
      <c:catAx>
        <c:axId val="336524216"/>
        <c:scaling>
          <c:orientation val="minMax"/>
        </c:scaling>
        <c:delete val="0"/>
        <c:axPos val="b"/>
        <c:numFmt formatCode="General" sourceLinked="0"/>
        <c:majorTickMark val="none"/>
        <c:minorTickMark val="none"/>
        <c:tickLblPos val="nextTo"/>
        <c:crossAx val="336515200"/>
        <c:crosses val="autoZero"/>
        <c:auto val="1"/>
        <c:lblAlgn val="ctr"/>
        <c:lblOffset val="100"/>
        <c:noMultiLvlLbl val="0"/>
      </c:catAx>
      <c:valAx>
        <c:axId val="336515200"/>
        <c:scaling>
          <c:orientation val="minMax"/>
        </c:scaling>
        <c:delete val="0"/>
        <c:axPos val="l"/>
        <c:majorGridlines/>
        <c:title>
          <c:tx>
            <c:rich>
              <a:bodyPr/>
              <a:lstStyle/>
              <a:p>
                <a:pPr>
                  <a:defRPr/>
                </a:pPr>
                <a:r>
                  <a:rPr lang="en-US"/>
                  <a:t>PRECIO</a:t>
                </a:r>
              </a:p>
            </c:rich>
          </c:tx>
          <c:overlay val="0"/>
        </c:title>
        <c:numFmt formatCode="_-[$$-340A]\ * #,##0_-;\-[$$-340A]\ * #,##0_-;_-[$$-340A]\ * &quot;-&quot;??_-;_-@_-" sourceLinked="1"/>
        <c:majorTickMark val="none"/>
        <c:minorTickMark val="none"/>
        <c:tickLblPos val="nextTo"/>
        <c:crossAx val="33652421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'20 REVEST.INTERIOR'!$D$87:$D$88</c:f>
              <c:strCache>
                <c:ptCount val="2"/>
                <c:pt idx="0">
                  <c:v>APU. X PISO</c:v>
                </c:pt>
                <c:pt idx="1">
                  <c:v>PARTIDA TOTAL</c:v>
                </c:pt>
              </c:strCache>
            </c:strRef>
          </c:cat>
          <c:val>
            <c:numRef>
              <c:f>'20 REVEST.INTERIOR'!$E$87:$E$88</c:f>
              <c:numCache>
                <c:formatCode>"$"#,##0_);[Red]\("$"#,##0\)</c:formatCode>
                <c:ptCount val="2"/>
                <c:pt idx="0">
                  <c:v>975480</c:v>
                </c:pt>
                <c:pt idx="1">
                  <c:v>19509600</c:v>
                </c:pt>
              </c:numCache>
            </c:numRef>
          </c:val>
        </c:ser>
        <c:dLbls>
          <c:showLegendKey val="0"/>
          <c:showVal val="0"/>
          <c:showCatName val="0"/>
          <c:showSerName val="0"/>
          <c:showPercent val="0"/>
          <c:showBubbleSize val="0"/>
        </c:dLbls>
        <c:gapWidth val="150"/>
        <c:axId val="336526568"/>
        <c:axId val="336519120"/>
      </c:barChart>
      <c:catAx>
        <c:axId val="336526568"/>
        <c:scaling>
          <c:orientation val="minMax"/>
        </c:scaling>
        <c:delete val="0"/>
        <c:axPos val="b"/>
        <c:numFmt formatCode="General" sourceLinked="0"/>
        <c:majorTickMark val="none"/>
        <c:minorTickMark val="none"/>
        <c:tickLblPos val="nextTo"/>
        <c:crossAx val="336519120"/>
        <c:crosses val="autoZero"/>
        <c:auto val="1"/>
        <c:lblAlgn val="ctr"/>
        <c:lblOffset val="100"/>
        <c:noMultiLvlLbl val="0"/>
      </c:catAx>
      <c:valAx>
        <c:axId val="336519120"/>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3652656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'21 TECHUMBRE -  HOJALATERIA'!$D$68:$D$72</c:f>
              <c:strCache>
                <c:ptCount val="5"/>
                <c:pt idx="0">
                  <c:v>APU  CUBIERTA</c:v>
                </c:pt>
                <c:pt idx="1">
                  <c:v>APU CANALES</c:v>
                </c:pt>
                <c:pt idx="2">
                  <c:v>APU FORRO</c:v>
                </c:pt>
                <c:pt idx="3">
                  <c:v>APU BAJADA</c:v>
                </c:pt>
                <c:pt idx="4">
                  <c:v>APU TOTAL PARTIDA</c:v>
                </c:pt>
              </c:strCache>
            </c:strRef>
          </c:cat>
          <c:val>
            <c:numRef>
              <c:f>'21 TECHUMBRE -  HOJALATERIA'!$E$68:$E$72</c:f>
              <c:numCache>
                <c:formatCode>_("$"* #,##0_);_("$"* \(#,##0\);_("$"* "-"_);_(@_)</c:formatCode>
                <c:ptCount val="5"/>
                <c:pt idx="0">
                  <c:v>7060.15</c:v>
                </c:pt>
                <c:pt idx="1">
                  <c:v>4819.1499999999996</c:v>
                </c:pt>
                <c:pt idx="2">
                  <c:v>10061.15</c:v>
                </c:pt>
                <c:pt idx="3">
                  <c:v>9346.35</c:v>
                </c:pt>
                <c:pt idx="4">
                  <c:v>31286.799999999996</c:v>
                </c:pt>
              </c:numCache>
            </c:numRef>
          </c:val>
        </c:ser>
        <c:dLbls>
          <c:showLegendKey val="0"/>
          <c:showVal val="0"/>
          <c:showCatName val="0"/>
          <c:showSerName val="0"/>
          <c:showPercent val="0"/>
          <c:showBubbleSize val="0"/>
        </c:dLbls>
        <c:gapWidth val="150"/>
        <c:axId val="336524608"/>
        <c:axId val="336520688"/>
      </c:barChart>
      <c:catAx>
        <c:axId val="336524608"/>
        <c:scaling>
          <c:orientation val="minMax"/>
        </c:scaling>
        <c:delete val="0"/>
        <c:axPos val="b"/>
        <c:numFmt formatCode="General" sourceLinked="0"/>
        <c:majorTickMark val="none"/>
        <c:minorTickMark val="none"/>
        <c:tickLblPos val="nextTo"/>
        <c:crossAx val="336520688"/>
        <c:crosses val="autoZero"/>
        <c:auto val="1"/>
        <c:lblAlgn val="ctr"/>
        <c:lblOffset val="100"/>
        <c:noMultiLvlLbl val="0"/>
      </c:catAx>
      <c:valAx>
        <c:axId val="336520688"/>
        <c:scaling>
          <c:orientation val="minMax"/>
        </c:scaling>
        <c:delete val="0"/>
        <c:axPos val="l"/>
        <c:majorGridlines/>
        <c:title>
          <c:tx>
            <c:rich>
              <a:bodyPr/>
              <a:lstStyle/>
              <a:p>
                <a:pPr>
                  <a:defRPr/>
                </a:pPr>
                <a:r>
                  <a:rPr lang="en-US"/>
                  <a:t>PRECIO</a:t>
                </a:r>
              </a:p>
            </c:rich>
          </c:tx>
          <c:overlay val="0"/>
        </c:title>
        <c:numFmt formatCode="_(&quot;$&quot;* #,##0_);_(&quot;$&quot;* \(#,##0\);_(&quot;$&quot;* &quot;-&quot;_);_(@_)" sourceLinked="1"/>
        <c:majorTickMark val="none"/>
        <c:minorTickMark val="none"/>
        <c:tickLblPos val="nextTo"/>
        <c:crossAx val="33652460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'21 TECHUMBRE -  HOJALATERIA'!$D$74:$D$75</c:f>
              <c:strCache>
                <c:ptCount val="2"/>
                <c:pt idx="0">
                  <c:v>APU TOTAL PATIDA </c:v>
                </c:pt>
                <c:pt idx="1">
                  <c:v>APU TOTAL EDIFICIO</c:v>
                </c:pt>
              </c:strCache>
            </c:strRef>
          </c:cat>
          <c:val>
            <c:numRef>
              <c:f>'21 TECHUMBRE -  HOJALATERIA'!$E$74:$E$75</c:f>
              <c:numCache>
                <c:formatCode>_("$"* #,##0_);_("$"* \(#,##0\);_("$"* "-"_);_(@_)</c:formatCode>
                <c:ptCount val="2"/>
                <c:pt idx="0">
                  <c:v>31286.799999999996</c:v>
                </c:pt>
                <c:pt idx="1">
                  <c:v>36161283.439999998</c:v>
                </c:pt>
              </c:numCache>
            </c:numRef>
          </c:val>
        </c:ser>
        <c:dLbls>
          <c:showLegendKey val="0"/>
          <c:showVal val="0"/>
          <c:showCatName val="0"/>
          <c:showSerName val="0"/>
          <c:showPercent val="0"/>
          <c:showBubbleSize val="0"/>
        </c:dLbls>
        <c:gapWidth val="150"/>
        <c:axId val="336525784"/>
        <c:axId val="336518336"/>
      </c:barChart>
      <c:catAx>
        <c:axId val="336525784"/>
        <c:scaling>
          <c:orientation val="minMax"/>
        </c:scaling>
        <c:delete val="0"/>
        <c:axPos val="b"/>
        <c:numFmt formatCode="General" sourceLinked="0"/>
        <c:majorTickMark val="none"/>
        <c:minorTickMark val="none"/>
        <c:tickLblPos val="nextTo"/>
        <c:crossAx val="336518336"/>
        <c:crosses val="autoZero"/>
        <c:auto val="1"/>
        <c:lblAlgn val="ctr"/>
        <c:lblOffset val="100"/>
        <c:noMultiLvlLbl val="0"/>
      </c:catAx>
      <c:valAx>
        <c:axId val="336518336"/>
        <c:scaling>
          <c:orientation val="minMax"/>
        </c:scaling>
        <c:delete val="0"/>
        <c:axPos val="l"/>
        <c:majorGridlines/>
        <c:title>
          <c:tx>
            <c:rich>
              <a:bodyPr/>
              <a:lstStyle/>
              <a:p>
                <a:pPr>
                  <a:defRPr/>
                </a:pPr>
                <a:r>
                  <a:rPr lang="en-US"/>
                  <a:t>PRECIO</a:t>
                </a:r>
              </a:p>
            </c:rich>
          </c:tx>
          <c:overlay val="0"/>
        </c:title>
        <c:numFmt formatCode="_(&quot;$&quot;* #,##0_);_(&quot;$&quot;* \(#,##0\);_(&quot;$&quot;* &quot;-&quot;_);_(@_)" sourceLinked="1"/>
        <c:majorTickMark val="none"/>
        <c:minorTickMark val="none"/>
        <c:tickLblPos val="nextTo"/>
        <c:crossAx val="33652578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'28 CALEFONT'!$D$15:$D$16</c:f>
              <c:strCache>
                <c:ptCount val="2"/>
                <c:pt idx="0">
                  <c:v>APU CALEFONT</c:v>
                </c:pt>
                <c:pt idx="1">
                  <c:v>APU TOTAL</c:v>
                </c:pt>
              </c:strCache>
            </c:strRef>
          </c:cat>
          <c:val>
            <c:numRef>
              <c:f>'28 CALEFONT'!$E$15:$E$16</c:f>
              <c:numCache>
                <c:formatCode>_-[$$-340A]\ * #,##0.00_-;\-[$$-340A]\ * #,##0.00_-;_-[$$-340A]\ * "-"??_-;_-@_-</c:formatCode>
                <c:ptCount val="2"/>
                <c:pt idx="0">
                  <c:v>34830.15</c:v>
                </c:pt>
                <c:pt idx="1">
                  <c:v>34830.15</c:v>
                </c:pt>
              </c:numCache>
            </c:numRef>
          </c:val>
        </c:ser>
        <c:dLbls>
          <c:showLegendKey val="0"/>
          <c:showVal val="0"/>
          <c:showCatName val="0"/>
          <c:showSerName val="0"/>
          <c:showPercent val="0"/>
          <c:showBubbleSize val="0"/>
        </c:dLbls>
        <c:gapWidth val="150"/>
        <c:axId val="336515984"/>
        <c:axId val="336516376"/>
      </c:barChart>
      <c:catAx>
        <c:axId val="336515984"/>
        <c:scaling>
          <c:orientation val="minMax"/>
        </c:scaling>
        <c:delete val="0"/>
        <c:axPos val="b"/>
        <c:numFmt formatCode="General" sourceLinked="0"/>
        <c:majorTickMark val="none"/>
        <c:minorTickMark val="none"/>
        <c:tickLblPos val="nextTo"/>
        <c:crossAx val="336516376"/>
        <c:crosses val="autoZero"/>
        <c:auto val="1"/>
        <c:lblAlgn val="ctr"/>
        <c:lblOffset val="100"/>
        <c:noMultiLvlLbl val="0"/>
      </c:catAx>
      <c:valAx>
        <c:axId val="336516376"/>
        <c:scaling>
          <c:orientation val="minMax"/>
        </c:scaling>
        <c:delete val="0"/>
        <c:axPos val="l"/>
        <c:majorGridlines/>
        <c:title>
          <c:tx>
            <c:rich>
              <a:bodyPr/>
              <a:lstStyle/>
              <a:p>
                <a:pPr>
                  <a:defRPr/>
                </a:pPr>
                <a:r>
                  <a:rPr lang="en-US"/>
                  <a:t>PRECIO</a:t>
                </a:r>
              </a:p>
            </c:rich>
          </c:tx>
          <c:overlay val="0"/>
        </c:title>
        <c:numFmt formatCode="_-[$$-340A]\ * #,##0.00_-;\-[$$-340A]\ * #,##0.00_-;_-[$$-340A]\ * &quot;-&quot;??_-;_-@_-" sourceLinked="1"/>
        <c:majorTickMark val="none"/>
        <c:minorTickMark val="none"/>
        <c:tickLblPos val="nextTo"/>
        <c:crossAx val="33651598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'28 CALEFONT'!$D$18:$D$19</c:f>
              <c:strCache>
                <c:ptCount val="2"/>
                <c:pt idx="0">
                  <c:v>APU. X PISO</c:v>
                </c:pt>
                <c:pt idx="1">
                  <c:v>PARTIDA TOTAL</c:v>
                </c:pt>
              </c:strCache>
            </c:strRef>
          </c:cat>
          <c:val>
            <c:numRef>
              <c:f>'28 CALEFONT'!$E$18:$E$19</c:f>
              <c:numCache>
                <c:formatCode>"$"#,##0_);[Red]\("$"#,##0\)</c:formatCode>
                <c:ptCount val="2"/>
                <c:pt idx="0">
                  <c:v>417961.80000000005</c:v>
                </c:pt>
                <c:pt idx="1">
                  <c:v>8359236.0000000009</c:v>
                </c:pt>
              </c:numCache>
            </c:numRef>
          </c:val>
        </c:ser>
        <c:dLbls>
          <c:showLegendKey val="0"/>
          <c:showVal val="0"/>
          <c:showCatName val="0"/>
          <c:showSerName val="0"/>
          <c:showPercent val="0"/>
          <c:showBubbleSize val="0"/>
        </c:dLbls>
        <c:gapWidth val="150"/>
        <c:axId val="336517944"/>
        <c:axId val="336518728"/>
      </c:barChart>
      <c:catAx>
        <c:axId val="336517944"/>
        <c:scaling>
          <c:orientation val="minMax"/>
        </c:scaling>
        <c:delete val="0"/>
        <c:axPos val="b"/>
        <c:numFmt formatCode="General" sourceLinked="0"/>
        <c:majorTickMark val="none"/>
        <c:minorTickMark val="none"/>
        <c:tickLblPos val="nextTo"/>
        <c:crossAx val="336518728"/>
        <c:crosses val="autoZero"/>
        <c:auto val="1"/>
        <c:lblAlgn val="ctr"/>
        <c:lblOffset val="100"/>
        <c:noMultiLvlLbl val="0"/>
      </c:catAx>
      <c:valAx>
        <c:axId val="336518728"/>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3651794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'26 SELLADO'!$D$18:$D$19</c:f>
              <c:strCache>
                <c:ptCount val="2"/>
                <c:pt idx="0">
                  <c:v>APU SELLADO</c:v>
                </c:pt>
                <c:pt idx="1">
                  <c:v>APU TOTAL</c:v>
                </c:pt>
              </c:strCache>
            </c:strRef>
          </c:cat>
          <c:val>
            <c:numRef>
              <c:f>'26 SELLADO'!$E$18:$E$19</c:f>
              <c:numCache>
                <c:formatCode>_-[$$-340A]\ * #,##0.00_-;\-[$$-340A]\ * #,##0.00_-;_-[$$-340A]\ * "-"??_-;_-@_-</c:formatCode>
                <c:ptCount val="2"/>
                <c:pt idx="0">
                  <c:v>11156.15</c:v>
                </c:pt>
                <c:pt idx="1">
                  <c:v>11156.15</c:v>
                </c:pt>
              </c:numCache>
            </c:numRef>
          </c:val>
        </c:ser>
        <c:dLbls>
          <c:showLegendKey val="0"/>
          <c:showVal val="0"/>
          <c:showCatName val="0"/>
          <c:showSerName val="0"/>
          <c:showPercent val="0"/>
          <c:showBubbleSize val="0"/>
        </c:dLbls>
        <c:gapWidth val="150"/>
        <c:axId val="336521864"/>
        <c:axId val="336522648"/>
      </c:barChart>
      <c:catAx>
        <c:axId val="336521864"/>
        <c:scaling>
          <c:orientation val="minMax"/>
        </c:scaling>
        <c:delete val="0"/>
        <c:axPos val="b"/>
        <c:numFmt formatCode="General" sourceLinked="0"/>
        <c:majorTickMark val="none"/>
        <c:minorTickMark val="none"/>
        <c:tickLblPos val="nextTo"/>
        <c:crossAx val="336522648"/>
        <c:crosses val="autoZero"/>
        <c:auto val="1"/>
        <c:lblAlgn val="ctr"/>
        <c:lblOffset val="100"/>
        <c:noMultiLvlLbl val="0"/>
      </c:catAx>
      <c:valAx>
        <c:axId val="336522648"/>
        <c:scaling>
          <c:orientation val="minMax"/>
        </c:scaling>
        <c:delete val="0"/>
        <c:axPos val="l"/>
        <c:majorGridlines/>
        <c:title>
          <c:tx>
            <c:rich>
              <a:bodyPr/>
              <a:lstStyle/>
              <a:p>
                <a:pPr>
                  <a:defRPr/>
                </a:pPr>
                <a:r>
                  <a:rPr lang="en-US"/>
                  <a:t>PRECIO</a:t>
                </a:r>
              </a:p>
            </c:rich>
          </c:tx>
          <c:overlay val="0"/>
        </c:title>
        <c:numFmt formatCode="_-[$$-340A]\ * #,##0.00_-;\-[$$-340A]\ * #,##0.00_-;_-[$$-340A]\ * &quot;-&quot;??_-;_-@_-" sourceLinked="1"/>
        <c:majorTickMark val="none"/>
        <c:minorTickMark val="none"/>
        <c:tickLblPos val="nextTo"/>
        <c:crossAx val="33652186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PARTIDA TOTAL EDIFICIO</a:t>
            </a:r>
          </a:p>
        </c:rich>
      </c:tx>
      <c:overlay val="0"/>
    </c:title>
    <c:autoTitleDeleted val="0"/>
    <c:plotArea>
      <c:layout/>
      <c:barChart>
        <c:barDir val="col"/>
        <c:grouping val="clustered"/>
        <c:varyColors val="0"/>
        <c:ser>
          <c:idx val="0"/>
          <c:order val="0"/>
          <c:invertIfNegative val="0"/>
          <c:cat>
            <c:strRef>
              <c:f>'26 SELLADO'!$D$22:$D$23</c:f>
              <c:strCache>
                <c:ptCount val="2"/>
                <c:pt idx="0">
                  <c:v>APU. X PISO</c:v>
                </c:pt>
                <c:pt idx="1">
                  <c:v>PARTIDA TOTAL</c:v>
                </c:pt>
              </c:strCache>
            </c:strRef>
          </c:cat>
          <c:val>
            <c:numRef>
              <c:f>'26 SELLADO'!$E$22:$E$23</c:f>
              <c:numCache>
                <c:formatCode>"$"#,##0_);[Red]\("$"#,##0\)</c:formatCode>
                <c:ptCount val="2"/>
                <c:pt idx="0">
                  <c:v>133873.79999999999</c:v>
                </c:pt>
                <c:pt idx="1">
                  <c:v>2677476</c:v>
                </c:pt>
              </c:numCache>
            </c:numRef>
          </c:val>
        </c:ser>
        <c:dLbls>
          <c:showLegendKey val="0"/>
          <c:showVal val="0"/>
          <c:showCatName val="0"/>
          <c:showSerName val="0"/>
          <c:showPercent val="0"/>
          <c:showBubbleSize val="0"/>
        </c:dLbls>
        <c:gapWidth val="150"/>
        <c:axId val="341969408"/>
        <c:axId val="341968232"/>
      </c:barChart>
      <c:catAx>
        <c:axId val="341969408"/>
        <c:scaling>
          <c:orientation val="minMax"/>
        </c:scaling>
        <c:delete val="0"/>
        <c:axPos val="b"/>
        <c:numFmt formatCode="General" sourceLinked="0"/>
        <c:majorTickMark val="none"/>
        <c:minorTickMark val="none"/>
        <c:tickLblPos val="nextTo"/>
        <c:crossAx val="341968232"/>
        <c:crosses val="autoZero"/>
        <c:auto val="1"/>
        <c:lblAlgn val="ctr"/>
        <c:lblOffset val="100"/>
        <c:noMultiLvlLbl val="0"/>
      </c:catAx>
      <c:valAx>
        <c:axId val="341968232"/>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4196940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'24  ASCENSORES'!$D$36:$D$38</c:f>
              <c:strCache>
                <c:ptCount val="3"/>
                <c:pt idx="0">
                  <c:v>APU ASCENSOR AP X 2</c:v>
                </c:pt>
                <c:pt idx="1">
                  <c:v>APU ASCENSOR PM</c:v>
                </c:pt>
                <c:pt idx="2">
                  <c:v>APU TOTAL</c:v>
                </c:pt>
              </c:strCache>
            </c:strRef>
          </c:cat>
          <c:val>
            <c:numRef>
              <c:f>'24  ASCENSORES'!$E$36:$E$38</c:f>
              <c:numCache>
                <c:formatCode>_("$"* #,##0_);_("$"* \(#,##0\);_("$"* "-"_);_(@_)</c:formatCode>
                <c:ptCount val="3"/>
                <c:pt idx="0" formatCode="_-[$$-340A]\ * #,##0_-;\-[$$-340A]\ * #,##0_-;_-[$$-340A]\ * &quot;-&quot;??_-;_-@_-">
                  <c:v>2070202.3</c:v>
                </c:pt>
                <c:pt idx="1">
                  <c:v>1235101.1499999999</c:v>
                </c:pt>
                <c:pt idx="2" formatCode="_-[$$-340A]\ * #,##0_-;\-[$$-340A]\ * #,##0_-;_-[$$-340A]\ * &quot;-&quot;??_-;_-@_-">
                  <c:v>3305303.45</c:v>
                </c:pt>
              </c:numCache>
            </c:numRef>
          </c:val>
        </c:ser>
        <c:dLbls>
          <c:showLegendKey val="0"/>
          <c:showVal val="0"/>
          <c:showCatName val="0"/>
          <c:showSerName val="0"/>
          <c:showPercent val="0"/>
          <c:showBubbleSize val="0"/>
        </c:dLbls>
        <c:gapWidth val="150"/>
        <c:axId val="341971760"/>
        <c:axId val="341975288"/>
      </c:barChart>
      <c:catAx>
        <c:axId val="341971760"/>
        <c:scaling>
          <c:orientation val="minMax"/>
        </c:scaling>
        <c:delete val="0"/>
        <c:axPos val="b"/>
        <c:numFmt formatCode="General" sourceLinked="0"/>
        <c:majorTickMark val="none"/>
        <c:minorTickMark val="none"/>
        <c:tickLblPos val="nextTo"/>
        <c:crossAx val="341975288"/>
        <c:crosses val="autoZero"/>
        <c:auto val="1"/>
        <c:lblAlgn val="ctr"/>
        <c:lblOffset val="100"/>
        <c:noMultiLvlLbl val="0"/>
      </c:catAx>
      <c:valAx>
        <c:axId val="341975288"/>
        <c:scaling>
          <c:orientation val="minMax"/>
        </c:scaling>
        <c:delete val="0"/>
        <c:axPos val="l"/>
        <c:majorGridlines/>
        <c:title>
          <c:tx>
            <c:rich>
              <a:bodyPr/>
              <a:lstStyle/>
              <a:p>
                <a:pPr>
                  <a:defRPr/>
                </a:pPr>
                <a:r>
                  <a:rPr lang="en-US"/>
                  <a:t>PRECIO</a:t>
                </a:r>
              </a:p>
            </c:rich>
          </c:tx>
          <c:overlay val="0"/>
        </c:title>
        <c:numFmt formatCode="_-[$$-340A]\ * #,##0_-;\-[$$-340A]\ * #,##0_-;_-[$$-340A]\ * &quot;-&quot;??_-;_-@_-" sourceLinked="1"/>
        <c:majorTickMark val="none"/>
        <c:minorTickMark val="none"/>
        <c:tickLblPos val="nextTo"/>
        <c:crossAx val="34197176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s-CL"/>
              <a:t>PRECIO UNITARIO PARTIDA</a:t>
            </a:r>
          </a:p>
        </c:rich>
      </c:tx>
      <c:layout>
        <c:manualLayout>
          <c:xMode val="edge"/>
          <c:yMode val="edge"/>
          <c:x val="0.23673600174978127"/>
          <c:y val="2.3148148148148147E-2"/>
        </c:manualLayout>
      </c:layout>
      <c:overlay val="0"/>
    </c:title>
    <c:autoTitleDeleted val="0"/>
    <c:plotArea>
      <c:layout/>
      <c:barChart>
        <c:barDir val="col"/>
        <c:grouping val="stacked"/>
        <c:varyColors val="0"/>
        <c:ser>
          <c:idx val="0"/>
          <c:order val="0"/>
          <c:invertIfNegative val="0"/>
          <c:cat>
            <c:strRef>
              <c:f>'07 GUARDAPOLVOS , CORNISAS '!$D$51:$D$55</c:f>
              <c:strCache>
                <c:ptCount val="5"/>
                <c:pt idx="0">
                  <c:v>APU CORNISAS</c:v>
                </c:pt>
                <c:pt idx="1">
                  <c:v>APU GUARD. MADERA</c:v>
                </c:pt>
                <c:pt idx="2">
                  <c:v>APU  GUARD.CERAM</c:v>
                </c:pt>
                <c:pt idx="3">
                  <c:v>APU CUBREJUNTAS</c:v>
                </c:pt>
                <c:pt idx="4">
                  <c:v>APU TOTAL</c:v>
                </c:pt>
              </c:strCache>
            </c:strRef>
          </c:cat>
          <c:val>
            <c:numRef>
              <c:f>'07 GUARDAPOLVOS , CORNISAS '!$E$51:$E$55</c:f>
              <c:numCache>
                <c:formatCode>_-[$$-340A]\ * #,##0_-;\-[$$-340A]\ * #,##0_-;_-[$$-340A]\ * "-"??_-;_-@_-</c:formatCode>
                <c:ptCount val="5"/>
                <c:pt idx="0" formatCode="_(&quot;$&quot;* #,##0_);_(&quot;$&quot;* \(#,##0\);_(&quot;$&quot;* &quot;-&quot;_);_(@_)">
                  <c:v>12810.15</c:v>
                </c:pt>
                <c:pt idx="1">
                  <c:v>9677.2499999999982</c:v>
                </c:pt>
                <c:pt idx="2" formatCode="_(&quot;$&quot;* #,##0_);_(&quot;$&quot;* \(#,##0\);_(&quot;$&quot;* &quot;-&quot;_);_(@_)">
                  <c:v>33889.550000000003</c:v>
                </c:pt>
                <c:pt idx="3" formatCode="_(&quot;$&quot;* #,##0_);_(&quot;$&quot;* \(#,##0\);_(&quot;$&quot;* &quot;-&quot;_);_(@_)">
                  <c:v>4068.15</c:v>
                </c:pt>
                <c:pt idx="4">
                  <c:v>60445.100000000006</c:v>
                </c:pt>
              </c:numCache>
            </c:numRef>
          </c:val>
        </c:ser>
        <c:dLbls>
          <c:showLegendKey val="0"/>
          <c:showVal val="0"/>
          <c:showCatName val="0"/>
          <c:showSerName val="0"/>
          <c:showPercent val="0"/>
          <c:showBubbleSize val="0"/>
        </c:dLbls>
        <c:gapWidth val="95"/>
        <c:overlap val="100"/>
        <c:axId val="231965536"/>
        <c:axId val="231972984"/>
      </c:barChart>
      <c:catAx>
        <c:axId val="231965536"/>
        <c:scaling>
          <c:orientation val="minMax"/>
        </c:scaling>
        <c:delete val="0"/>
        <c:axPos val="b"/>
        <c:numFmt formatCode="General" sourceLinked="0"/>
        <c:majorTickMark val="none"/>
        <c:minorTickMark val="none"/>
        <c:tickLblPos val="nextTo"/>
        <c:crossAx val="231972984"/>
        <c:crosses val="autoZero"/>
        <c:auto val="1"/>
        <c:lblAlgn val="ctr"/>
        <c:lblOffset val="100"/>
        <c:noMultiLvlLbl val="0"/>
      </c:catAx>
      <c:valAx>
        <c:axId val="231972984"/>
        <c:scaling>
          <c:orientation val="minMax"/>
        </c:scaling>
        <c:delete val="0"/>
        <c:axPos val="l"/>
        <c:majorGridlines/>
        <c:numFmt formatCode="_(&quot;$&quot;* #,##0_);_(&quot;$&quot;* \(#,##0\);_(&quot;$&quot;* &quot;-&quot;_);_(@_)" sourceLinked="1"/>
        <c:majorTickMark val="none"/>
        <c:minorTickMark val="none"/>
        <c:tickLblPos val="nextTo"/>
        <c:crossAx val="23196553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'25  DUCTO RESIDUOS '!$D$14:$D$15</c:f>
              <c:strCache>
                <c:ptCount val="2"/>
                <c:pt idx="0">
                  <c:v>APU  DUCTO</c:v>
                </c:pt>
                <c:pt idx="1">
                  <c:v>APU TOTAL</c:v>
                </c:pt>
              </c:strCache>
            </c:strRef>
          </c:cat>
          <c:val>
            <c:numRef>
              <c:f>'25  DUCTO RESIDUOS '!$E$14:$E$15</c:f>
              <c:numCache>
                <c:formatCode>_-[$$-340A]\ * #,##0.00_-;\-[$$-340A]\ * #,##0.00_-;_-[$$-340A]\ * "-"??_-;_-@_-</c:formatCode>
                <c:ptCount val="2"/>
                <c:pt idx="0">
                  <c:v>35341.15</c:v>
                </c:pt>
                <c:pt idx="1">
                  <c:v>35341.15</c:v>
                </c:pt>
              </c:numCache>
            </c:numRef>
          </c:val>
        </c:ser>
        <c:dLbls>
          <c:showLegendKey val="0"/>
          <c:showVal val="0"/>
          <c:showCatName val="0"/>
          <c:showSerName val="0"/>
          <c:showPercent val="0"/>
          <c:showBubbleSize val="0"/>
        </c:dLbls>
        <c:gapWidth val="150"/>
        <c:axId val="341972936"/>
        <c:axId val="341971368"/>
      </c:barChart>
      <c:catAx>
        <c:axId val="341972936"/>
        <c:scaling>
          <c:orientation val="minMax"/>
        </c:scaling>
        <c:delete val="0"/>
        <c:axPos val="b"/>
        <c:numFmt formatCode="General" sourceLinked="0"/>
        <c:majorTickMark val="none"/>
        <c:minorTickMark val="none"/>
        <c:tickLblPos val="nextTo"/>
        <c:crossAx val="341971368"/>
        <c:crosses val="autoZero"/>
        <c:auto val="1"/>
        <c:lblAlgn val="ctr"/>
        <c:lblOffset val="100"/>
        <c:noMultiLvlLbl val="0"/>
      </c:catAx>
      <c:valAx>
        <c:axId val="341971368"/>
        <c:scaling>
          <c:orientation val="minMax"/>
        </c:scaling>
        <c:delete val="0"/>
        <c:axPos val="l"/>
        <c:majorGridlines/>
        <c:title>
          <c:tx>
            <c:rich>
              <a:bodyPr/>
              <a:lstStyle/>
              <a:p>
                <a:pPr>
                  <a:defRPr/>
                </a:pPr>
                <a:r>
                  <a:rPr lang="en-US"/>
                  <a:t>PRECIO</a:t>
                </a:r>
              </a:p>
            </c:rich>
          </c:tx>
          <c:overlay val="0"/>
        </c:title>
        <c:numFmt formatCode="_-[$$-340A]\ * #,##0.00_-;\-[$$-340A]\ * #,##0.00_-;_-[$$-340A]\ * &quot;-&quot;??_-;_-@_-" sourceLinked="1"/>
        <c:majorTickMark val="none"/>
        <c:minorTickMark val="none"/>
        <c:tickLblPos val="nextTo"/>
        <c:crossAx val="34197293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 </a:t>
            </a:r>
          </a:p>
        </c:rich>
      </c:tx>
      <c:overlay val="0"/>
    </c:title>
    <c:autoTitleDeleted val="0"/>
    <c:plotArea>
      <c:layout/>
      <c:barChart>
        <c:barDir val="col"/>
        <c:grouping val="clustered"/>
        <c:varyColors val="0"/>
        <c:ser>
          <c:idx val="0"/>
          <c:order val="0"/>
          <c:invertIfNegative val="0"/>
          <c:cat>
            <c:strRef>
              <c:f>'25  DUCTO RESIDUOS '!$D$17:$D$18</c:f>
              <c:strCache>
                <c:ptCount val="2"/>
                <c:pt idx="0">
                  <c:v>APU. X ALT.PISO 3M </c:v>
                </c:pt>
                <c:pt idx="1">
                  <c:v>PARTIDA TOTAL ALT. 57,79 M</c:v>
                </c:pt>
              </c:strCache>
            </c:strRef>
          </c:cat>
          <c:val>
            <c:numRef>
              <c:f>'25  DUCTO RESIDUOS '!$E$17:$E$18</c:f>
              <c:numCache>
                <c:formatCode>"$"#,##0_);[Red]\("$"#,##0\)</c:formatCode>
                <c:ptCount val="2"/>
                <c:pt idx="0">
                  <c:v>106023.45000000001</c:v>
                </c:pt>
                <c:pt idx="1">
                  <c:v>6127095.1755000008</c:v>
                </c:pt>
              </c:numCache>
            </c:numRef>
          </c:val>
        </c:ser>
        <c:dLbls>
          <c:showLegendKey val="0"/>
          <c:showVal val="0"/>
          <c:showCatName val="0"/>
          <c:showSerName val="0"/>
          <c:showPercent val="0"/>
          <c:showBubbleSize val="0"/>
        </c:dLbls>
        <c:gapWidth val="150"/>
        <c:axId val="341973720"/>
        <c:axId val="341977248"/>
      </c:barChart>
      <c:catAx>
        <c:axId val="341973720"/>
        <c:scaling>
          <c:orientation val="minMax"/>
        </c:scaling>
        <c:delete val="0"/>
        <c:axPos val="b"/>
        <c:numFmt formatCode="General" sourceLinked="0"/>
        <c:majorTickMark val="none"/>
        <c:minorTickMark val="none"/>
        <c:tickLblPos val="nextTo"/>
        <c:crossAx val="341977248"/>
        <c:crosses val="autoZero"/>
        <c:auto val="1"/>
        <c:lblAlgn val="ctr"/>
        <c:lblOffset val="100"/>
        <c:noMultiLvlLbl val="0"/>
      </c:catAx>
      <c:valAx>
        <c:axId val="341977248"/>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4197372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'27  GRIFERIA'!$D$25:$D$27</c:f>
              <c:strCache>
                <c:ptCount val="3"/>
                <c:pt idx="0">
                  <c:v>APU GRIFERIA</c:v>
                </c:pt>
                <c:pt idx="1">
                  <c:v>APU SIFON</c:v>
                </c:pt>
                <c:pt idx="2">
                  <c:v>APU TOTAL</c:v>
                </c:pt>
              </c:strCache>
            </c:strRef>
          </c:cat>
          <c:val>
            <c:numRef>
              <c:f>'27  GRIFERIA'!$E$25:$E$27</c:f>
              <c:numCache>
                <c:formatCode>"$"#,##0_);[Red]\("$"#,##0\)</c:formatCode>
                <c:ptCount val="3"/>
                <c:pt idx="0">
                  <c:v>13405.15</c:v>
                </c:pt>
                <c:pt idx="1">
                  <c:v>5069.1499999999996</c:v>
                </c:pt>
                <c:pt idx="2">
                  <c:v>18474.3</c:v>
                </c:pt>
              </c:numCache>
            </c:numRef>
          </c:val>
        </c:ser>
        <c:dLbls>
          <c:showLegendKey val="0"/>
          <c:showVal val="0"/>
          <c:showCatName val="0"/>
          <c:showSerName val="0"/>
          <c:showPercent val="0"/>
          <c:showBubbleSize val="0"/>
        </c:dLbls>
        <c:gapWidth val="150"/>
        <c:axId val="341978816"/>
        <c:axId val="341974504"/>
      </c:barChart>
      <c:catAx>
        <c:axId val="341978816"/>
        <c:scaling>
          <c:orientation val="minMax"/>
        </c:scaling>
        <c:delete val="0"/>
        <c:axPos val="b"/>
        <c:numFmt formatCode="General" sourceLinked="0"/>
        <c:majorTickMark val="none"/>
        <c:minorTickMark val="none"/>
        <c:tickLblPos val="nextTo"/>
        <c:crossAx val="341974504"/>
        <c:crosses val="autoZero"/>
        <c:auto val="1"/>
        <c:lblAlgn val="ctr"/>
        <c:lblOffset val="100"/>
        <c:noMultiLvlLbl val="0"/>
      </c:catAx>
      <c:valAx>
        <c:axId val="341974504"/>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4197881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'27  GRIFERIA'!$D$29:$D$30</c:f>
              <c:strCache>
                <c:ptCount val="2"/>
                <c:pt idx="0">
                  <c:v>APU. X PISO</c:v>
                </c:pt>
                <c:pt idx="1">
                  <c:v>PARTIDA TOTAL</c:v>
                </c:pt>
              </c:strCache>
            </c:strRef>
          </c:cat>
          <c:val>
            <c:numRef>
              <c:f>'27  GRIFERIA'!$E$29:$E$30</c:f>
              <c:numCache>
                <c:formatCode>"$"#,##0_);[Red]\("$"#,##0\)</c:formatCode>
                <c:ptCount val="2"/>
                <c:pt idx="0">
                  <c:v>221691.59999999998</c:v>
                </c:pt>
                <c:pt idx="1">
                  <c:v>4433832</c:v>
                </c:pt>
              </c:numCache>
            </c:numRef>
          </c:val>
        </c:ser>
        <c:dLbls>
          <c:showLegendKey val="0"/>
          <c:showVal val="0"/>
          <c:showCatName val="0"/>
          <c:showSerName val="0"/>
          <c:showPercent val="0"/>
          <c:showBubbleSize val="0"/>
        </c:dLbls>
        <c:gapWidth val="150"/>
        <c:axId val="341979208"/>
        <c:axId val="341974112"/>
      </c:barChart>
      <c:catAx>
        <c:axId val="341979208"/>
        <c:scaling>
          <c:orientation val="minMax"/>
        </c:scaling>
        <c:delete val="0"/>
        <c:axPos val="b"/>
        <c:numFmt formatCode="General" sourceLinked="0"/>
        <c:majorTickMark val="none"/>
        <c:minorTickMark val="none"/>
        <c:tickLblPos val="nextTo"/>
        <c:crossAx val="341974112"/>
        <c:crosses val="autoZero"/>
        <c:auto val="1"/>
        <c:lblAlgn val="ctr"/>
        <c:lblOffset val="100"/>
        <c:noMultiLvlLbl val="0"/>
      </c:catAx>
      <c:valAx>
        <c:axId val="341974112"/>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4197920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'30 TERMINACIONES ELECTRICAS'!$D$17:$D$18</c:f>
              <c:strCache>
                <c:ptCount val="2"/>
                <c:pt idx="0">
                  <c:v>APU E.T.C</c:v>
                </c:pt>
                <c:pt idx="1">
                  <c:v>APU TOTAL X DPTO</c:v>
                </c:pt>
              </c:strCache>
            </c:strRef>
          </c:cat>
          <c:val>
            <c:numRef>
              <c:f>'30 TERMINACIONES ELECTRICAS'!$E$17:$E$18</c:f>
              <c:numCache>
                <c:formatCode>_-[$$-340A]\ * #,##0.00_-;\-[$$-340A]\ * #,##0.00_-;_-[$$-340A]\ * "-"??_-;_-@_-</c:formatCode>
                <c:ptCount val="2"/>
                <c:pt idx="0" formatCode="_-[$$-340A]\ * #,##0_-;\-[$$-340A]\ * #,##0_-;_-[$$-340A]\ * &quot;-&quot;??_-;_-@_-">
                  <c:v>5955.15</c:v>
                </c:pt>
                <c:pt idx="1">
                  <c:v>41686.049999999996</c:v>
                </c:pt>
              </c:numCache>
            </c:numRef>
          </c:val>
        </c:ser>
        <c:dLbls>
          <c:showLegendKey val="0"/>
          <c:showVal val="0"/>
          <c:showCatName val="0"/>
          <c:showSerName val="0"/>
          <c:showPercent val="0"/>
          <c:showBubbleSize val="0"/>
        </c:dLbls>
        <c:gapWidth val="150"/>
        <c:axId val="341967840"/>
        <c:axId val="341969800"/>
      </c:barChart>
      <c:catAx>
        <c:axId val="341967840"/>
        <c:scaling>
          <c:orientation val="minMax"/>
        </c:scaling>
        <c:delete val="0"/>
        <c:axPos val="b"/>
        <c:numFmt formatCode="General" sourceLinked="0"/>
        <c:majorTickMark val="none"/>
        <c:minorTickMark val="none"/>
        <c:tickLblPos val="nextTo"/>
        <c:crossAx val="341969800"/>
        <c:crosses val="autoZero"/>
        <c:auto val="1"/>
        <c:lblAlgn val="ctr"/>
        <c:lblOffset val="100"/>
        <c:noMultiLvlLbl val="0"/>
      </c:catAx>
      <c:valAx>
        <c:axId val="341969800"/>
        <c:scaling>
          <c:orientation val="minMax"/>
        </c:scaling>
        <c:delete val="0"/>
        <c:axPos val="l"/>
        <c:majorGridlines/>
        <c:title>
          <c:tx>
            <c:rich>
              <a:bodyPr/>
              <a:lstStyle/>
              <a:p>
                <a:pPr>
                  <a:defRPr/>
                </a:pPr>
                <a:r>
                  <a:rPr lang="en-US"/>
                  <a:t>PRECIO</a:t>
                </a:r>
              </a:p>
            </c:rich>
          </c:tx>
          <c:overlay val="0"/>
        </c:title>
        <c:numFmt formatCode="_-[$$-340A]\ * #,##0_-;\-[$$-340A]\ * #,##0_-;_-[$$-340A]\ * &quot;-&quot;??_-;_-@_-" sourceLinked="1"/>
        <c:majorTickMark val="none"/>
        <c:minorTickMark val="none"/>
        <c:tickLblPos val="nextTo"/>
        <c:crossAx val="34196784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'30 TERMINACIONES ELECTRICAS'!$D$20:$D$21</c:f>
              <c:strCache>
                <c:ptCount val="2"/>
                <c:pt idx="0">
                  <c:v>APU. X PISO</c:v>
                </c:pt>
                <c:pt idx="1">
                  <c:v>PARTIDA TOTAL</c:v>
                </c:pt>
              </c:strCache>
            </c:strRef>
          </c:cat>
          <c:val>
            <c:numRef>
              <c:f>'30 TERMINACIONES ELECTRICAS'!$E$20:$E$21</c:f>
              <c:numCache>
                <c:formatCode>"$"#,##0_);[Red]\("$"#,##0\)</c:formatCode>
                <c:ptCount val="2"/>
                <c:pt idx="0">
                  <c:v>500232.6</c:v>
                </c:pt>
                <c:pt idx="1">
                  <c:v>10004652</c:v>
                </c:pt>
              </c:numCache>
            </c:numRef>
          </c:val>
        </c:ser>
        <c:dLbls>
          <c:showLegendKey val="0"/>
          <c:showVal val="0"/>
          <c:showCatName val="0"/>
          <c:showSerName val="0"/>
          <c:showPercent val="0"/>
          <c:showBubbleSize val="0"/>
        </c:dLbls>
        <c:gapWidth val="150"/>
        <c:axId val="341981560"/>
        <c:axId val="341981168"/>
      </c:barChart>
      <c:catAx>
        <c:axId val="341981560"/>
        <c:scaling>
          <c:orientation val="minMax"/>
        </c:scaling>
        <c:delete val="0"/>
        <c:axPos val="b"/>
        <c:numFmt formatCode="General" sourceLinked="0"/>
        <c:majorTickMark val="none"/>
        <c:minorTickMark val="none"/>
        <c:tickLblPos val="nextTo"/>
        <c:crossAx val="341981168"/>
        <c:crosses val="autoZero"/>
        <c:auto val="1"/>
        <c:lblAlgn val="ctr"/>
        <c:lblOffset val="100"/>
        <c:noMultiLvlLbl val="0"/>
      </c:catAx>
      <c:valAx>
        <c:axId val="341981168"/>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34198156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PRECIOS   ESTIMATIVO  TERMINACIONES SEGÚN EL ALUMNO ETAPA I-II</a:t>
            </a:r>
          </a:p>
        </c:rich>
      </c:tx>
      <c:overlay val="0"/>
    </c:title>
    <c:autoTitleDeleted val="0"/>
    <c:plotArea>
      <c:layout/>
      <c:barChart>
        <c:barDir val="col"/>
        <c:grouping val="clustered"/>
        <c:varyColors val="0"/>
        <c:ser>
          <c:idx val="0"/>
          <c:order val="0"/>
          <c:tx>
            <c:strRef>
              <c:f>'PRECIO  ESTIMATIVO ALUMNO'!$C$4</c:f>
              <c:strCache>
                <c:ptCount val="1"/>
                <c:pt idx="0">
                  <c:v>  A.P.U ESTIMATIVO </c:v>
                </c:pt>
              </c:strCache>
            </c:strRef>
          </c:tx>
          <c:invertIfNegative val="0"/>
          <c:cat>
            <c:multiLvlStrRef>
              <c:f>'PRECIO  ESTIMATIVO ALUMNO'!$A$5:$B$34</c:f>
              <c:multiLvlStrCache>
                <c:ptCount val="30"/>
                <c:lvl>
                  <c:pt idx="0">
                    <c:v> PAVIMENTOS Y SUELOS </c:v>
                  </c:pt>
                  <c:pt idx="1">
                    <c:v>TABIQUERIAS </c:v>
                  </c:pt>
                  <c:pt idx="2">
                    <c:v>QUINCALLERIAS </c:v>
                  </c:pt>
                  <c:pt idx="3">
                    <c:v>PUERTAS</c:v>
                  </c:pt>
                  <c:pt idx="4">
                    <c:v>VENTANAS Y CRISTALES </c:v>
                  </c:pt>
                  <c:pt idx="5">
                    <c:v>ALFOMBRAS </c:v>
                  </c:pt>
                  <c:pt idx="6">
                    <c:v>GUARDAPOLVOS  , CORNISAS Y CUBREJUNTAS</c:v>
                  </c:pt>
                  <c:pt idx="7">
                    <c:v>ARTEFACTOS SANITARIOS</c:v>
                  </c:pt>
                  <c:pt idx="8">
                    <c:v>ACCESORIOS BANOS</c:v>
                  </c:pt>
                  <c:pt idx="9">
                    <c:v>PINTURAS</c:v>
                  </c:pt>
                  <c:pt idx="10">
                    <c:v>MUEBLES</c:v>
                  </c:pt>
                  <c:pt idx="11">
                    <c:v>CARPINTERIA METALICA</c:v>
                  </c:pt>
                  <c:pt idx="12">
                    <c:v>SEÑALETICAS</c:v>
                  </c:pt>
                  <c:pt idx="13">
                    <c:v>LUMINARIAS</c:v>
                  </c:pt>
                  <c:pt idx="14">
                    <c:v>CELOCIAS</c:v>
                  </c:pt>
                  <c:pt idx="15">
                    <c:v>AISLACION TERMICA Y ACUSTICA</c:v>
                  </c:pt>
                  <c:pt idx="16">
                    <c:v>IMPERMEABILIZACION </c:v>
                  </c:pt>
                  <c:pt idx="17">
                    <c:v>CIELOS FALSOS</c:v>
                  </c:pt>
                  <c:pt idx="18">
                    <c:v>TERMINACIONES HUMEDAS</c:v>
                  </c:pt>
                  <c:pt idx="19">
                    <c:v>REVESTIMIENTO INTERIOR CERAMICO </c:v>
                  </c:pt>
                  <c:pt idx="20">
                    <c:v>REVESTIMIENTO INTERIOR PAPEL MURAL </c:v>
                  </c:pt>
                  <c:pt idx="21">
                    <c:v>HOJALATERIA</c:v>
                  </c:pt>
                  <c:pt idx="22">
                    <c:v>ESTRUCTURA  MADERA PISO 22</c:v>
                  </c:pt>
                  <c:pt idx="23">
                    <c:v>ASCENSORES</c:v>
                  </c:pt>
                  <c:pt idx="24">
                    <c:v>DUCTO RESIDUOS</c:v>
                  </c:pt>
                  <c:pt idx="25">
                    <c:v>SELLADO </c:v>
                  </c:pt>
                  <c:pt idx="26">
                    <c:v>GRIFERIA Y SIFONES </c:v>
                  </c:pt>
                  <c:pt idx="27">
                    <c:v>CALEFONT</c:v>
                  </c:pt>
                  <c:pt idx="28">
                    <c:v>CLOSET</c:v>
                  </c:pt>
                  <c:pt idx="29">
                    <c:v>TERMINACIONES ELECTRICAS</c:v>
                  </c:pt>
                </c:lvl>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lvl>
              </c:multiLvlStrCache>
            </c:multiLvlStrRef>
          </c:cat>
          <c:val>
            <c:numRef>
              <c:f>'PRECIO  ESTIMATIVO ALUMNO'!$C$5:$C$34</c:f>
              <c:numCache>
                <c:formatCode>_-"$"\ * #,##0_-;\-"$"\ * #,##0_-;_-"$"\ * "-"??_-;_-@_-</c:formatCode>
                <c:ptCount val="30"/>
                <c:pt idx="0">
                  <c:v>32536091.999999996</c:v>
                </c:pt>
                <c:pt idx="1">
                  <c:v>64145642.039999999</c:v>
                </c:pt>
                <c:pt idx="2">
                  <c:v>18713532</c:v>
                </c:pt>
                <c:pt idx="3">
                  <c:v>31216271.999999996</c:v>
                </c:pt>
                <c:pt idx="4">
                  <c:v>52335360</c:v>
                </c:pt>
                <c:pt idx="5">
                  <c:v>27220175.999999996</c:v>
                </c:pt>
                <c:pt idx="6">
                  <c:v>14506824.000000002</c:v>
                </c:pt>
                <c:pt idx="7">
                  <c:v>40273272</c:v>
                </c:pt>
                <c:pt idx="8">
                  <c:v>3128268</c:v>
                </c:pt>
                <c:pt idx="9">
                  <c:v>9666625.0949999988</c:v>
                </c:pt>
                <c:pt idx="10">
                  <c:v>23696064.000000004</c:v>
                </c:pt>
                <c:pt idx="11">
                  <c:v>14689680</c:v>
                </c:pt>
                <c:pt idx="12">
                  <c:v>6666383.9999999991</c:v>
                </c:pt>
                <c:pt idx="13">
                  <c:v>3465911.9999999995</c:v>
                </c:pt>
                <c:pt idx="14">
                  <c:v>1207716</c:v>
                </c:pt>
                <c:pt idx="15">
                  <c:v>8506632</c:v>
                </c:pt>
                <c:pt idx="16">
                  <c:v>14171832.000000002</c:v>
                </c:pt>
                <c:pt idx="17">
                  <c:v>2104020</c:v>
                </c:pt>
                <c:pt idx="18">
                  <c:v>12395664</c:v>
                </c:pt>
                <c:pt idx="19">
                  <c:v>8348196.0000000009</c:v>
                </c:pt>
                <c:pt idx="20">
                  <c:v>19509600</c:v>
                </c:pt>
                <c:pt idx="21">
                  <c:v>36161283.439999998</c:v>
                </c:pt>
                <c:pt idx="23">
                  <c:v>12605213.800000001</c:v>
                </c:pt>
                <c:pt idx="24">
                  <c:v>6127095.1755000008</c:v>
                </c:pt>
                <c:pt idx="25">
                  <c:v>2677476</c:v>
                </c:pt>
                <c:pt idx="26">
                  <c:v>4433832</c:v>
                </c:pt>
                <c:pt idx="27">
                  <c:v>8249076.0000000009</c:v>
                </c:pt>
                <c:pt idx="28">
                  <c:v>4565556</c:v>
                </c:pt>
                <c:pt idx="29">
                  <c:v>10004652</c:v>
                </c:pt>
              </c:numCache>
            </c:numRef>
          </c:val>
        </c:ser>
        <c:dLbls>
          <c:showLegendKey val="0"/>
          <c:showVal val="0"/>
          <c:showCatName val="0"/>
          <c:showSerName val="0"/>
          <c:showPercent val="0"/>
          <c:showBubbleSize val="0"/>
        </c:dLbls>
        <c:gapWidth val="75"/>
        <c:overlap val="-25"/>
        <c:axId val="341982736"/>
        <c:axId val="341980384"/>
      </c:barChart>
      <c:catAx>
        <c:axId val="341982736"/>
        <c:scaling>
          <c:orientation val="minMax"/>
        </c:scaling>
        <c:delete val="0"/>
        <c:axPos val="b"/>
        <c:numFmt formatCode="General" sourceLinked="0"/>
        <c:majorTickMark val="none"/>
        <c:minorTickMark val="none"/>
        <c:tickLblPos val="nextTo"/>
        <c:crossAx val="341980384"/>
        <c:crosses val="autoZero"/>
        <c:auto val="1"/>
        <c:lblAlgn val="ctr"/>
        <c:lblOffset val="100"/>
        <c:noMultiLvlLbl val="0"/>
      </c:catAx>
      <c:valAx>
        <c:axId val="341980384"/>
        <c:scaling>
          <c:orientation val="minMax"/>
        </c:scaling>
        <c:delete val="0"/>
        <c:axPos val="l"/>
        <c:majorGridlines/>
        <c:numFmt formatCode="_-&quot;$&quot;\ * #,##0_-;\-&quot;$&quot;\ * #,##0_-;_-&quot;$&quot;\ * &quot;-&quot;??_-;_-@_-" sourceLinked="1"/>
        <c:majorTickMark val="none"/>
        <c:minorTickMark val="none"/>
        <c:tickLblPos val="nextTo"/>
        <c:spPr>
          <a:ln w="9525">
            <a:noFill/>
          </a:ln>
        </c:spPr>
        <c:crossAx val="341982736"/>
        <c:crosses val="autoZero"/>
        <c:crossBetween val="between"/>
      </c:valAx>
    </c:plotArea>
    <c:legend>
      <c:legendPos val="b"/>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s-CL"/>
              <a:t>PRECIO</a:t>
            </a:r>
            <a:r>
              <a:rPr lang="es-CL" baseline="0"/>
              <a:t> POR EDIFICIO | 20 PISOS</a:t>
            </a:r>
            <a:endParaRPr lang="es-CL"/>
          </a:p>
        </c:rich>
      </c:tx>
      <c:overlay val="0"/>
    </c:title>
    <c:autoTitleDeleted val="0"/>
    <c:plotArea>
      <c:layout/>
      <c:barChart>
        <c:barDir val="col"/>
        <c:grouping val="clustered"/>
        <c:varyColors val="0"/>
        <c:ser>
          <c:idx val="0"/>
          <c:order val="0"/>
          <c:invertIfNegative val="0"/>
          <c:cat>
            <c:strRef>
              <c:f>'07 GUARDAPOLVOS , CORNISAS '!$D$57:$D$58</c:f>
              <c:strCache>
                <c:ptCount val="2"/>
                <c:pt idx="0">
                  <c:v>APU. X PISO</c:v>
                </c:pt>
                <c:pt idx="1">
                  <c:v>PARTIDA TOTAL</c:v>
                </c:pt>
              </c:strCache>
            </c:strRef>
          </c:cat>
          <c:val>
            <c:numRef>
              <c:f>'07 GUARDAPOLVOS , CORNISAS '!$E$57:$E$58</c:f>
              <c:numCache>
                <c:formatCode>"$"#,##0_);[Red]\("$"#,##0\)</c:formatCode>
                <c:ptCount val="2"/>
                <c:pt idx="0">
                  <c:v>725341.20000000007</c:v>
                </c:pt>
                <c:pt idx="1">
                  <c:v>14506824.000000002</c:v>
                </c:pt>
              </c:numCache>
            </c:numRef>
          </c:val>
        </c:ser>
        <c:dLbls>
          <c:showLegendKey val="0"/>
          <c:showVal val="0"/>
          <c:showCatName val="0"/>
          <c:showSerName val="0"/>
          <c:showPercent val="0"/>
          <c:showBubbleSize val="0"/>
        </c:dLbls>
        <c:gapWidth val="150"/>
        <c:axId val="231970240"/>
        <c:axId val="231966712"/>
      </c:barChart>
      <c:catAx>
        <c:axId val="231970240"/>
        <c:scaling>
          <c:orientation val="minMax"/>
        </c:scaling>
        <c:delete val="0"/>
        <c:axPos val="b"/>
        <c:numFmt formatCode="General" sourceLinked="0"/>
        <c:majorTickMark val="none"/>
        <c:minorTickMark val="none"/>
        <c:tickLblPos val="nextTo"/>
        <c:crossAx val="231966712"/>
        <c:crosses val="autoZero"/>
        <c:auto val="1"/>
        <c:lblAlgn val="ctr"/>
        <c:lblOffset val="100"/>
        <c:noMultiLvlLbl val="0"/>
      </c:catAx>
      <c:valAx>
        <c:axId val="231966712"/>
        <c:scaling>
          <c:orientation val="minMax"/>
        </c:scaling>
        <c:delete val="0"/>
        <c:axPos val="l"/>
        <c:majorGridlines/>
        <c:title>
          <c:overlay val="0"/>
        </c:title>
        <c:numFmt formatCode="&quot;$&quot;#,##0_);[Red]\(&quot;$&quot;#,##0\)" sourceLinked="1"/>
        <c:majorTickMark val="none"/>
        <c:minorTickMark val="none"/>
        <c:tickLblPos val="nextTo"/>
        <c:crossAx val="231970240"/>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'16 AISLACION TERM - ACUS'!$D$22:$D$24</c:f>
              <c:strCache>
                <c:ptCount val="3"/>
                <c:pt idx="0">
                  <c:v>APU A. TECHO</c:v>
                </c:pt>
                <c:pt idx="1">
                  <c:v>APU A.TABIQUES </c:v>
                </c:pt>
                <c:pt idx="2">
                  <c:v>APU TOTAL</c:v>
                </c:pt>
              </c:strCache>
            </c:strRef>
          </c:cat>
          <c:val>
            <c:numRef>
              <c:f>'16 AISLACION TERM - ACUS'!$E$22:$E$24</c:f>
              <c:numCache>
                <c:formatCode>_("$"* #,##0_);_("$"* \(#,##0\);_("$"* "-"_);_(@_)</c:formatCode>
                <c:ptCount val="3"/>
                <c:pt idx="0" formatCode="_-[$$-340A]\ * #,##0.00_-;\-[$$-340A]\ * #,##0.00_-;_-[$$-340A]\ * &quot;-&quot;??_-;_-@_-">
                  <c:v>11620.15</c:v>
                </c:pt>
                <c:pt idx="1">
                  <c:v>23824.15</c:v>
                </c:pt>
                <c:pt idx="2" formatCode="_-[$$-340A]\ * #,##0_-;\-[$$-340A]\ * #,##0_-;_-[$$-340A]\ * &quot;-&quot;??_-;_-@_-">
                  <c:v>35444.300000000003</c:v>
                </c:pt>
              </c:numCache>
            </c:numRef>
          </c:val>
        </c:ser>
        <c:dLbls>
          <c:showLegendKey val="0"/>
          <c:showVal val="0"/>
          <c:showCatName val="0"/>
          <c:showSerName val="0"/>
          <c:showPercent val="0"/>
          <c:showBubbleSize val="0"/>
        </c:dLbls>
        <c:gapWidth val="150"/>
        <c:axId val="231965928"/>
        <c:axId val="231969456"/>
      </c:barChart>
      <c:catAx>
        <c:axId val="231965928"/>
        <c:scaling>
          <c:orientation val="minMax"/>
        </c:scaling>
        <c:delete val="0"/>
        <c:axPos val="b"/>
        <c:numFmt formatCode="General" sourceLinked="0"/>
        <c:majorTickMark val="none"/>
        <c:minorTickMark val="none"/>
        <c:tickLblPos val="nextTo"/>
        <c:crossAx val="231969456"/>
        <c:crosses val="autoZero"/>
        <c:auto val="1"/>
        <c:lblAlgn val="ctr"/>
        <c:lblOffset val="100"/>
        <c:noMultiLvlLbl val="0"/>
      </c:catAx>
      <c:valAx>
        <c:axId val="231969456"/>
        <c:scaling>
          <c:orientation val="minMax"/>
        </c:scaling>
        <c:delete val="0"/>
        <c:axPos val="l"/>
        <c:majorGridlines/>
        <c:title>
          <c:tx>
            <c:rich>
              <a:bodyPr/>
              <a:lstStyle/>
              <a:p>
                <a:pPr>
                  <a:defRPr/>
                </a:pPr>
                <a:r>
                  <a:rPr lang="en-US"/>
                  <a:t>PRECIO</a:t>
                </a:r>
              </a:p>
            </c:rich>
          </c:tx>
          <c:overlay val="0"/>
        </c:title>
        <c:numFmt formatCode="_-[$$-340A]\ * #,##0.00_-;\-[$$-340A]\ * #,##0.00_-;_-[$$-340A]\ * &quot;-&quot;??_-;_-@_-" sourceLinked="1"/>
        <c:majorTickMark val="none"/>
        <c:minorTickMark val="none"/>
        <c:tickLblPos val="nextTo"/>
        <c:crossAx val="231965928"/>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TOTAL EDIFICIO</a:t>
            </a:r>
          </a:p>
        </c:rich>
      </c:tx>
      <c:overlay val="0"/>
    </c:title>
    <c:autoTitleDeleted val="0"/>
    <c:plotArea>
      <c:layout/>
      <c:barChart>
        <c:barDir val="col"/>
        <c:grouping val="clustered"/>
        <c:varyColors val="0"/>
        <c:ser>
          <c:idx val="0"/>
          <c:order val="0"/>
          <c:invertIfNegative val="0"/>
          <c:cat>
            <c:strRef>
              <c:f>'16 AISLACION TERM - ACUS'!$D$26:$D$27</c:f>
              <c:strCache>
                <c:ptCount val="2"/>
                <c:pt idx="0">
                  <c:v>APU. X PISO</c:v>
                </c:pt>
                <c:pt idx="1">
                  <c:v>PARTIDA TOTAL</c:v>
                </c:pt>
              </c:strCache>
            </c:strRef>
          </c:cat>
          <c:val>
            <c:numRef>
              <c:f>'16 AISLACION TERM - ACUS'!$E$26:$E$27</c:f>
              <c:numCache>
                <c:formatCode>"$"#,##0_);[Red]\("$"#,##0\)</c:formatCode>
                <c:ptCount val="2"/>
                <c:pt idx="0">
                  <c:v>425331.60000000003</c:v>
                </c:pt>
                <c:pt idx="1">
                  <c:v>8506632</c:v>
                </c:pt>
              </c:numCache>
            </c:numRef>
          </c:val>
        </c:ser>
        <c:dLbls>
          <c:showLegendKey val="0"/>
          <c:showVal val="0"/>
          <c:showCatName val="0"/>
          <c:showSerName val="0"/>
          <c:showPercent val="0"/>
          <c:showBubbleSize val="0"/>
        </c:dLbls>
        <c:gapWidth val="150"/>
        <c:axId val="231971024"/>
        <c:axId val="309511696"/>
      </c:barChart>
      <c:catAx>
        <c:axId val="231971024"/>
        <c:scaling>
          <c:orientation val="minMax"/>
        </c:scaling>
        <c:delete val="0"/>
        <c:axPos val="b"/>
        <c:numFmt formatCode="General" sourceLinked="0"/>
        <c:majorTickMark val="none"/>
        <c:minorTickMark val="none"/>
        <c:tickLblPos val="nextTo"/>
        <c:crossAx val="309511696"/>
        <c:crosses val="autoZero"/>
        <c:auto val="1"/>
        <c:lblAlgn val="ctr"/>
        <c:lblOffset val="100"/>
        <c:noMultiLvlLbl val="0"/>
      </c:catAx>
      <c:valAx>
        <c:axId val="309511696"/>
        <c:scaling>
          <c:orientation val="minMax"/>
        </c:scaling>
        <c:delete val="0"/>
        <c:axPos val="l"/>
        <c:majorGridlines/>
        <c:title>
          <c:tx>
            <c:rich>
              <a:bodyPr/>
              <a:lstStyle/>
              <a:p>
                <a:pPr>
                  <a:defRPr/>
                </a:pPr>
                <a:r>
                  <a:rPr lang="en-US"/>
                  <a:t>PRECIO</a:t>
                </a:r>
              </a:p>
            </c:rich>
          </c:tx>
          <c:overlay val="0"/>
        </c:title>
        <c:numFmt formatCode="&quot;$&quot;#,##0_);[Red]\(&quot;$&quot;#,##0\)" sourceLinked="1"/>
        <c:majorTickMark val="none"/>
        <c:minorTickMark val="none"/>
        <c:tickLblPos val="nextTo"/>
        <c:crossAx val="23197102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title>
      <c:tx>
        <c:rich>
          <a:bodyPr/>
          <a:lstStyle/>
          <a:p>
            <a:pPr>
              <a:defRPr/>
            </a:pPr>
            <a:r>
              <a:rPr lang="en-US"/>
              <a:t>PRECIO UNITARIO PARTIDA</a:t>
            </a:r>
          </a:p>
        </c:rich>
      </c:tx>
      <c:overlay val="0"/>
    </c:title>
    <c:autoTitleDeleted val="0"/>
    <c:plotArea>
      <c:layout/>
      <c:barChart>
        <c:barDir val="col"/>
        <c:grouping val="clustered"/>
        <c:varyColors val="0"/>
        <c:ser>
          <c:idx val="0"/>
          <c:order val="0"/>
          <c:invertIfNegative val="0"/>
          <c:cat>
            <c:strRef>
              <c:f>'17 IMPERMEABILIZACIONES'!$D$21:$D$23</c:f>
              <c:strCache>
                <c:ptCount val="3"/>
                <c:pt idx="0">
                  <c:v>APU TERRAZAS</c:v>
                </c:pt>
                <c:pt idx="1">
                  <c:v>APU EST. AGUA </c:v>
                </c:pt>
                <c:pt idx="2">
                  <c:v>APU TOTAL</c:v>
                </c:pt>
              </c:strCache>
            </c:strRef>
          </c:cat>
          <c:val>
            <c:numRef>
              <c:f>'17 IMPERMEABILIZACIONES'!$E$21:$E$23</c:f>
              <c:numCache>
                <c:formatCode>_("$"* #,##0_);_("$"* \(#,##0\);_("$"* "-"_);_(@_)</c:formatCode>
                <c:ptCount val="3"/>
                <c:pt idx="0" formatCode="_-[$$-340A]\ * #,##0_-;\-[$$-340A]\ * #,##0_-;_-[$$-340A]\ * &quot;-&quot;??_-;_-@_-">
                  <c:v>24844.15</c:v>
                </c:pt>
                <c:pt idx="1">
                  <c:v>34205.15</c:v>
                </c:pt>
                <c:pt idx="2" formatCode="_-[$$-340A]\ * #,##0_-;\-[$$-340A]\ * #,##0_-;_-[$$-340A]\ * &quot;-&quot;??_-;_-@_-">
                  <c:v>59049.3</c:v>
                </c:pt>
              </c:numCache>
            </c:numRef>
          </c:val>
        </c:ser>
        <c:dLbls>
          <c:showLegendKey val="0"/>
          <c:showVal val="0"/>
          <c:showCatName val="0"/>
          <c:showSerName val="0"/>
          <c:showPercent val="0"/>
          <c:showBubbleSize val="0"/>
        </c:dLbls>
        <c:gapWidth val="150"/>
        <c:axId val="309514832"/>
        <c:axId val="309513656"/>
      </c:barChart>
      <c:catAx>
        <c:axId val="309514832"/>
        <c:scaling>
          <c:orientation val="minMax"/>
        </c:scaling>
        <c:delete val="0"/>
        <c:axPos val="b"/>
        <c:numFmt formatCode="General" sourceLinked="0"/>
        <c:majorTickMark val="none"/>
        <c:minorTickMark val="none"/>
        <c:tickLblPos val="nextTo"/>
        <c:crossAx val="309513656"/>
        <c:crosses val="autoZero"/>
        <c:auto val="1"/>
        <c:lblAlgn val="ctr"/>
        <c:lblOffset val="100"/>
        <c:noMultiLvlLbl val="0"/>
      </c:catAx>
      <c:valAx>
        <c:axId val="309513656"/>
        <c:scaling>
          <c:orientation val="minMax"/>
        </c:scaling>
        <c:delete val="0"/>
        <c:axPos val="l"/>
        <c:majorGridlines/>
        <c:title>
          <c:tx>
            <c:rich>
              <a:bodyPr/>
              <a:lstStyle/>
              <a:p>
                <a:pPr>
                  <a:defRPr/>
                </a:pPr>
                <a:r>
                  <a:rPr lang="en-US"/>
                  <a:t>PRECIO</a:t>
                </a:r>
              </a:p>
            </c:rich>
          </c:tx>
          <c:overlay val="0"/>
        </c:title>
        <c:numFmt formatCode="_-[$$-340A]\ * #,##0_-;\-[$$-340A]\ * #,##0_-;_-[$$-340A]\ * &quot;-&quot;??_-;_-@_-" sourceLinked="1"/>
        <c:majorTickMark val="none"/>
        <c:minorTickMark val="none"/>
        <c:tickLblPos val="nextTo"/>
        <c:crossAx val="30951483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533B63-A954-4B98-B9C8-C93E11C16070}" type="datetimeFigureOut">
              <a:rPr lang="es-CL" smtClean="0"/>
              <a:pPr/>
              <a:t>11-03-2015</a:t>
            </a:fld>
            <a:endParaRPr lang="es-CL"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C8B0F4-6EA5-478F-A995-2F4E3E9F3B74}" type="slidenum">
              <a:rPr lang="es-CL" smtClean="0"/>
              <a:pPr/>
              <a:t>‹Nº›</a:t>
            </a:fld>
            <a:endParaRPr lang="es-CL" dirty="0"/>
          </a:p>
        </p:txBody>
      </p:sp>
    </p:spTree>
    <p:extLst>
      <p:ext uri="{BB962C8B-B14F-4D97-AF65-F5344CB8AC3E}">
        <p14:creationId xmlns:p14="http://schemas.microsoft.com/office/powerpoint/2010/main" val="3759454619"/>
      </p:ext>
    </p:extLst>
  </p:cSld>
  <p:clrMap bg1="lt1" tx1="dk1" bg2="lt2" tx2="dk2" accent1="accent1" accent2="accent2" accent3="accent3" accent4="accent4" accent5="accent5" accent6="accent6" hlink="hlink" folHlink="folHlink"/>
  <p:notesStyle>
    <a:lvl1pPr marL="0" algn="l" defTabSz="914105" rtl="0" eaLnBrk="1" latinLnBrk="0" hangingPunct="1">
      <a:defRPr sz="1100" kern="1200">
        <a:solidFill>
          <a:schemeClr val="tx1"/>
        </a:solidFill>
        <a:latin typeface="+mn-lt"/>
        <a:ea typeface="+mn-ea"/>
        <a:cs typeface="+mn-cs"/>
      </a:defRPr>
    </a:lvl1pPr>
    <a:lvl2pPr marL="457053" algn="l" defTabSz="914105" rtl="0" eaLnBrk="1" latinLnBrk="0" hangingPunct="1">
      <a:defRPr sz="1100" kern="1200">
        <a:solidFill>
          <a:schemeClr val="tx1"/>
        </a:solidFill>
        <a:latin typeface="+mn-lt"/>
        <a:ea typeface="+mn-ea"/>
        <a:cs typeface="+mn-cs"/>
      </a:defRPr>
    </a:lvl2pPr>
    <a:lvl3pPr marL="914105" algn="l" defTabSz="914105" rtl="0" eaLnBrk="1" latinLnBrk="0" hangingPunct="1">
      <a:defRPr sz="1100" kern="1200">
        <a:solidFill>
          <a:schemeClr val="tx1"/>
        </a:solidFill>
        <a:latin typeface="+mn-lt"/>
        <a:ea typeface="+mn-ea"/>
        <a:cs typeface="+mn-cs"/>
      </a:defRPr>
    </a:lvl3pPr>
    <a:lvl4pPr marL="1371158" algn="l" defTabSz="914105" rtl="0" eaLnBrk="1" latinLnBrk="0" hangingPunct="1">
      <a:defRPr sz="1100" kern="1200">
        <a:solidFill>
          <a:schemeClr val="tx1"/>
        </a:solidFill>
        <a:latin typeface="+mn-lt"/>
        <a:ea typeface="+mn-ea"/>
        <a:cs typeface="+mn-cs"/>
      </a:defRPr>
    </a:lvl4pPr>
    <a:lvl5pPr marL="1828210" algn="l" defTabSz="914105" rtl="0" eaLnBrk="1" latinLnBrk="0" hangingPunct="1">
      <a:defRPr sz="1100" kern="1200">
        <a:solidFill>
          <a:schemeClr val="tx1"/>
        </a:solidFill>
        <a:latin typeface="+mn-lt"/>
        <a:ea typeface="+mn-ea"/>
        <a:cs typeface="+mn-cs"/>
      </a:defRPr>
    </a:lvl5pPr>
    <a:lvl6pPr marL="2285263" algn="l" defTabSz="914105" rtl="0" eaLnBrk="1" latinLnBrk="0" hangingPunct="1">
      <a:defRPr sz="1100" kern="1200">
        <a:solidFill>
          <a:schemeClr val="tx1"/>
        </a:solidFill>
        <a:latin typeface="+mn-lt"/>
        <a:ea typeface="+mn-ea"/>
        <a:cs typeface="+mn-cs"/>
      </a:defRPr>
    </a:lvl6pPr>
    <a:lvl7pPr marL="2742315" algn="l" defTabSz="914105" rtl="0" eaLnBrk="1" latinLnBrk="0" hangingPunct="1">
      <a:defRPr sz="1100" kern="1200">
        <a:solidFill>
          <a:schemeClr val="tx1"/>
        </a:solidFill>
        <a:latin typeface="+mn-lt"/>
        <a:ea typeface="+mn-ea"/>
        <a:cs typeface="+mn-cs"/>
      </a:defRPr>
    </a:lvl7pPr>
    <a:lvl8pPr marL="3199369" algn="l" defTabSz="914105" rtl="0" eaLnBrk="1" latinLnBrk="0" hangingPunct="1">
      <a:defRPr sz="1100" kern="1200">
        <a:solidFill>
          <a:schemeClr val="tx1"/>
        </a:solidFill>
        <a:latin typeface="+mn-lt"/>
        <a:ea typeface="+mn-ea"/>
        <a:cs typeface="+mn-cs"/>
      </a:defRPr>
    </a:lvl8pPr>
    <a:lvl9pPr marL="3656421" algn="l" defTabSz="91410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CL" dirty="0"/>
          </a:p>
        </p:txBody>
      </p:sp>
      <p:sp>
        <p:nvSpPr>
          <p:cNvPr id="4" name="3 Marcador de número de diapositiva"/>
          <p:cNvSpPr>
            <a:spLocks noGrp="1"/>
          </p:cNvSpPr>
          <p:nvPr>
            <p:ph type="sldNum" sz="quarter" idx="10"/>
          </p:nvPr>
        </p:nvSpPr>
        <p:spPr/>
        <p:txBody>
          <a:bodyPr/>
          <a:lstStyle/>
          <a:p>
            <a:fld id="{7DC8B0F4-6EA5-478F-A995-2F4E3E9F3B74}" type="slidenum">
              <a:rPr lang="es-CL" smtClean="0"/>
              <a:pPr/>
              <a:t>3</a:t>
            </a:fld>
            <a:endParaRPr lang="es-CL" dirty="0"/>
          </a:p>
        </p:txBody>
      </p:sp>
    </p:spTree>
    <p:extLst>
      <p:ext uri="{BB962C8B-B14F-4D97-AF65-F5344CB8AC3E}">
        <p14:creationId xmlns:p14="http://schemas.microsoft.com/office/powerpoint/2010/main" val="680575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Preguntar al</a:t>
            </a:r>
            <a:r>
              <a:rPr lang="es-CL" baseline="0" dirty="0" smtClean="0"/>
              <a:t> </a:t>
            </a:r>
            <a:r>
              <a:rPr lang="es-CL" baseline="0" dirty="0" err="1" smtClean="0"/>
              <a:t>ito</a:t>
            </a:r>
            <a:r>
              <a:rPr lang="es-CL" baseline="0" dirty="0" smtClean="0"/>
              <a:t> </a:t>
            </a:r>
            <a:r>
              <a:rPr lang="es-CL" dirty="0" smtClean="0"/>
              <a:t>, el lunes</a:t>
            </a:r>
          </a:p>
          <a:p>
            <a:endParaRPr lang="es-CL" dirty="0"/>
          </a:p>
        </p:txBody>
      </p:sp>
      <p:sp>
        <p:nvSpPr>
          <p:cNvPr id="4" name="3 Marcador de número de diapositiva"/>
          <p:cNvSpPr>
            <a:spLocks noGrp="1"/>
          </p:cNvSpPr>
          <p:nvPr>
            <p:ph type="sldNum" sz="quarter" idx="10"/>
          </p:nvPr>
        </p:nvSpPr>
        <p:spPr/>
        <p:txBody>
          <a:bodyPr/>
          <a:lstStyle/>
          <a:p>
            <a:fld id="{7DC8B0F4-6EA5-478F-A995-2F4E3E9F3B74}" type="slidenum">
              <a:rPr lang="es-CL" smtClean="0"/>
              <a:pPr/>
              <a:t>101</a:t>
            </a:fld>
            <a:endParaRPr lang="es-CL" dirty="0"/>
          </a:p>
        </p:txBody>
      </p:sp>
    </p:spTree>
    <p:extLst>
      <p:ext uri="{BB962C8B-B14F-4D97-AF65-F5344CB8AC3E}">
        <p14:creationId xmlns:p14="http://schemas.microsoft.com/office/powerpoint/2010/main" val="144534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Preguntar</a:t>
            </a:r>
            <a:r>
              <a:rPr lang="es-CL" baseline="0" dirty="0" smtClean="0"/>
              <a:t> a mi papa </a:t>
            </a:r>
            <a:endParaRPr lang="es-CL" dirty="0"/>
          </a:p>
        </p:txBody>
      </p:sp>
      <p:sp>
        <p:nvSpPr>
          <p:cNvPr id="4" name="3 Marcador de número de diapositiva"/>
          <p:cNvSpPr>
            <a:spLocks noGrp="1"/>
          </p:cNvSpPr>
          <p:nvPr>
            <p:ph type="sldNum" sz="quarter" idx="10"/>
          </p:nvPr>
        </p:nvSpPr>
        <p:spPr/>
        <p:txBody>
          <a:bodyPr/>
          <a:lstStyle/>
          <a:p>
            <a:fld id="{7DC8B0F4-6EA5-478F-A995-2F4E3E9F3B74}" type="slidenum">
              <a:rPr lang="es-CL" smtClean="0"/>
              <a:pPr/>
              <a:t>118</a:t>
            </a:fld>
            <a:endParaRPr lang="es-CL" dirty="0"/>
          </a:p>
        </p:txBody>
      </p:sp>
    </p:spTree>
    <p:extLst>
      <p:ext uri="{BB962C8B-B14F-4D97-AF65-F5344CB8AC3E}">
        <p14:creationId xmlns:p14="http://schemas.microsoft.com/office/powerpoint/2010/main" val="3747171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8"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dirty="0">
              <a:effectLst>
                <a:innerShdw blurRad="63500" dist="50800" dir="18900000">
                  <a:prstClr val="black">
                    <a:alpha val="50000"/>
                  </a:prstClr>
                </a:innerShdw>
              </a:effectLst>
            </a:endParaRPr>
          </a:p>
        </p:txBody>
      </p:sp>
      <p:sp>
        <p:nvSpPr>
          <p:cNvPr id="2" name="Title 1"/>
          <p:cNvSpPr>
            <a:spLocks noGrp="1"/>
          </p:cNvSpPr>
          <p:nvPr>
            <p:ph type="ctrTitle"/>
          </p:nvPr>
        </p:nvSpPr>
        <p:spPr>
          <a:xfrm>
            <a:off x="1216160" y="1267487"/>
            <a:ext cx="7235981" cy="5133316"/>
          </a:xfrm>
        </p:spPr>
        <p:txBody>
          <a:bodyPr/>
          <a:lstStyle>
            <a:lvl1pPr>
              <a:defRPr sz="11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216157" y="201705"/>
            <a:ext cx="6189583" cy="949570"/>
          </a:xfrm>
        </p:spPr>
        <p:txBody>
          <a:bodyPr>
            <a:normAutofit/>
          </a:bodyPr>
          <a:lstStyle>
            <a:lvl1pPr marL="0" indent="0" algn="r">
              <a:buNone/>
              <a:defRPr sz="2400">
                <a:solidFill>
                  <a:schemeClr val="tx2">
                    <a:lumMod val="60000"/>
                    <a:lumOff val="40000"/>
                  </a:schemeClr>
                </a:solidFill>
              </a:defRPr>
            </a:lvl1pPr>
            <a:lvl2pPr marL="457053" indent="0" algn="ctr">
              <a:buNone/>
              <a:defRPr>
                <a:solidFill>
                  <a:schemeClr val="tx1">
                    <a:tint val="75000"/>
                  </a:schemeClr>
                </a:solidFill>
              </a:defRPr>
            </a:lvl2pPr>
            <a:lvl3pPr marL="914105" indent="0" algn="ctr">
              <a:buNone/>
              <a:defRPr>
                <a:solidFill>
                  <a:schemeClr val="tx1">
                    <a:tint val="75000"/>
                  </a:schemeClr>
                </a:solidFill>
              </a:defRPr>
            </a:lvl3pPr>
            <a:lvl4pPr marL="1371158" indent="0" algn="ctr">
              <a:buNone/>
              <a:defRPr>
                <a:solidFill>
                  <a:schemeClr val="tx1">
                    <a:tint val="75000"/>
                  </a:schemeClr>
                </a:solidFill>
              </a:defRPr>
            </a:lvl4pPr>
            <a:lvl5pPr marL="1828210" indent="0" algn="ctr">
              <a:buNone/>
              <a:defRPr>
                <a:solidFill>
                  <a:schemeClr val="tx1">
                    <a:tint val="75000"/>
                  </a:schemeClr>
                </a:solidFill>
              </a:defRPr>
            </a:lvl5pPr>
            <a:lvl6pPr marL="2285263" indent="0" algn="ctr">
              <a:buNone/>
              <a:defRPr>
                <a:solidFill>
                  <a:schemeClr val="tx1">
                    <a:tint val="75000"/>
                  </a:schemeClr>
                </a:solidFill>
              </a:defRPr>
            </a:lvl6pPr>
            <a:lvl7pPr marL="2742315" indent="0" algn="ctr">
              <a:buNone/>
              <a:defRPr>
                <a:solidFill>
                  <a:schemeClr val="tx1">
                    <a:tint val="75000"/>
                  </a:schemeClr>
                </a:solidFill>
              </a:defRPr>
            </a:lvl7pPr>
            <a:lvl8pPr marL="3199369" indent="0" algn="ctr">
              <a:buNone/>
              <a:defRPr>
                <a:solidFill>
                  <a:schemeClr val="tx1">
                    <a:tint val="75000"/>
                  </a:schemeClr>
                </a:solidFill>
              </a:defRPr>
            </a:lvl8pPr>
            <a:lvl9pPr marL="3656421"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BEC5EDC-315A-4DB2-B0C9-CCC1484632FC}" type="datetime1">
              <a:rPr lang="es-CL" smtClean="0"/>
              <a:pPr/>
              <a:t>11-03-2015</a:t>
            </a:fld>
            <a:endParaRPr lang="es-CL" dirty="0"/>
          </a:p>
        </p:txBody>
      </p:sp>
      <p:sp>
        <p:nvSpPr>
          <p:cNvPr id="5" name="Footer Placeholder 4"/>
          <p:cNvSpPr>
            <a:spLocks noGrp="1"/>
          </p:cNvSpPr>
          <p:nvPr>
            <p:ph type="ftr" sz="quarter" idx="11"/>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
        <p:nvSpPr>
          <p:cNvPr id="6" name="Slide Number Placeholder 5"/>
          <p:cNvSpPr>
            <a:spLocks noGrp="1"/>
          </p:cNvSpPr>
          <p:nvPr>
            <p:ph type="sldNum" sz="quarter" idx="12"/>
          </p:nvPr>
        </p:nvSpPr>
        <p:spPr>
          <a:xfrm>
            <a:off x="8150477" y="236421"/>
            <a:ext cx="785301" cy="365125"/>
          </a:xfrm>
        </p:spPr>
        <p:txBody>
          <a:bodyPr/>
          <a:lstStyle>
            <a:lvl1pPr>
              <a:defRPr sz="1300"/>
            </a:lvl1pPr>
          </a:lstStyle>
          <a:p>
            <a:fld id="{DE29AA27-3314-4D32-AB85-0F62F01F4559}" type="slidenum">
              <a:rPr lang="es-CL" smtClean="0"/>
              <a:pPr/>
              <a:t>‹Nº›</a:t>
            </a:fld>
            <a:endParaRPr lang="es-CL" dirty="0"/>
          </a:p>
        </p:txBody>
      </p:sp>
      <p:grpSp>
        <p:nvGrpSpPr>
          <p:cNvPr id="7" name="Group 6"/>
          <p:cNvGrpSpPr/>
          <p:nvPr/>
        </p:nvGrpSpPr>
        <p:grpSpPr>
          <a:xfrm>
            <a:off x="7467601" y="209555"/>
            <a:ext cx="657226" cy="431798"/>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FCBD33E-AC17-4B94-A213-165B85659C17}" type="datetime1">
              <a:rPr lang="es-CL" smtClean="0"/>
              <a:pPr/>
              <a:t>11-03-2015</a:t>
            </a:fld>
            <a:endParaRPr lang="es-CL" dirty="0"/>
          </a:p>
        </p:txBody>
      </p:sp>
      <p:sp>
        <p:nvSpPr>
          <p:cNvPr id="5" name="Footer Placeholder 4"/>
          <p:cNvSpPr>
            <a:spLocks noGrp="1"/>
          </p:cNvSpPr>
          <p:nvPr>
            <p:ph type="ftr" sz="quarter" idx="11"/>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
        <p:nvSpPr>
          <p:cNvPr id="6" name="Slide Number Placeholder 5"/>
          <p:cNvSpPr>
            <a:spLocks noGrp="1"/>
          </p:cNvSpPr>
          <p:nvPr>
            <p:ph type="sldNum" sz="quarter" idx="12"/>
          </p:nvPr>
        </p:nvSpPr>
        <p:spPr/>
        <p:txBody>
          <a:bodyPr/>
          <a:lstStyle/>
          <a:p>
            <a:fld id="{DE29AA27-3314-4D32-AB85-0F62F01F4559}" type="slidenum">
              <a:rPr lang="es-CL" smtClean="0"/>
              <a:pPr/>
              <a:t>‹Nº›</a:t>
            </a:fld>
            <a:endParaRPr lang="es-CL"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A501AF5-DDF7-4B1D-A464-C5BBC6D1E7D2}" type="datetime1">
              <a:rPr lang="es-CL" smtClean="0"/>
              <a:pPr/>
              <a:t>11-03-2015</a:t>
            </a:fld>
            <a:endParaRPr lang="es-CL" dirty="0"/>
          </a:p>
        </p:txBody>
      </p:sp>
      <p:sp>
        <p:nvSpPr>
          <p:cNvPr id="5" name="Footer Placeholder 4"/>
          <p:cNvSpPr>
            <a:spLocks noGrp="1"/>
          </p:cNvSpPr>
          <p:nvPr>
            <p:ph type="ftr" sz="quarter" idx="11"/>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
        <p:nvSpPr>
          <p:cNvPr id="6" name="Slide Number Placeholder 5"/>
          <p:cNvSpPr>
            <a:spLocks noGrp="1"/>
          </p:cNvSpPr>
          <p:nvPr>
            <p:ph type="sldNum" sz="quarter" idx="12"/>
          </p:nvPr>
        </p:nvSpPr>
        <p:spPr/>
        <p:txBody>
          <a:bodyPr/>
          <a:lstStyle/>
          <a:p>
            <a:fld id="{DE29AA27-3314-4D32-AB85-0F62F01F4559}" type="slidenum">
              <a:rPr lang="es-CL" smtClean="0"/>
              <a:pPr/>
              <a:t>‹Nº›</a:t>
            </a:fld>
            <a:endParaRPr lang="es-CL"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noAutofit/>
          </a:bodyPr>
          <a:lstStyle>
            <a:lvl1pPr algn="l">
              <a:defRPr sz="7300" baseline="0">
                <a:ln w="12700">
                  <a:solidFill>
                    <a:schemeClr val="tx2"/>
                  </a:solidFill>
                </a:ln>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04D7E3A-B963-4F16-9AD9-E36E932BA0B5}" type="datetime1">
              <a:rPr lang="es-CL" smtClean="0"/>
              <a:pPr/>
              <a:t>11-03-2015</a:t>
            </a:fld>
            <a:endParaRPr lang="es-CL" dirty="0"/>
          </a:p>
        </p:txBody>
      </p:sp>
      <p:sp>
        <p:nvSpPr>
          <p:cNvPr id="10" name="Slide Number Placeholder 9"/>
          <p:cNvSpPr>
            <a:spLocks noGrp="1"/>
          </p:cNvSpPr>
          <p:nvPr>
            <p:ph type="sldNum" sz="quarter" idx="11"/>
          </p:nvPr>
        </p:nvSpPr>
        <p:spPr/>
        <p:txBody>
          <a:bodyPr/>
          <a:lstStyle/>
          <a:p>
            <a:fld id="{DE29AA27-3314-4D32-AB85-0F62F01F4559}" type="slidenum">
              <a:rPr lang="es-CL" smtClean="0"/>
              <a:pPr/>
              <a:t>‹Nº›</a:t>
            </a:fld>
            <a:endParaRPr lang="es-CL" dirty="0"/>
          </a:p>
        </p:txBody>
      </p:sp>
      <p:sp>
        <p:nvSpPr>
          <p:cNvPr id="12" name="Footer Placeholder 11"/>
          <p:cNvSpPr>
            <a:spLocks noGrp="1"/>
          </p:cNvSpPr>
          <p:nvPr>
            <p:ph type="ftr" sz="quarter" idx="12"/>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7" y="4484078"/>
            <a:ext cx="7239001" cy="762000"/>
          </a:xfrm>
        </p:spPr>
        <p:txBody>
          <a:bodyPr bIns="0" anchor="b"/>
          <a:lstStyle>
            <a:lvl1pPr marL="0" indent="0">
              <a:buNone/>
              <a:defRPr sz="2000">
                <a:solidFill>
                  <a:schemeClr val="tx1"/>
                </a:solidFill>
              </a:defRPr>
            </a:lvl1pPr>
            <a:lvl2pPr marL="457053" indent="0">
              <a:buNone/>
              <a:defRPr sz="1800">
                <a:solidFill>
                  <a:schemeClr val="tx1">
                    <a:tint val="75000"/>
                  </a:schemeClr>
                </a:solidFill>
              </a:defRPr>
            </a:lvl2pPr>
            <a:lvl3pPr marL="914105" indent="0">
              <a:buNone/>
              <a:defRPr sz="1600">
                <a:solidFill>
                  <a:schemeClr val="tx1">
                    <a:tint val="75000"/>
                  </a:schemeClr>
                </a:solidFill>
              </a:defRPr>
            </a:lvl3pPr>
            <a:lvl4pPr marL="1371158" indent="0">
              <a:buNone/>
              <a:defRPr sz="1300">
                <a:solidFill>
                  <a:schemeClr val="tx1">
                    <a:tint val="75000"/>
                  </a:schemeClr>
                </a:solidFill>
              </a:defRPr>
            </a:lvl4pPr>
            <a:lvl5pPr marL="1828210" indent="0">
              <a:buNone/>
              <a:defRPr sz="1300">
                <a:solidFill>
                  <a:schemeClr val="tx1">
                    <a:tint val="75000"/>
                  </a:schemeClr>
                </a:solidFill>
              </a:defRPr>
            </a:lvl5pPr>
            <a:lvl6pPr marL="2285263" indent="0">
              <a:buNone/>
              <a:defRPr sz="1300">
                <a:solidFill>
                  <a:schemeClr val="tx1">
                    <a:tint val="75000"/>
                  </a:schemeClr>
                </a:solidFill>
              </a:defRPr>
            </a:lvl6pPr>
            <a:lvl7pPr marL="2742315" indent="0">
              <a:buNone/>
              <a:defRPr sz="1300">
                <a:solidFill>
                  <a:schemeClr val="tx1">
                    <a:tint val="75000"/>
                  </a:schemeClr>
                </a:solidFill>
              </a:defRPr>
            </a:lvl7pPr>
            <a:lvl8pPr marL="3199369" indent="0">
              <a:buNone/>
              <a:defRPr sz="1300">
                <a:solidFill>
                  <a:schemeClr val="tx1">
                    <a:tint val="75000"/>
                  </a:schemeClr>
                </a:solidFill>
              </a:defRPr>
            </a:lvl8pPr>
            <a:lvl9pPr marL="3656421" indent="0">
              <a:buNone/>
              <a:defRPr sz="1300">
                <a:solidFill>
                  <a:schemeClr val="tx1">
                    <a:tint val="75000"/>
                  </a:schemeClr>
                </a:solidFill>
              </a:defRPr>
            </a:lvl9pPr>
          </a:lstStyle>
          <a:p>
            <a:pPr lvl="0"/>
            <a:r>
              <a:rPr lang="es-ES" smtClean="0"/>
              <a:t>Haga clic para modificar el estilo de texto del patrón</a:t>
            </a:r>
          </a:p>
        </p:txBody>
      </p:sp>
      <p:sp>
        <p:nvSpPr>
          <p:cNvPr id="13" name="Title 1"/>
          <p:cNvSpPr>
            <a:spLocks noGrp="1"/>
          </p:cNvSpPr>
          <p:nvPr>
            <p:ph type="title"/>
          </p:nvPr>
        </p:nvSpPr>
        <p:spPr>
          <a:xfrm>
            <a:off x="1219200" y="5257800"/>
            <a:ext cx="7239000" cy="1143000"/>
          </a:xfrm>
        </p:spPr>
        <p:txBody>
          <a:bodyPr>
            <a:noAutofit/>
          </a:bodyPr>
          <a:lstStyle>
            <a:lvl1pPr algn="l">
              <a:defRPr sz="7300" baseline="0">
                <a:ln w="12700">
                  <a:solidFill>
                    <a:schemeClr val="tx2"/>
                  </a:solidFill>
                </a:ln>
              </a:defRPr>
            </a:lvl1pPr>
          </a:lstStyle>
          <a:p>
            <a:r>
              <a:rPr lang="es-ES" smtClean="0"/>
              <a:t>Haga clic para modificar el estilo de título del patrón</a:t>
            </a:r>
            <a:endParaRPr lang="en-US" dirty="0"/>
          </a:p>
        </p:txBody>
      </p:sp>
      <p:sp>
        <p:nvSpPr>
          <p:cNvPr id="19" name="Date Placeholder 18"/>
          <p:cNvSpPr>
            <a:spLocks noGrp="1"/>
          </p:cNvSpPr>
          <p:nvPr>
            <p:ph type="dt" sz="half" idx="10"/>
          </p:nvPr>
        </p:nvSpPr>
        <p:spPr/>
        <p:txBody>
          <a:bodyPr/>
          <a:lstStyle/>
          <a:p>
            <a:fld id="{D8E3AEB8-60DA-4285-B789-ED08D728CCCF}" type="datetime1">
              <a:rPr lang="es-CL" smtClean="0"/>
              <a:pPr/>
              <a:t>11-03-2015</a:t>
            </a:fld>
            <a:endParaRPr lang="es-CL" dirty="0"/>
          </a:p>
        </p:txBody>
      </p:sp>
      <p:sp>
        <p:nvSpPr>
          <p:cNvPr id="20" name="Slide Number Placeholder 19"/>
          <p:cNvSpPr>
            <a:spLocks noGrp="1"/>
          </p:cNvSpPr>
          <p:nvPr>
            <p:ph type="sldNum" sz="quarter" idx="11"/>
          </p:nvPr>
        </p:nvSpPr>
        <p:spPr/>
        <p:txBody>
          <a:bodyPr/>
          <a:lstStyle/>
          <a:p>
            <a:fld id="{DE29AA27-3314-4D32-AB85-0F62F01F4559}" type="slidenum">
              <a:rPr lang="es-CL" smtClean="0"/>
              <a:pPr/>
              <a:t>‹Nº›</a:t>
            </a:fld>
            <a:endParaRPr lang="es-CL" dirty="0"/>
          </a:p>
        </p:txBody>
      </p:sp>
      <p:sp>
        <p:nvSpPr>
          <p:cNvPr id="21" name="Footer Placeholder 20"/>
          <p:cNvSpPr>
            <a:spLocks noGrp="1"/>
          </p:cNvSpPr>
          <p:nvPr>
            <p:ph type="ftr" sz="quarter" idx="12"/>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3553E12E-AF3C-4160-8288-AB146824E04C}" type="datetime1">
              <a:rPr lang="es-CL" smtClean="0"/>
              <a:pPr/>
              <a:t>11-03-2015</a:t>
            </a:fld>
            <a:endParaRPr lang="es-CL" dirty="0"/>
          </a:p>
        </p:txBody>
      </p:sp>
      <p:sp>
        <p:nvSpPr>
          <p:cNvPr id="6" name="Footer Placeholder 5"/>
          <p:cNvSpPr>
            <a:spLocks noGrp="1"/>
          </p:cNvSpPr>
          <p:nvPr>
            <p:ph type="ftr" sz="quarter" idx="11"/>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
        <p:nvSpPr>
          <p:cNvPr id="7" name="Slide Number Placeholder 6"/>
          <p:cNvSpPr>
            <a:spLocks noGrp="1"/>
          </p:cNvSpPr>
          <p:nvPr>
            <p:ph type="sldNum" sz="quarter" idx="12"/>
          </p:nvPr>
        </p:nvSpPr>
        <p:spPr/>
        <p:txBody>
          <a:bodyPr/>
          <a:lstStyle/>
          <a:p>
            <a:fld id="{DE29AA27-3314-4D32-AB85-0F62F01F4559}" type="slidenum">
              <a:rPr lang="es-CL" smtClean="0"/>
              <a:pPr/>
              <a:t>‹Nº›</a:t>
            </a:fld>
            <a:endParaRPr lang="es-CL" dirty="0"/>
          </a:p>
        </p:txBody>
      </p:sp>
      <p:sp>
        <p:nvSpPr>
          <p:cNvPr id="9" name="Content Placeholder 8"/>
          <p:cNvSpPr>
            <a:spLocks noGrp="1"/>
          </p:cNvSpPr>
          <p:nvPr>
            <p:ph sz="quarter" idx="13"/>
          </p:nvPr>
        </p:nvSpPr>
        <p:spPr>
          <a:xfrm>
            <a:off x="1216153" y="841248"/>
            <a:ext cx="3730752" cy="4389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5102353" y="841248"/>
            <a:ext cx="3730752" cy="43891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053" indent="0">
              <a:buNone/>
              <a:defRPr sz="2000" b="1"/>
            </a:lvl2pPr>
            <a:lvl3pPr marL="914105" indent="0">
              <a:buNone/>
              <a:defRPr sz="1800" b="1"/>
            </a:lvl3pPr>
            <a:lvl4pPr marL="1371158" indent="0">
              <a:buNone/>
              <a:defRPr sz="1600" b="1"/>
            </a:lvl4pPr>
            <a:lvl5pPr marL="1828210" indent="0">
              <a:buNone/>
              <a:defRPr sz="1600" b="1"/>
            </a:lvl5pPr>
            <a:lvl6pPr marL="2285263" indent="0">
              <a:buNone/>
              <a:defRPr sz="1600" b="1"/>
            </a:lvl6pPr>
            <a:lvl7pPr marL="2742315" indent="0">
              <a:buNone/>
              <a:defRPr sz="1600" b="1"/>
            </a:lvl7pPr>
            <a:lvl8pPr marL="3199369" indent="0">
              <a:buNone/>
              <a:defRPr sz="1600" b="1"/>
            </a:lvl8pPr>
            <a:lvl9pPr marL="3656421"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5105408" y="841248"/>
            <a:ext cx="3735267" cy="533400"/>
          </a:xfrm>
        </p:spPr>
        <p:txBody>
          <a:bodyPr anchor="t">
            <a:normAutofit/>
          </a:bodyPr>
          <a:lstStyle>
            <a:lvl1pPr marL="0" indent="0">
              <a:buNone/>
              <a:defRPr sz="1800" b="1"/>
            </a:lvl1pPr>
            <a:lvl2pPr marL="457053" indent="0">
              <a:buNone/>
              <a:defRPr sz="2000" b="1"/>
            </a:lvl2pPr>
            <a:lvl3pPr marL="914105" indent="0">
              <a:buNone/>
              <a:defRPr sz="1800" b="1"/>
            </a:lvl3pPr>
            <a:lvl4pPr marL="1371158" indent="0">
              <a:buNone/>
              <a:defRPr sz="1600" b="1"/>
            </a:lvl4pPr>
            <a:lvl5pPr marL="1828210" indent="0">
              <a:buNone/>
              <a:defRPr sz="1600" b="1"/>
            </a:lvl5pPr>
            <a:lvl6pPr marL="2285263" indent="0">
              <a:buNone/>
              <a:defRPr sz="1600" b="1"/>
            </a:lvl6pPr>
            <a:lvl7pPr marL="2742315" indent="0">
              <a:buNone/>
              <a:defRPr sz="1600" b="1"/>
            </a:lvl7pPr>
            <a:lvl8pPr marL="3199369" indent="0">
              <a:buNone/>
              <a:defRPr sz="1600" b="1"/>
            </a:lvl8pPr>
            <a:lvl9pPr marL="3656421"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89BAEC05-7B87-4F46-8D64-4AF54B9F0358}" type="datetime1">
              <a:rPr lang="es-CL" smtClean="0"/>
              <a:pPr/>
              <a:t>11-03-2015</a:t>
            </a:fld>
            <a:endParaRPr lang="es-CL" dirty="0"/>
          </a:p>
        </p:txBody>
      </p:sp>
      <p:sp>
        <p:nvSpPr>
          <p:cNvPr id="8" name="Footer Placeholder 7"/>
          <p:cNvSpPr>
            <a:spLocks noGrp="1"/>
          </p:cNvSpPr>
          <p:nvPr>
            <p:ph type="ftr" sz="quarter" idx="11"/>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
        <p:nvSpPr>
          <p:cNvPr id="9" name="Slide Number Placeholder 8"/>
          <p:cNvSpPr>
            <a:spLocks noGrp="1"/>
          </p:cNvSpPr>
          <p:nvPr>
            <p:ph type="sldNum" sz="quarter" idx="12"/>
          </p:nvPr>
        </p:nvSpPr>
        <p:spPr/>
        <p:txBody>
          <a:bodyPr/>
          <a:lstStyle/>
          <a:p>
            <a:fld id="{DE29AA27-3314-4D32-AB85-0F62F01F4559}" type="slidenum">
              <a:rPr lang="es-CL" smtClean="0"/>
              <a:pPr/>
              <a:t>‹Nº›</a:t>
            </a:fld>
            <a:endParaRPr lang="es-CL" dirty="0"/>
          </a:p>
        </p:txBody>
      </p:sp>
      <p:sp>
        <p:nvSpPr>
          <p:cNvPr id="11" name="Content Placeholder 10"/>
          <p:cNvSpPr>
            <a:spLocks noGrp="1"/>
          </p:cNvSpPr>
          <p:nvPr>
            <p:ph sz="quarter" idx="13"/>
          </p:nvPr>
        </p:nvSpPr>
        <p:spPr>
          <a:xfrm>
            <a:off x="1216153" y="1380744"/>
            <a:ext cx="3730752" cy="38404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Content Placeholder 12"/>
          <p:cNvSpPr>
            <a:spLocks noGrp="1"/>
          </p:cNvSpPr>
          <p:nvPr>
            <p:ph sz="quarter" idx="14"/>
          </p:nvPr>
        </p:nvSpPr>
        <p:spPr>
          <a:xfrm>
            <a:off x="5102353" y="1380743"/>
            <a:ext cx="3730752" cy="38404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1512EFD-2C94-41F0-AD0D-ECAE712B43F1}" type="datetime1">
              <a:rPr lang="es-CL" smtClean="0"/>
              <a:pPr/>
              <a:t>11-03-2015</a:t>
            </a:fld>
            <a:endParaRPr lang="es-CL" dirty="0"/>
          </a:p>
        </p:txBody>
      </p:sp>
      <p:sp>
        <p:nvSpPr>
          <p:cNvPr id="4" name="Footer Placeholder 3"/>
          <p:cNvSpPr>
            <a:spLocks noGrp="1"/>
          </p:cNvSpPr>
          <p:nvPr>
            <p:ph type="ftr" sz="quarter" idx="11"/>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
        <p:nvSpPr>
          <p:cNvPr id="5" name="Slide Number Placeholder 4"/>
          <p:cNvSpPr>
            <a:spLocks noGrp="1"/>
          </p:cNvSpPr>
          <p:nvPr>
            <p:ph type="sldNum" sz="quarter" idx="12"/>
          </p:nvPr>
        </p:nvSpPr>
        <p:spPr/>
        <p:txBody>
          <a:bodyPr/>
          <a:lstStyle/>
          <a:p>
            <a:fld id="{DE29AA27-3314-4D32-AB85-0F62F01F4559}" type="slidenum">
              <a:rPr lang="es-CL" smtClean="0"/>
              <a:pPr/>
              <a:t>‹Nº›</a:t>
            </a:fld>
            <a:endParaRPr lang="es-CL"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2FD7949-49E3-4350-90A6-F3F5C0387128}" type="datetime1">
              <a:rPr lang="es-CL" smtClean="0"/>
              <a:pPr/>
              <a:t>11-03-2015</a:t>
            </a:fld>
            <a:endParaRPr lang="es-CL" dirty="0"/>
          </a:p>
        </p:txBody>
      </p:sp>
      <p:sp>
        <p:nvSpPr>
          <p:cNvPr id="6" name="Slide Number Placeholder 5"/>
          <p:cNvSpPr>
            <a:spLocks noGrp="1"/>
          </p:cNvSpPr>
          <p:nvPr>
            <p:ph type="sldNum" sz="quarter" idx="11"/>
          </p:nvPr>
        </p:nvSpPr>
        <p:spPr/>
        <p:txBody>
          <a:bodyPr/>
          <a:lstStyle/>
          <a:p>
            <a:fld id="{DE29AA27-3314-4D32-AB85-0F62F01F4559}" type="slidenum">
              <a:rPr lang="es-CL" smtClean="0"/>
              <a:pPr/>
              <a:t>‹Nº›</a:t>
            </a:fld>
            <a:endParaRPr lang="es-CL" dirty="0"/>
          </a:p>
        </p:txBody>
      </p:sp>
      <p:sp>
        <p:nvSpPr>
          <p:cNvPr id="7" name="Footer Placeholder 6"/>
          <p:cNvSpPr>
            <a:spLocks noGrp="1"/>
          </p:cNvSpPr>
          <p:nvPr>
            <p:ph type="ftr" sz="quarter" idx="12"/>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715004" y="395290"/>
            <a:ext cx="3008313" cy="1162051"/>
          </a:xfrm>
        </p:spPr>
        <p:txBody>
          <a:bodyPr anchor="b"/>
          <a:lstStyle>
            <a:lvl1pPr algn="l">
              <a:defRPr sz="2000" b="1">
                <a:ln>
                  <a:noFill/>
                </a:ln>
                <a:solidFill>
                  <a:srgbClr val="FF7605"/>
                </a:solidFill>
                <a:effectLs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5715004" y="1557344"/>
            <a:ext cx="3008313" cy="4386263"/>
          </a:xfrm>
        </p:spPr>
        <p:txBody>
          <a:bodyPr/>
          <a:lstStyle>
            <a:lvl1pPr marL="0" indent="0">
              <a:buNone/>
              <a:defRPr sz="1300">
                <a:solidFill>
                  <a:schemeClr val="tx1">
                    <a:lumMod val="50000"/>
                    <a:lumOff val="50000"/>
                  </a:schemeClr>
                </a:solidFill>
              </a:defRPr>
            </a:lvl1pPr>
            <a:lvl2pPr marL="457053" indent="0">
              <a:buNone/>
              <a:defRPr sz="1100"/>
            </a:lvl2pPr>
            <a:lvl3pPr marL="914105" indent="0">
              <a:buNone/>
              <a:defRPr sz="1100"/>
            </a:lvl3pPr>
            <a:lvl4pPr marL="1371158" indent="0">
              <a:buNone/>
              <a:defRPr sz="900"/>
            </a:lvl4pPr>
            <a:lvl5pPr marL="1828210" indent="0">
              <a:buNone/>
              <a:defRPr sz="900"/>
            </a:lvl5pPr>
            <a:lvl6pPr marL="2285263" indent="0">
              <a:buNone/>
              <a:defRPr sz="900"/>
            </a:lvl6pPr>
            <a:lvl7pPr marL="2742315" indent="0">
              <a:buNone/>
              <a:defRPr sz="900"/>
            </a:lvl7pPr>
            <a:lvl8pPr marL="3199369" indent="0">
              <a:buNone/>
              <a:defRPr sz="900"/>
            </a:lvl8pPr>
            <a:lvl9pPr marL="3656421" indent="0">
              <a:buNone/>
              <a:defRPr sz="900"/>
            </a:lvl9pPr>
          </a:lstStyle>
          <a:p>
            <a:pPr lvl="0"/>
            <a:r>
              <a:rPr lang="es-ES" smtClean="0"/>
              <a:t>Haga clic para modificar el estilo de texto del patrón</a:t>
            </a:r>
          </a:p>
        </p:txBody>
      </p:sp>
      <p:sp>
        <p:nvSpPr>
          <p:cNvPr id="14" name="Content Placeholder 13"/>
          <p:cNvSpPr>
            <a:spLocks noGrp="1"/>
          </p:cNvSpPr>
          <p:nvPr>
            <p:ph sz="quarter" idx="13"/>
          </p:nvPr>
        </p:nvSpPr>
        <p:spPr>
          <a:xfrm>
            <a:off x="914400" y="381000"/>
            <a:ext cx="4800600" cy="5943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9" name="Date Placeholder 8"/>
          <p:cNvSpPr>
            <a:spLocks noGrp="1"/>
          </p:cNvSpPr>
          <p:nvPr>
            <p:ph type="dt" sz="half" idx="14"/>
          </p:nvPr>
        </p:nvSpPr>
        <p:spPr/>
        <p:txBody>
          <a:bodyPr/>
          <a:lstStyle/>
          <a:p>
            <a:fld id="{97D76AC4-4840-452D-8295-EF547B52465A}" type="datetime1">
              <a:rPr lang="es-CL" smtClean="0"/>
              <a:pPr/>
              <a:t>11-03-2015</a:t>
            </a:fld>
            <a:endParaRPr lang="es-CL" dirty="0"/>
          </a:p>
        </p:txBody>
      </p:sp>
      <p:sp>
        <p:nvSpPr>
          <p:cNvPr id="10" name="Slide Number Placeholder 9"/>
          <p:cNvSpPr>
            <a:spLocks noGrp="1"/>
          </p:cNvSpPr>
          <p:nvPr>
            <p:ph type="sldNum" sz="quarter" idx="15"/>
          </p:nvPr>
        </p:nvSpPr>
        <p:spPr/>
        <p:txBody>
          <a:bodyPr/>
          <a:lstStyle/>
          <a:p>
            <a:fld id="{DE29AA27-3314-4D32-AB85-0F62F01F4559}" type="slidenum">
              <a:rPr lang="es-CL" smtClean="0"/>
              <a:pPr/>
              <a:t>‹Nº›</a:t>
            </a:fld>
            <a:endParaRPr lang="es-CL" dirty="0"/>
          </a:p>
        </p:txBody>
      </p:sp>
      <p:sp>
        <p:nvSpPr>
          <p:cNvPr id="13" name="Footer Placeholder 12"/>
          <p:cNvSpPr>
            <a:spLocks noGrp="1"/>
          </p:cNvSpPr>
          <p:nvPr>
            <p:ph type="ftr" sz="quarter" idx="16"/>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7"/>
            <a:ext cx="5486400" cy="404446"/>
          </a:xfrm>
        </p:spPr>
        <p:txBody>
          <a:bodyPr bIns="0" anchor="b"/>
          <a:lstStyle>
            <a:lvl1pPr algn="l">
              <a:defRPr sz="2000" b="1">
                <a:ln w="12700">
                  <a:noFill/>
                </a:ln>
                <a:solidFill>
                  <a:schemeClr val="tx1"/>
                </a:solidFill>
                <a:effectLst/>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053" indent="0">
              <a:buNone/>
              <a:defRPr sz="2800"/>
            </a:lvl2pPr>
            <a:lvl3pPr marL="914105" indent="0">
              <a:buNone/>
              <a:defRPr sz="2400"/>
            </a:lvl3pPr>
            <a:lvl4pPr marL="1371158" indent="0">
              <a:buNone/>
              <a:defRPr sz="2000"/>
            </a:lvl4pPr>
            <a:lvl5pPr marL="1828210" indent="0">
              <a:buNone/>
              <a:defRPr sz="2000"/>
            </a:lvl5pPr>
            <a:lvl6pPr marL="2285263" indent="0">
              <a:buNone/>
              <a:defRPr sz="2000"/>
            </a:lvl6pPr>
            <a:lvl7pPr marL="2742315" indent="0">
              <a:buNone/>
              <a:defRPr sz="2000"/>
            </a:lvl7pPr>
            <a:lvl8pPr marL="3199369" indent="0">
              <a:buNone/>
              <a:defRPr sz="2000"/>
            </a:lvl8pPr>
            <a:lvl9pPr marL="3656421"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300">
                <a:solidFill>
                  <a:schemeClr val="tx1"/>
                </a:solidFill>
              </a:defRPr>
            </a:lvl1pPr>
            <a:lvl2pPr marL="457053" indent="0">
              <a:buNone/>
              <a:defRPr sz="1100"/>
            </a:lvl2pPr>
            <a:lvl3pPr marL="914105" indent="0">
              <a:buNone/>
              <a:defRPr sz="1100"/>
            </a:lvl3pPr>
            <a:lvl4pPr marL="1371158" indent="0">
              <a:buNone/>
              <a:defRPr sz="900"/>
            </a:lvl4pPr>
            <a:lvl5pPr marL="1828210" indent="0">
              <a:buNone/>
              <a:defRPr sz="900"/>
            </a:lvl5pPr>
            <a:lvl6pPr marL="2285263" indent="0">
              <a:buNone/>
              <a:defRPr sz="900"/>
            </a:lvl6pPr>
            <a:lvl7pPr marL="2742315" indent="0">
              <a:buNone/>
              <a:defRPr sz="900"/>
            </a:lvl7pPr>
            <a:lvl8pPr marL="3199369" indent="0">
              <a:buNone/>
              <a:defRPr sz="900"/>
            </a:lvl8pPr>
            <a:lvl9pPr marL="3656421"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5D86B68-89F7-4442-AD5F-72E3E26BC347}" type="datetime1">
              <a:rPr lang="es-CL" smtClean="0"/>
              <a:pPr/>
              <a:t>11-03-2015</a:t>
            </a:fld>
            <a:endParaRPr lang="es-CL" dirty="0"/>
          </a:p>
        </p:txBody>
      </p:sp>
      <p:sp>
        <p:nvSpPr>
          <p:cNvPr id="6" name="Footer Placeholder 5"/>
          <p:cNvSpPr>
            <a:spLocks noGrp="1"/>
          </p:cNvSpPr>
          <p:nvPr>
            <p:ph type="ftr" sz="quarter" idx="11"/>
          </p:nvPr>
        </p:nvSpPr>
        <p:spPr/>
        <p:txBody>
          <a:bodyPr/>
          <a:lstStyle/>
          <a:p>
            <a:r>
              <a:rPr lang="es-CL" dirty="0" smtClean="0"/>
              <a:t>Universidad de Santiago de Chile | Practica Pre Profesional IV | Pilar Emilia Peterson | Profesor Guía: Carlos Richards M.| Fecha de entrega : 8 Noviembre 2013</a:t>
            </a:r>
            <a:endParaRPr lang="es-CL" dirty="0"/>
          </a:p>
        </p:txBody>
      </p:sp>
      <p:sp>
        <p:nvSpPr>
          <p:cNvPr id="7" name="Slide Number Placeholder 6"/>
          <p:cNvSpPr>
            <a:spLocks noGrp="1"/>
          </p:cNvSpPr>
          <p:nvPr>
            <p:ph type="sldNum" sz="quarter" idx="12"/>
          </p:nvPr>
        </p:nvSpPr>
        <p:spPr/>
        <p:txBody>
          <a:bodyPr/>
          <a:lstStyle/>
          <a:p>
            <a:fld id="{DE29AA27-3314-4D32-AB85-0F62F01F4559}" type="slidenum">
              <a:rPr lang="es-CL" smtClean="0"/>
              <a:pPr/>
              <a:t>‹Nº›</a:t>
            </a:fld>
            <a:endParaRPr lang="es-CL"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dirty="0">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dirty="0">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10" tIns="45706" rIns="91410" bIns="45706" rtlCol="0" anchor="b">
            <a:noAutofit/>
          </a:bodyPr>
          <a:lstStyle/>
          <a:p>
            <a:endParaRPr lang="en-US" dirty="0"/>
          </a:p>
        </p:txBody>
      </p:sp>
      <p:sp>
        <p:nvSpPr>
          <p:cNvPr id="3" name="Text Placeholder 2"/>
          <p:cNvSpPr>
            <a:spLocks noGrp="1"/>
          </p:cNvSpPr>
          <p:nvPr>
            <p:ph type="body" idx="1"/>
          </p:nvPr>
        </p:nvSpPr>
        <p:spPr>
          <a:xfrm>
            <a:off x="1219200" y="838200"/>
            <a:ext cx="7467600" cy="4419600"/>
          </a:xfrm>
          <a:prstGeom prst="rect">
            <a:avLst/>
          </a:prstGeom>
        </p:spPr>
        <p:txBody>
          <a:bodyPr vert="horz" lIns="91410" tIns="45706" rIns="91410" bIns="45706"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10" tIns="45706" rIns="91410" bIns="45706" rtlCol="0" anchor="ctr"/>
          <a:lstStyle>
            <a:lvl1pPr algn="l">
              <a:defRPr sz="1100">
                <a:solidFill>
                  <a:schemeClr val="tx1">
                    <a:lumMod val="60000"/>
                    <a:lumOff val="40000"/>
                  </a:schemeClr>
                </a:solidFill>
              </a:defRPr>
            </a:lvl1pPr>
          </a:lstStyle>
          <a:p>
            <a:r>
              <a:rPr lang="es-CL" dirty="0" smtClean="0"/>
              <a:t>Universidad de Santiago de Chile | Practica Pre Profesional IV | Pilar Emilia Peterson | Profesor Guía: Carlos Richards M.| Fecha de entrega : 8 Noviembre 2013</a:t>
            </a:r>
            <a:endParaRPr lang="es-CL" dirty="0"/>
          </a:p>
        </p:txBody>
      </p:sp>
      <p:sp>
        <p:nvSpPr>
          <p:cNvPr id="6" name="Slide Number Placeholder 5"/>
          <p:cNvSpPr>
            <a:spLocks noGrp="1"/>
          </p:cNvSpPr>
          <p:nvPr>
            <p:ph type="sldNum" sz="quarter" idx="4"/>
          </p:nvPr>
        </p:nvSpPr>
        <p:spPr>
          <a:xfrm>
            <a:off x="8686800" y="5740408"/>
            <a:ext cx="381000" cy="365125"/>
          </a:xfrm>
          <a:prstGeom prst="rect">
            <a:avLst/>
          </a:prstGeom>
        </p:spPr>
        <p:txBody>
          <a:bodyPr vert="horz" lIns="91410" tIns="45706" rIns="91410" bIns="45706" rtlCol="0" anchor="ctr"/>
          <a:lstStyle>
            <a:lvl1pPr algn="l">
              <a:defRPr sz="1100" b="0">
                <a:solidFill>
                  <a:schemeClr val="tx2">
                    <a:lumMod val="60000"/>
                    <a:lumOff val="40000"/>
                  </a:schemeClr>
                </a:solidFill>
              </a:defRPr>
            </a:lvl1pPr>
          </a:lstStyle>
          <a:p>
            <a:fld id="{DE29AA27-3314-4D32-AB85-0F62F01F4559}" type="slidenum">
              <a:rPr lang="es-CL" smtClean="0"/>
              <a:pPr/>
              <a:t>‹Nº›</a:t>
            </a:fld>
            <a:endParaRPr lang="es-CL" dirty="0"/>
          </a:p>
        </p:txBody>
      </p:sp>
      <p:sp>
        <p:nvSpPr>
          <p:cNvPr id="16" name="Freeform 5"/>
          <p:cNvSpPr>
            <a:spLocks/>
          </p:cNvSpPr>
          <p:nvPr/>
        </p:nvSpPr>
        <p:spPr bwMode="auto">
          <a:xfrm>
            <a:off x="8453445" y="5715004"/>
            <a:ext cx="242887" cy="431798"/>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10" tIns="45706" rIns="91410" bIns="45706" numCol="1" anchor="t" anchorCtr="0" compatLnSpc="1">
            <a:prstTxWarp prst="textNoShape">
              <a:avLst/>
            </a:prstTxWarp>
          </a:bodyPr>
          <a:lstStyle/>
          <a:p>
            <a:endParaRPr lang="en-US" dirty="0"/>
          </a:p>
        </p:txBody>
      </p:sp>
      <p:sp>
        <p:nvSpPr>
          <p:cNvPr id="4" name="Date Placeholder 3"/>
          <p:cNvSpPr>
            <a:spLocks noGrp="1"/>
          </p:cNvSpPr>
          <p:nvPr>
            <p:ph type="dt" sz="half" idx="2"/>
          </p:nvPr>
        </p:nvSpPr>
        <p:spPr>
          <a:xfrm rot="16200000">
            <a:off x="-1198680" y="4821115"/>
            <a:ext cx="2625970" cy="228600"/>
          </a:xfrm>
          <a:prstGeom prst="rect">
            <a:avLst/>
          </a:prstGeom>
        </p:spPr>
        <p:txBody>
          <a:bodyPr vert="horz" lIns="91410" tIns="45706" rIns="91410" bIns="45706" rtlCol="0" anchor="ctr"/>
          <a:lstStyle>
            <a:lvl1pPr algn="l">
              <a:defRPr sz="1100">
                <a:solidFill>
                  <a:srgbClr val="FFFFFF"/>
                </a:solidFill>
              </a:defRPr>
            </a:lvl1pPr>
          </a:lstStyle>
          <a:p>
            <a:fld id="{18164C34-AB5F-470D-A4CB-5F489D2D68B6}" type="datetime1">
              <a:rPr lang="es-CL" smtClean="0"/>
              <a:pPr/>
              <a:t>11-03-2015</a:t>
            </a:fld>
            <a:endParaRPr lang="es-CL"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hf hdr="0" dt="0"/>
  <p:txStyles>
    <p:titleStyle>
      <a:lvl1pPr algn="l" defTabSz="914105" rtl="0" eaLnBrk="1" latinLnBrk="0" hangingPunct="1">
        <a:spcBef>
          <a:spcPct val="0"/>
        </a:spcBef>
        <a:buNone/>
        <a:defRPr sz="73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790" indent="-342790" algn="l" defTabSz="914105"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712" indent="-285657" algn="l" defTabSz="914105"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2632" indent="-228526" algn="l" defTabSz="914105"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599685" indent="-228526" algn="l" defTabSz="914105"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6738" indent="-228526" algn="l" defTabSz="914105"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3789" indent="-228526" algn="l" defTabSz="914105"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0842" indent="-228526" algn="l" defTabSz="914105"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7896" indent="-228526" algn="l" defTabSz="914105"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4946" indent="-228526" algn="l" defTabSz="914105"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53"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10" algn="l" defTabSz="914105" rtl="0" eaLnBrk="1" latinLnBrk="0" hangingPunct="1">
        <a:defRPr sz="1800" kern="1200">
          <a:solidFill>
            <a:schemeClr val="tx1"/>
          </a:solidFill>
          <a:latin typeface="+mn-lt"/>
          <a:ea typeface="+mn-ea"/>
          <a:cs typeface="+mn-cs"/>
        </a:defRPr>
      </a:lvl5pPr>
      <a:lvl6pPr marL="2285263" algn="l" defTabSz="914105" rtl="0" eaLnBrk="1" latinLnBrk="0" hangingPunct="1">
        <a:defRPr sz="1800" kern="1200">
          <a:solidFill>
            <a:schemeClr val="tx1"/>
          </a:solidFill>
          <a:latin typeface="+mn-lt"/>
          <a:ea typeface="+mn-ea"/>
          <a:cs typeface="+mn-cs"/>
        </a:defRPr>
      </a:lvl6pPr>
      <a:lvl7pPr marL="2742315" algn="l" defTabSz="914105" rtl="0" eaLnBrk="1" latinLnBrk="0" hangingPunct="1">
        <a:defRPr sz="1800" kern="1200">
          <a:solidFill>
            <a:schemeClr val="tx1"/>
          </a:solidFill>
          <a:latin typeface="+mn-lt"/>
          <a:ea typeface="+mn-ea"/>
          <a:cs typeface="+mn-cs"/>
        </a:defRPr>
      </a:lvl7pPr>
      <a:lvl8pPr marL="3199369" algn="l" defTabSz="914105" rtl="0" eaLnBrk="1" latinLnBrk="0" hangingPunct="1">
        <a:defRPr sz="1800" kern="1200">
          <a:solidFill>
            <a:schemeClr val="tx1"/>
          </a:solidFill>
          <a:latin typeface="+mn-lt"/>
          <a:ea typeface="+mn-ea"/>
          <a:cs typeface="+mn-cs"/>
        </a:defRPr>
      </a:lvl8pPr>
      <a:lvl9pPr marL="3656421" algn="l" defTabSz="9141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slide" Target="slide2.xml"/></Relationships>
</file>

<file path=ppt/slides/_rels/slide100.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185.jpg"/></Relationships>
</file>

<file path=ppt/slides/_rels/slide10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g"/><Relationship Id="rId1" Type="http://schemas.openxmlformats.org/officeDocument/2006/relationships/slideLayout" Target="../slideLayouts/slideLayout8.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104.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8.xml"/><Relationship Id="rId5" Type="http://schemas.openxmlformats.org/officeDocument/2006/relationships/image" Target="../media/image217.png"/><Relationship Id="rId4" Type="http://schemas.openxmlformats.org/officeDocument/2006/relationships/image" Target="../media/image216.png"/></Relationships>
</file>

<file path=ppt/slides/_rels/slide10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g"/><Relationship Id="rId1" Type="http://schemas.openxmlformats.org/officeDocument/2006/relationships/slideLayout" Target="../slideLayouts/slideLayout8.xml"/><Relationship Id="rId6" Type="http://schemas.openxmlformats.org/officeDocument/2006/relationships/image" Target="../media/image222.jpg"/><Relationship Id="rId5" Type="http://schemas.openxmlformats.org/officeDocument/2006/relationships/image" Target="../media/image221.jpg"/><Relationship Id="rId4" Type="http://schemas.openxmlformats.org/officeDocument/2006/relationships/image" Target="../media/image220.png"/></Relationships>
</file>

<file path=ppt/slides/_rels/slide10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hyperlink" Target="07%20%20%20PLANTA%20%20GENERAL%20DE%20CUBIERTAS.pdf" TargetMode="External"/><Relationship Id="rId13" Type="http://schemas.openxmlformats.org/officeDocument/2006/relationships/hyperlink" Target="file:///F:\INFORME%20EDIFICIO%20LOURDES%20%20PILAR%20EMILIA%20PETERSON\01%20%20%20PLANTA%202&#186;%20SUBTERRANEO.pdf" TargetMode="External"/><Relationship Id="rId3" Type="http://schemas.openxmlformats.org/officeDocument/2006/relationships/hyperlink" Target="02%20%20%20PLANTA%201&#186;%20SUBTERRANEO.pdf" TargetMode="External"/><Relationship Id="rId7" Type="http://schemas.openxmlformats.org/officeDocument/2006/relationships/hyperlink" Target="05%20%20%20PLANTA%2022&#186;%20PISO.pdf" TargetMode="External"/><Relationship Id="rId12" Type="http://schemas.openxmlformats.org/officeDocument/2006/relationships/hyperlink" Target="01%20%20%20PLANTA%202&#186;%20SUBTERRANEO.pdf" TargetMode="External"/><Relationship Id="rId2"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hyperlink" Target="04%20%20%20PLANTA%202&#186;%20al%2021&#186;%20PISOS.pdf" TargetMode="External"/><Relationship Id="rId11" Type="http://schemas.openxmlformats.org/officeDocument/2006/relationships/image" Target="../media/image26.png"/><Relationship Id="rId5" Type="http://schemas.openxmlformats.org/officeDocument/2006/relationships/hyperlink" Target="03%20%20%20PLANTA%201&#186;%20PISO.pdf" TargetMode="External"/><Relationship Id="rId10" Type="http://schemas.openxmlformats.org/officeDocument/2006/relationships/hyperlink" Target="10-11%20%20%20ELEVACIONES%20NORTE%20SUR.pdf" TargetMode="External"/><Relationship Id="rId4" Type="http://schemas.openxmlformats.org/officeDocument/2006/relationships/image" Target="../media/image25.png"/><Relationship Id="rId9" Type="http://schemas.openxmlformats.org/officeDocument/2006/relationships/hyperlink" Target="SECCIONES.pdf" TargetMode="External"/><Relationship Id="rId14" Type="http://schemas.openxmlformats.org/officeDocument/2006/relationships/hyperlink" Target="10-11%20%20%20ELEVACIONES%20ORIENTE%20PONIENTE.pd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jpe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231.gif"/><Relationship Id="rId2" Type="http://schemas.openxmlformats.org/officeDocument/2006/relationships/image" Target="../media/image230.jpeg"/><Relationship Id="rId1" Type="http://schemas.openxmlformats.org/officeDocument/2006/relationships/slideLayout" Target="../slideLayouts/slideLayout8.xml"/><Relationship Id="rId5" Type="http://schemas.openxmlformats.org/officeDocument/2006/relationships/image" Target="../media/image233.png"/><Relationship Id="rId4" Type="http://schemas.openxmlformats.org/officeDocument/2006/relationships/image" Target="../media/image232.jpeg"/></Relationships>
</file>

<file path=ppt/slides/_rels/slide116.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png"/><Relationship Id="rId3" Type="http://schemas.openxmlformats.org/officeDocument/2006/relationships/image" Target="../media/image235.png"/><Relationship Id="rId7" Type="http://schemas.openxmlformats.org/officeDocument/2006/relationships/image" Target="../media/image238.png"/><Relationship Id="rId12" Type="http://schemas.openxmlformats.org/officeDocument/2006/relationships/image" Target="../media/image243.png"/><Relationship Id="rId2" Type="http://schemas.openxmlformats.org/officeDocument/2006/relationships/image" Target="../media/image234.png"/><Relationship Id="rId1" Type="http://schemas.openxmlformats.org/officeDocument/2006/relationships/slideLayout" Target="../slideLayouts/slideLayout8.xml"/><Relationship Id="rId6" Type="http://schemas.openxmlformats.org/officeDocument/2006/relationships/hyperlink" Target="http://www.taringa.net/posts/hazlo-tu-mismo/12695757/Tutorial-Como-instalar-Ceramica-con-Imagenes.html" TargetMode="External"/><Relationship Id="rId11" Type="http://schemas.openxmlformats.org/officeDocument/2006/relationships/image" Target="../media/image242.png"/><Relationship Id="rId5" Type="http://schemas.openxmlformats.org/officeDocument/2006/relationships/image" Target="../media/image237.png"/><Relationship Id="rId10" Type="http://schemas.openxmlformats.org/officeDocument/2006/relationships/image" Target="../media/image241.png"/><Relationship Id="rId4" Type="http://schemas.openxmlformats.org/officeDocument/2006/relationships/image" Target="../media/image236.png"/><Relationship Id="rId9" Type="http://schemas.openxmlformats.org/officeDocument/2006/relationships/image" Target="../media/image240.png"/><Relationship Id="rId14" Type="http://schemas.openxmlformats.org/officeDocument/2006/relationships/image" Target="../media/image245.png"/></Relationships>
</file>

<file path=ppt/slides/_rels/slide117.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48.png"/><Relationship Id="rId4" Type="http://schemas.openxmlformats.org/officeDocument/2006/relationships/image" Target="../media/image247.jpeg"/></Relationships>
</file>

<file path=ppt/slides/_rels/slide119.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image" Target="../media/image249.jpeg"/><Relationship Id="rId1" Type="http://schemas.openxmlformats.org/officeDocument/2006/relationships/slideLayout" Target="../slideLayouts/slideLayout8.xml"/><Relationship Id="rId5" Type="http://schemas.openxmlformats.org/officeDocument/2006/relationships/image" Target="../media/image252.jpeg"/><Relationship Id="rId4" Type="http://schemas.openxmlformats.org/officeDocument/2006/relationships/image" Target="../media/image251.jp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jpe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hyperlink" Target="ESPECIFICACIONES%20TECNICAS%20PROYECTO%20LOURDES.pdf"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image" Target="../media/image256.jpeg"/><Relationship Id="rId7" Type="http://schemas.openxmlformats.org/officeDocument/2006/relationships/image" Target="../media/image260.jpg"/><Relationship Id="rId2" Type="http://schemas.openxmlformats.org/officeDocument/2006/relationships/image" Target="../media/image255.jpeg"/><Relationship Id="rId1" Type="http://schemas.openxmlformats.org/officeDocument/2006/relationships/slideLayout" Target="../slideLayouts/slideLayout8.xml"/><Relationship Id="rId6" Type="http://schemas.openxmlformats.org/officeDocument/2006/relationships/image" Target="../media/image259.jpg"/><Relationship Id="rId5" Type="http://schemas.openxmlformats.org/officeDocument/2006/relationships/image" Target="../media/image258.jpg"/><Relationship Id="rId4" Type="http://schemas.openxmlformats.org/officeDocument/2006/relationships/image" Target="../media/image257.jpg"/></Relationships>
</file>

<file path=ppt/slides/_rels/slide124.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8.xml"/><Relationship Id="rId5" Type="http://schemas.openxmlformats.org/officeDocument/2006/relationships/image" Target="../media/image265.jpeg"/><Relationship Id="rId4" Type="http://schemas.openxmlformats.org/officeDocument/2006/relationships/image" Target="../media/image264.jpg"/></Relationships>
</file>

<file path=ppt/slides/_rels/slide126.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8.xml"/><Relationship Id="rId5" Type="http://schemas.openxmlformats.org/officeDocument/2006/relationships/image" Target="../media/image269.jpeg"/><Relationship Id="rId4" Type="http://schemas.openxmlformats.org/officeDocument/2006/relationships/image" Target="../media/image268.jpeg"/></Relationships>
</file>

<file path=ppt/slides/_rels/slide127.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270.jpe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8.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png"/><Relationship Id="rId2"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hyperlink" Target="PROGRAMA%20EDIFICIO%20LOURDES%20rev%205.pdf" TargetMode="External"/><Relationship Id="rId5" Type="http://schemas.openxmlformats.org/officeDocument/2006/relationships/image" Target="../media/image30.png"/><Relationship Id="rId4" Type="http://schemas.openxmlformats.org/officeDocument/2006/relationships/hyperlink" Target="https://www.openproject.org/" TargetMode="External"/></Relationships>
</file>

<file path=ppt/slides/_rels/slide130.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image" Target="../media/image277.jpe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image" Target="../media/image279.png"/><Relationship Id="rId1" Type="http://schemas.openxmlformats.org/officeDocument/2006/relationships/slideLayout" Target="../slideLayouts/slideLayout8.xml"/><Relationship Id="rId5" Type="http://schemas.openxmlformats.org/officeDocument/2006/relationships/image" Target="../media/image282.jpeg"/><Relationship Id="rId4" Type="http://schemas.openxmlformats.org/officeDocument/2006/relationships/image" Target="../media/image281.jpeg"/></Relationships>
</file>

<file path=ppt/slides/_rels/slide133.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284.jpeg"/><Relationship Id="rId7" Type="http://schemas.openxmlformats.org/officeDocument/2006/relationships/image" Target="../media/image287.png"/><Relationship Id="rId2" Type="http://schemas.openxmlformats.org/officeDocument/2006/relationships/image" Target="../media/image283.jpeg"/><Relationship Id="rId1" Type="http://schemas.openxmlformats.org/officeDocument/2006/relationships/slideLayout" Target="../slideLayouts/slideLayout8.xml"/><Relationship Id="rId6" Type="http://schemas.openxmlformats.org/officeDocument/2006/relationships/image" Target="../media/image286.png"/><Relationship Id="rId5" Type="http://schemas.openxmlformats.org/officeDocument/2006/relationships/image" Target="../media/image187.jpg"/><Relationship Id="rId4" Type="http://schemas.openxmlformats.org/officeDocument/2006/relationships/image" Target="../media/image285.jpeg"/></Relationships>
</file>

<file path=ppt/slides/_rels/slide135.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3.png"/><Relationship Id="rId12" Type="http://schemas.openxmlformats.org/officeDocument/2006/relationships/hyperlink" Target="http://www.hagaloustedmismo.cl/component/hum/proyecto/10/bano/59/icomo-instalar-una-llave-de-agua.html" TargetMode="External"/><Relationship Id="rId2" Type="http://schemas.openxmlformats.org/officeDocument/2006/relationships/image" Target="../media/image288.jpg"/><Relationship Id="rId1" Type="http://schemas.openxmlformats.org/officeDocument/2006/relationships/slideLayout" Target="../slideLayouts/slideLayout8.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s>
</file>

<file path=ppt/slides/_rels/slide136.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jpeg"/><Relationship Id="rId1" Type="http://schemas.openxmlformats.org/officeDocument/2006/relationships/slideLayout" Target="../slideLayouts/slideLayout8.xml"/><Relationship Id="rId6" Type="http://schemas.openxmlformats.org/officeDocument/2006/relationships/image" Target="../media/image302.jpg"/><Relationship Id="rId5" Type="http://schemas.openxmlformats.org/officeDocument/2006/relationships/image" Target="../media/image301.png"/><Relationship Id="rId4" Type="http://schemas.openxmlformats.org/officeDocument/2006/relationships/image" Target="../media/image300.jpeg"/></Relationships>
</file>

<file path=ppt/slides/_rels/slide138.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chart" Target="../charts/chart54.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2.xml"/><Relationship Id="rId1" Type="http://schemas.openxmlformats.org/officeDocument/2006/relationships/slideLayout" Target="../slideLayouts/slideLayout8.xml"/><Relationship Id="rId5" Type="http://schemas.openxmlformats.org/officeDocument/2006/relationships/image" Target="../media/image34.jpeg"/><Relationship Id="rId4" Type="http://schemas.openxmlformats.org/officeDocument/2006/relationships/image" Target="../media/image33.jpeg"/></Relationships>
</file>

<file path=ppt/slides/_rels/slide140.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5.xml"/><Relationship Id="rId3" Type="http://schemas.openxmlformats.org/officeDocument/2006/relationships/slide" Target="slide4.xml"/><Relationship Id="rId7" Type="http://schemas.openxmlformats.org/officeDocument/2006/relationships/slide" Target="slide9.xml"/><Relationship Id="rId12" Type="http://schemas.openxmlformats.org/officeDocument/2006/relationships/slide" Target="slide16.xml"/><Relationship Id="rId17" Type="http://schemas.openxmlformats.org/officeDocument/2006/relationships/slide" Target="slide20.xml"/><Relationship Id="rId2" Type="http://schemas.openxmlformats.org/officeDocument/2006/relationships/slide" Target="slide3.xml"/><Relationship Id="rId16" Type="http://schemas.openxmlformats.org/officeDocument/2006/relationships/slide" Target="slide47.xml"/><Relationship Id="rId1" Type="http://schemas.openxmlformats.org/officeDocument/2006/relationships/slideLayout" Target="../slideLayouts/slideLayout8.xml"/><Relationship Id="rId6" Type="http://schemas.openxmlformats.org/officeDocument/2006/relationships/slide" Target="slide8.xml"/><Relationship Id="rId11" Type="http://schemas.openxmlformats.org/officeDocument/2006/relationships/slide" Target="slide14.xml"/><Relationship Id="rId5" Type="http://schemas.openxmlformats.org/officeDocument/2006/relationships/slide" Target="slide7.xml"/><Relationship Id="rId15" Type="http://schemas.openxmlformats.org/officeDocument/2006/relationships/slide" Target="slide91.xml"/><Relationship Id="rId10" Type="http://schemas.openxmlformats.org/officeDocument/2006/relationships/slide" Target="slide13.xml"/><Relationship Id="rId4" Type="http://schemas.openxmlformats.org/officeDocument/2006/relationships/slide" Target="slide6.xml"/><Relationship Id="rId9" Type="http://schemas.openxmlformats.org/officeDocument/2006/relationships/slide" Target="slide12.xml"/><Relationship Id="rId14"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21.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44.png"/><Relationship Id="rId2" Type="http://schemas.openxmlformats.org/officeDocument/2006/relationships/slide" Target="slide22.xml"/><Relationship Id="rId1" Type="http://schemas.openxmlformats.org/officeDocument/2006/relationships/slideLayout" Target="../slideLayouts/slideLayout8.xml"/><Relationship Id="rId6" Type="http://schemas.openxmlformats.org/officeDocument/2006/relationships/hyperlink" Target="APU_GENERAL_EDIFICIO_LOURDES_FINAL.xlsx" TargetMode="External"/><Relationship Id="rId5" Type="http://schemas.openxmlformats.org/officeDocument/2006/relationships/hyperlink" Target="file:///E:\APU_GENERAL_EDIFICIO_LOURDES_FINAL.xlsx" TargetMode="External"/><Relationship Id="rId4" Type="http://schemas.openxmlformats.org/officeDocument/2006/relationships/slide" Target="slide3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8.xml"/><Relationship Id="rId6" Type="http://schemas.openxmlformats.org/officeDocument/2006/relationships/image" Target="../media/image50.jpeg"/><Relationship Id="rId5" Type="http://schemas.openxmlformats.org/officeDocument/2006/relationships/image" Target="../media/image46.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xml"/><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8.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7.jpeg"/><Relationship Id="rId2" Type="http://schemas.openxmlformats.org/officeDocument/2006/relationships/image" Target="../media/image78.jpeg"/><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8.xml"/><Relationship Id="rId6" Type="http://schemas.openxmlformats.org/officeDocument/2006/relationships/image" Target="../media/image91.jpeg"/><Relationship Id="rId5" Type="http://schemas.openxmlformats.org/officeDocument/2006/relationships/image" Target="../media/image90.jp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8.xml"/><Relationship Id="rId6" Type="http://schemas.openxmlformats.org/officeDocument/2006/relationships/hyperlink" Target="Manual%20Aislacion.pdf" TargetMode="External"/><Relationship Id="rId5" Type="http://schemas.openxmlformats.org/officeDocument/2006/relationships/image" Target="../media/image95.png"/><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8.xml"/><Relationship Id="rId4" Type="http://schemas.openxmlformats.org/officeDocument/2006/relationships/image" Target="../media/image98.jpg"/></Relationships>
</file>

<file path=ppt/slides/_rels/slide4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0.jpeg"/><Relationship Id="rId1" Type="http://schemas.openxmlformats.org/officeDocument/2006/relationships/slideLayout" Target="../slideLayouts/slideLayout8.xml"/><Relationship Id="rId5" Type="http://schemas.openxmlformats.org/officeDocument/2006/relationships/hyperlink" Target="https://www.google.cl/search?q=BAUTEC&amp;source=lnms&amp;tbm=isch&amp;sa=X&amp;ei=PDCCUoz0NcrLsASB94GoBQ&amp;ved=0CAkQ_AUoAQ&amp;biw=1280&amp;bih=866#q=BAUTEC+IMPERMEABILIZANTE&amp;tbm=isch&amp;facrc=_&amp;imgdii=_&amp;imgrc=bIctymF98hfTJM%3A%3BEKXZXVpKQrXQBM%3Bhttp%253A%252F%252Fstatic.habitissimo.com.br%252Fphotos%252Fbusiness%252Fbig%252Fimpermeabilizando-varanda-com-bautech-impermeabilizante-liquido-60metro-quadrado_120243.jpg%3Bhttp%253A%252F%252Ffotos.habitissimo.com.br%252Ffoto%252Fimpermeabilizando-varanda-com-bautech-impermeabilizante-liquido-%3B900%3B675" TargetMode="External"/><Relationship Id="rId4" Type="http://schemas.openxmlformats.org/officeDocument/2006/relationships/image" Target="../media/image101.jpg"/></Relationships>
</file>

<file path=ppt/slides/_rels/slide4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slide" Target="slide2.xml"/><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2.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8.xml"/><Relationship Id="rId4"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8.xml"/><Relationship Id="rId4" Type="http://schemas.openxmlformats.org/officeDocument/2006/relationships/image" Target="../media/image109.jpg"/></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8.xml"/><Relationship Id="rId5" Type="http://schemas.openxmlformats.org/officeDocument/2006/relationships/image" Target="../media/image113.jpeg"/><Relationship Id="rId4" Type="http://schemas.openxmlformats.org/officeDocument/2006/relationships/image" Target="../media/image112.jpg"/></Relationships>
</file>

<file path=ppt/slides/_rels/slide5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15.jpeg"/><Relationship Id="rId1" Type="http://schemas.openxmlformats.org/officeDocument/2006/relationships/slideLayout" Target="../slideLayouts/slideLayout8.xml"/><Relationship Id="rId4" Type="http://schemas.openxmlformats.org/officeDocument/2006/relationships/hyperlink" Target="http://www.dapducasse.c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8.xml"/><Relationship Id="rId4" Type="http://schemas.openxmlformats.org/officeDocument/2006/relationships/image" Target="../media/image118.jpg"/></Relationships>
</file>

<file path=ppt/slides/_rels/slide5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hyperlink" Target="http://www.nollagam.cl/proyectos/proyectos.asp?p=8&amp;accion=ver" TargetMode="Externa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8.xml"/><Relationship Id="rId4" Type="http://schemas.openxmlformats.org/officeDocument/2006/relationships/image" Target="../media/image130.jpg"/></Relationships>
</file>

<file path=ppt/slides/_rels/slide6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8.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9.jpg"/><Relationship Id="rId4" Type="http://schemas.openxmlformats.org/officeDocument/2006/relationships/image" Target="../media/image133.png"/><Relationship Id="rId9" Type="http://schemas.openxmlformats.org/officeDocument/2006/relationships/image" Target="../media/image138.png"/></Relationships>
</file>

<file path=ppt/slides/_rels/slide67.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png"/><Relationship Id="rId7" Type="http://schemas.openxmlformats.org/officeDocument/2006/relationships/image" Target="../media/image145.jpg"/><Relationship Id="rId2" Type="http://schemas.openxmlformats.org/officeDocument/2006/relationships/image" Target="../media/image140.png"/><Relationship Id="rId1" Type="http://schemas.openxmlformats.org/officeDocument/2006/relationships/slideLayout" Target="../slideLayouts/slideLayout8.xml"/><Relationship Id="rId6" Type="http://schemas.openxmlformats.org/officeDocument/2006/relationships/image" Target="../media/image144.gif"/><Relationship Id="rId5" Type="http://schemas.openxmlformats.org/officeDocument/2006/relationships/image" Target="../media/image143.png"/><Relationship Id="rId4" Type="http://schemas.openxmlformats.org/officeDocument/2006/relationships/image" Target="../media/image142.png"/></Relationships>
</file>

<file path=ppt/slides/_rels/slide6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8.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g"/></Relationships>
</file>

<file path=ppt/slides/_rels/slide7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55.jpeg"/><Relationship Id="rId1" Type="http://schemas.openxmlformats.org/officeDocument/2006/relationships/slideLayout" Target="../slideLayouts/slideLayout8.xml"/><Relationship Id="rId5" Type="http://schemas.openxmlformats.org/officeDocument/2006/relationships/image" Target="../media/image156.png"/><Relationship Id="rId4" Type="http://schemas.openxmlformats.org/officeDocument/2006/relationships/hyperlink" Target="http://www.nollagam.cl/proyectos/proyectos.asp?p=8&amp;accion=ver"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8.xml"/><Relationship Id="rId6" Type="http://schemas.openxmlformats.org/officeDocument/2006/relationships/image" Target="../media/image161.jpeg"/><Relationship Id="rId5" Type="http://schemas.openxmlformats.org/officeDocument/2006/relationships/image" Target="../media/image160.jpg"/><Relationship Id="rId4" Type="http://schemas.openxmlformats.org/officeDocument/2006/relationships/image" Target="../media/image159.jpg"/></Relationships>
</file>

<file path=ppt/slides/_rels/slide7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8.xml"/><Relationship Id="rId6" Type="http://schemas.openxmlformats.org/officeDocument/2006/relationships/image" Target="../media/image161.jpeg"/><Relationship Id="rId5" Type="http://schemas.openxmlformats.org/officeDocument/2006/relationships/image" Target="../media/image167.jpg"/><Relationship Id="rId4" Type="http://schemas.openxmlformats.org/officeDocument/2006/relationships/image" Target="../media/image166.jpeg"/></Relationships>
</file>

<file path=ppt/slides/_rels/slide8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8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5.xml"/><Relationship Id="rId18" Type="http://schemas.openxmlformats.org/officeDocument/2006/relationships/slide" Target="slide31.xml"/><Relationship Id="rId3" Type="http://schemas.openxmlformats.org/officeDocument/2006/relationships/slide" Target="slide4.xml"/><Relationship Id="rId7" Type="http://schemas.openxmlformats.org/officeDocument/2006/relationships/slide" Target="slide9.xml"/><Relationship Id="rId12" Type="http://schemas.openxmlformats.org/officeDocument/2006/relationships/slide" Target="slide16.xml"/><Relationship Id="rId17" Type="http://schemas.openxmlformats.org/officeDocument/2006/relationships/slide" Target="slide89.xml"/><Relationship Id="rId2" Type="http://schemas.openxmlformats.org/officeDocument/2006/relationships/slide" Target="slide3.xml"/><Relationship Id="rId16" Type="http://schemas.openxmlformats.org/officeDocument/2006/relationships/slide" Target="slide20.xml"/><Relationship Id="rId1" Type="http://schemas.openxmlformats.org/officeDocument/2006/relationships/slideLayout" Target="../slideLayouts/slideLayout8.xml"/><Relationship Id="rId6" Type="http://schemas.openxmlformats.org/officeDocument/2006/relationships/slide" Target="slide8.xml"/><Relationship Id="rId11" Type="http://schemas.openxmlformats.org/officeDocument/2006/relationships/slide" Target="slide14.xml"/><Relationship Id="rId5" Type="http://schemas.openxmlformats.org/officeDocument/2006/relationships/slide" Target="slide7.xml"/><Relationship Id="rId15" Type="http://schemas.openxmlformats.org/officeDocument/2006/relationships/slide" Target="slide91.xml"/><Relationship Id="rId10" Type="http://schemas.openxmlformats.org/officeDocument/2006/relationships/slide" Target="slide13.xml"/><Relationship Id="rId19" Type="http://schemas.openxmlformats.org/officeDocument/2006/relationships/slide" Target="slide139.xml"/><Relationship Id="rId4" Type="http://schemas.openxmlformats.org/officeDocument/2006/relationships/slide" Target="slide6.xml"/><Relationship Id="rId9" Type="http://schemas.openxmlformats.org/officeDocument/2006/relationships/slide" Target="slide12.xml"/><Relationship Id="rId14" Type="http://schemas.openxmlformats.org/officeDocument/2006/relationships/slide" Target="slide21.xml"/></Relationships>
</file>

<file path=ppt/slides/_rels/slide8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nollagam.cl/proyectos/proyectos.asp?p=8&amp;accion=ver" TargetMode="Externa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8.xml"/><Relationship Id="rId4" Type="http://schemas.openxmlformats.org/officeDocument/2006/relationships/image" Target="../media/image173.jpeg"/></Relationships>
</file>

<file path=ppt/slides/_rels/slide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8.xml"/><Relationship Id="rId4" Type="http://schemas.openxmlformats.org/officeDocument/2006/relationships/image" Target="../media/image176.g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2.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eg"/><Relationship Id="rId1" Type="http://schemas.openxmlformats.org/officeDocument/2006/relationships/slideLayout" Target="../slideLayouts/slideLayout8.xml"/><Relationship Id="rId5" Type="http://schemas.openxmlformats.org/officeDocument/2006/relationships/image" Target="../media/image180.jpeg"/><Relationship Id="rId4" Type="http://schemas.openxmlformats.org/officeDocument/2006/relationships/image" Target="../media/image179.jpeg"/></Relationships>
</file>

<file path=ppt/slides/_rels/slide93.xml.rels><?xml version="1.0" encoding="UTF-8" standalone="yes"?>
<Relationships xmlns="http://schemas.openxmlformats.org/package/2006/relationships"><Relationship Id="rId3" Type="http://schemas.openxmlformats.org/officeDocument/2006/relationships/image" Target="../media/image182.gif"/><Relationship Id="rId2" Type="http://schemas.openxmlformats.org/officeDocument/2006/relationships/image" Target="../media/image181.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g"/><Relationship Id="rId1" Type="http://schemas.openxmlformats.org/officeDocument/2006/relationships/slideLayout" Target="../slideLayouts/slideLayout8.xml"/><Relationship Id="rId6" Type="http://schemas.openxmlformats.org/officeDocument/2006/relationships/image" Target="../media/image187.jpg"/><Relationship Id="rId5" Type="http://schemas.openxmlformats.org/officeDocument/2006/relationships/image" Target="../media/image186.jpg"/><Relationship Id="rId4" Type="http://schemas.openxmlformats.org/officeDocument/2006/relationships/image" Target="../media/image185.jpg"/></Relationships>
</file>

<file path=ppt/slides/_rels/slide96.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3.jpg"/><Relationship Id="rId2" Type="http://schemas.openxmlformats.org/officeDocument/2006/relationships/image" Target="../media/image188.jpeg"/><Relationship Id="rId1" Type="http://schemas.openxmlformats.org/officeDocument/2006/relationships/slideLayout" Target="../slideLayouts/slideLayout8.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97.xml.rels><?xml version="1.0" encoding="UTF-8" standalone="yes"?>
<Relationships xmlns="http://schemas.openxmlformats.org/package/2006/relationships"><Relationship Id="rId8" Type="http://schemas.openxmlformats.org/officeDocument/2006/relationships/image" Target="../media/image200.jpg"/><Relationship Id="rId3" Type="http://schemas.openxmlformats.org/officeDocument/2006/relationships/image" Target="../media/image195.jpg"/><Relationship Id="rId7" Type="http://schemas.openxmlformats.org/officeDocument/2006/relationships/image" Target="../media/image199.jpg"/><Relationship Id="rId12" Type="http://schemas.openxmlformats.org/officeDocument/2006/relationships/image" Target="../media/image203.jpg"/><Relationship Id="rId2" Type="http://schemas.openxmlformats.org/officeDocument/2006/relationships/image" Target="../media/image194.jpg"/><Relationship Id="rId1" Type="http://schemas.openxmlformats.org/officeDocument/2006/relationships/slideLayout" Target="../slideLayouts/slideLayout8.xml"/><Relationship Id="rId6" Type="http://schemas.openxmlformats.org/officeDocument/2006/relationships/image" Target="../media/image198.jpg"/><Relationship Id="rId11" Type="http://schemas.openxmlformats.org/officeDocument/2006/relationships/image" Target="../media/image202.jpg"/><Relationship Id="rId5" Type="http://schemas.openxmlformats.org/officeDocument/2006/relationships/image" Target="../media/image197.jpg"/><Relationship Id="rId10" Type="http://schemas.openxmlformats.org/officeDocument/2006/relationships/hyperlink" Target="http://www.hagaloustedmismo.cl/component/hum/proyecto/10/bano/531/icomo-instalar-un-wc.html" TargetMode="External"/><Relationship Id="rId4" Type="http://schemas.openxmlformats.org/officeDocument/2006/relationships/image" Target="../media/image196.jpg"/><Relationship Id="rId9" Type="http://schemas.openxmlformats.org/officeDocument/2006/relationships/image" Target="../media/image201.jpg"/></Relationships>
</file>

<file path=ppt/slides/_rels/slide9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0773" y="4"/>
            <a:ext cx="5536766" cy="5536766"/>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908723"/>
            <a:ext cx="874492" cy="1224136"/>
          </a:xfrm>
          <a:prstGeom prst="rect">
            <a:avLst/>
          </a:prstGeom>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5382" y="2570182"/>
            <a:ext cx="1028457" cy="801115"/>
          </a:xfrm>
          <a:prstGeom prst="rect">
            <a:avLst/>
          </a:prstGeom>
        </p:spPr>
      </p:pic>
      <p:pic>
        <p:nvPicPr>
          <p:cNvPr id="12"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2042" y="3650876"/>
            <a:ext cx="1384388" cy="1239358"/>
          </a:xfrm>
          <a:prstGeom prst="rect">
            <a:avLst/>
          </a:prstGeom>
        </p:spPr>
      </p:pic>
      <p:sp>
        <p:nvSpPr>
          <p:cNvPr id="13" name="2 Subtítulo"/>
          <p:cNvSpPr txBox="1">
            <a:spLocks/>
          </p:cNvSpPr>
          <p:nvPr/>
        </p:nvSpPr>
        <p:spPr>
          <a:xfrm>
            <a:off x="-1210797" y="5541697"/>
            <a:ext cx="7848870" cy="526217"/>
          </a:xfrm>
          <a:prstGeom prst="rect">
            <a:avLst/>
          </a:prstGeom>
        </p:spPr>
        <p:txBody>
          <a:bodyPr vert="horz" lIns="91410" tIns="45706" rIns="91410" bIns="45706" rtlCol="0">
            <a:normAutofit/>
          </a:bodyPr>
          <a:lstStyle>
            <a:lvl1pPr marL="0" indent="0" algn="r" defTabSz="914400" rtl="0" eaLnBrk="1" latinLnBrk="0" hangingPunct="1">
              <a:spcBef>
                <a:spcPct val="20000"/>
              </a:spcBef>
              <a:buFont typeface="Arial" pitchFamily="34" charset="0"/>
              <a:buNone/>
              <a:defRPr sz="24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r>
              <a:rPr lang="es-CL" sz="1300" dirty="0">
                <a:solidFill>
                  <a:schemeClr val="tx1">
                    <a:lumMod val="50000"/>
                    <a:lumOff val="50000"/>
                  </a:schemeClr>
                </a:solidFill>
                <a:latin typeface="Arial Narrow" panose="020B0606020202030204" pitchFamily="34" charset="0"/>
              </a:rPr>
              <a:t>PRACTICA PRE PROFESIONAL IV  |  PARTE  </a:t>
            </a:r>
            <a:r>
              <a:rPr lang="es-CL" sz="1300" dirty="0" smtClean="0">
                <a:solidFill>
                  <a:schemeClr val="tx1">
                    <a:lumMod val="50000"/>
                    <a:lumOff val="50000"/>
                  </a:schemeClr>
                </a:solidFill>
                <a:latin typeface="Arial Narrow" panose="020B0606020202030204" pitchFamily="34" charset="0"/>
              </a:rPr>
              <a:t>I  y  II   </a:t>
            </a:r>
            <a:endParaRPr lang="es-CL" sz="1300" dirty="0">
              <a:solidFill>
                <a:schemeClr val="tx1">
                  <a:lumMod val="50000"/>
                  <a:lumOff val="50000"/>
                </a:schemeClr>
              </a:solidFill>
              <a:latin typeface="Arial Narrow" panose="020B0606020202030204" pitchFamily="34" charset="0"/>
            </a:endParaRPr>
          </a:p>
        </p:txBody>
      </p:sp>
      <p:sp>
        <p:nvSpPr>
          <p:cNvPr id="14" name="6 Marcador de pie de página"/>
          <p:cNvSpPr>
            <a:spLocks noGrp="1"/>
          </p:cNvSpPr>
          <p:nvPr>
            <p:ph type="ftr" sz="quarter" idx="4294967295"/>
          </p:nvPr>
        </p:nvSpPr>
        <p:spPr>
          <a:xfrm>
            <a:off x="755578" y="6525347"/>
            <a:ext cx="8928992" cy="332656"/>
          </a:xfrm>
          <a:prstGeom prst="rect">
            <a:avLst/>
          </a:prstGeom>
        </p:spPr>
        <p:txBody>
          <a:bodyPr/>
          <a:lstStyle/>
          <a:p>
            <a:r>
              <a:rPr lang="es-CL" sz="1050" dirty="0"/>
              <a:t>Universidad de Santiago de Chile | Practica Pre Profesional IV | Pilar Emilia Peterson | Profesor Guía: Carlos Richards M.| Fecha  : 8 Noviembre 2013</a:t>
            </a:r>
          </a:p>
        </p:txBody>
      </p:sp>
      <p:sp>
        <p:nvSpPr>
          <p:cNvPr id="15" name="2 Subtítulo"/>
          <p:cNvSpPr txBox="1">
            <a:spLocks/>
          </p:cNvSpPr>
          <p:nvPr/>
        </p:nvSpPr>
        <p:spPr>
          <a:xfrm>
            <a:off x="-30144" y="6208298"/>
            <a:ext cx="6668217" cy="526217"/>
          </a:xfrm>
          <a:prstGeom prst="rect">
            <a:avLst/>
          </a:prstGeom>
        </p:spPr>
        <p:txBody>
          <a:bodyPr vert="horz" lIns="91410" tIns="45706" rIns="91410" bIns="45706" rtlCol="0">
            <a:normAutofit/>
          </a:bodyPr>
          <a:lstStyle>
            <a:lvl1pPr marL="0" indent="0" algn="r" defTabSz="914400" rtl="0" eaLnBrk="1" latinLnBrk="0" hangingPunct="1">
              <a:spcBef>
                <a:spcPct val="20000"/>
              </a:spcBef>
              <a:buFont typeface="Arial" pitchFamily="34" charset="0"/>
              <a:buNone/>
              <a:defRPr sz="24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r>
              <a:rPr lang="es-CL" sz="1300" dirty="0" smtClean="0">
                <a:solidFill>
                  <a:schemeClr val="tx1">
                    <a:lumMod val="50000"/>
                    <a:lumOff val="50000"/>
                  </a:schemeClr>
                </a:solidFill>
                <a:latin typeface="Arial Narrow" panose="020B0606020202030204" pitchFamily="34" charset="0"/>
              </a:rPr>
              <a:t>30  </a:t>
            </a:r>
            <a:r>
              <a:rPr lang="es-CL" sz="1300" dirty="0">
                <a:solidFill>
                  <a:schemeClr val="tx1">
                    <a:lumMod val="50000"/>
                    <a:lumOff val="50000"/>
                  </a:schemeClr>
                </a:solidFill>
                <a:latin typeface="Arial Narrow" panose="020B0606020202030204" pitchFamily="34" charset="0"/>
              </a:rPr>
              <a:t>PARTIDAS + ANALISIS PRECIOS UNITARIOS </a:t>
            </a:r>
          </a:p>
        </p:txBody>
      </p:sp>
      <p:sp>
        <p:nvSpPr>
          <p:cNvPr id="16" name="15 Rectángulo"/>
          <p:cNvSpPr/>
          <p:nvPr/>
        </p:nvSpPr>
        <p:spPr>
          <a:xfrm>
            <a:off x="1461060" y="5789779"/>
            <a:ext cx="6433351" cy="461637"/>
          </a:xfrm>
          <a:prstGeom prst="rect">
            <a:avLst/>
          </a:prstGeom>
          <a:noFill/>
        </p:spPr>
        <p:txBody>
          <a:bodyPr wrap="square" lIns="91410" tIns="45706" rIns="91410" bIns="45706">
            <a:spAutoFit/>
          </a:bodyPr>
          <a:lstStyle/>
          <a:p>
            <a:pPr algn="ctr"/>
            <a:r>
              <a:rPr lang="es-CL"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anose="020B0606020202030204" pitchFamily="34" charset="0"/>
              </a:rPr>
              <a:t>SEGUIMIENTO DE OBRA  | TERMINACIONES </a:t>
            </a:r>
            <a:endParaRPr lang="es-CL"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551033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10</a:t>
            </a:fld>
            <a:endParaRPr lang="es-CL" dirty="0"/>
          </a:p>
        </p:txBody>
      </p:sp>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70" y="3789046"/>
            <a:ext cx="3622642" cy="2753863"/>
          </a:xfrm>
          <a:prstGeom prst="rect">
            <a:avLst/>
          </a:prstGeom>
        </p:spPr>
      </p:pic>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42" y="332658"/>
            <a:ext cx="4357341" cy="3312368"/>
          </a:xfrm>
          <a:prstGeom prst="rect">
            <a:avLst/>
          </a:prstGeom>
        </p:spPr>
      </p:pic>
      <p:sp>
        <p:nvSpPr>
          <p:cNvPr id="10"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11" name="1 Título"/>
          <p:cNvSpPr txBox="1">
            <a:spLocks/>
          </p:cNvSpPr>
          <p:nvPr/>
        </p:nvSpPr>
        <p:spPr>
          <a:xfrm>
            <a:off x="5508104" y="3"/>
            <a:ext cx="4133066" cy="585442"/>
          </a:xfrm>
          <a:prstGeom prst="rect">
            <a:avLst/>
          </a:prstGeom>
        </p:spPr>
        <p:txBody>
          <a:bodyPr vert="horz" lIns="91410" tIns="45706" rIns="91410" bIns="45706" rtlCol="0" anchor="b">
            <a:noAutofit/>
          </a:bodyPr>
          <a:lstStyle>
            <a:lvl1pPr algn="l" defTabSz="914400" rtl="0" eaLnBrk="1" latinLnBrk="0" hangingPunct="1">
              <a:spcBef>
                <a:spcPct val="0"/>
              </a:spcBef>
              <a:buNone/>
              <a:defRPr sz="2000" b="1" kern="1200">
                <a:ln>
                  <a:noFill/>
                </a:ln>
                <a:solidFill>
                  <a:srgbClr val="FF7605"/>
                </a:solidFill>
                <a:effectLst/>
                <a:latin typeface="+mj-lt"/>
                <a:ea typeface="+mj-ea"/>
                <a:cs typeface="+mj-cs"/>
              </a:defRPr>
            </a:lvl1pPr>
          </a:lstStyle>
          <a:p>
            <a:r>
              <a:rPr lang="es-CL" dirty="0" smtClean="0">
                <a:solidFill>
                  <a:schemeClr val="accent2"/>
                </a:solidFill>
              </a:rPr>
              <a:t>TIPOLOGIA DEPARTAMENTOS </a:t>
            </a:r>
            <a:endParaRPr lang="es-CL" dirty="0">
              <a:solidFill>
                <a:schemeClr val="accent2"/>
              </a:solidFill>
            </a:endParaRPr>
          </a:p>
        </p:txBody>
      </p:sp>
      <p:graphicFrame>
        <p:nvGraphicFramePr>
          <p:cNvPr id="12" name="11 Tabla"/>
          <p:cNvGraphicFramePr>
            <a:graphicFrameLocks noGrp="1"/>
          </p:cNvGraphicFramePr>
          <p:nvPr>
            <p:extLst>
              <p:ext uri="{D42A27DB-BD31-4B8C-83A1-F6EECF244321}">
                <p14:modId xmlns:p14="http://schemas.microsoft.com/office/powerpoint/2010/main" val="4041820309"/>
              </p:ext>
            </p:extLst>
          </p:nvPr>
        </p:nvGraphicFramePr>
        <p:xfrm>
          <a:off x="4860032" y="1009284"/>
          <a:ext cx="4173860" cy="1645920"/>
        </p:xfrm>
        <a:graphic>
          <a:graphicData uri="http://schemas.openxmlformats.org/drawingml/2006/table">
            <a:tbl>
              <a:tblPr>
                <a:tableStyleId>{2D5ABB26-0587-4C30-8999-92F81FD0307C}</a:tableStyleId>
              </a:tblPr>
              <a:tblGrid>
                <a:gridCol w="4173860"/>
              </a:tblGrid>
              <a:tr h="1609344">
                <a:tc>
                  <a:txBody>
                    <a:bodyPr/>
                    <a:lstStyle/>
                    <a:p>
                      <a:r>
                        <a:rPr lang="es-CL" sz="2200" b="1" dirty="0">
                          <a:solidFill>
                            <a:srgbClr val="C00000"/>
                          </a:solidFill>
                          <a:effectLst/>
                        </a:rPr>
                        <a:t>Planta Tipo C</a:t>
                      </a:r>
                      <a:endParaRPr lang="es-CL" sz="2200" b="1" dirty="0">
                        <a:solidFill>
                          <a:srgbClr val="C00000"/>
                        </a:solidFill>
                      </a:endParaRPr>
                    </a:p>
                    <a:p>
                      <a:pPr>
                        <a:buFont typeface="Arial"/>
                        <a:buChar char="•"/>
                      </a:pPr>
                      <a:r>
                        <a:rPr lang="es-CL" sz="1600" dirty="0">
                          <a:solidFill>
                            <a:schemeClr val="bg1">
                              <a:lumMod val="50000"/>
                            </a:schemeClr>
                          </a:solidFill>
                          <a:effectLst/>
                        </a:rPr>
                        <a:t>2 dormitorio(s), 1 baño(s)</a:t>
                      </a:r>
                    </a:p>
                    <a:p>
                      <a:pPr>
                        <a:buFont typeface="Arial"/>
                        <a:buChar char="•"/>
                      </a:pPr>
                      <a:r>
                        <a:rPr lang="es-CL" sz="1600" dirty="0">
                          <a:solidFill>
                            <a:schemeClr val="bg1">
                              <a:lumMod val="50000"/>
                            </a:schemeClr>
                          </a:solidFill>
                          <a:effectLst/>
                        </a:rPr>
                        <a:t>Orientación: NO - SO - SP</a:t>
                      </a:r>
                    </a:p>
                    <a:p>
                      <a:pPr>
                        <a:buFont typeface="Arial"/>
                        <a:buChar char="•"/>
                      </a:pPr>
                      <a:r>
                        <a:rPr lang="es-CL" sz="1600" dirty="0">
                          <a:solidFill>
                            <a:schemeClr val="bg1">
                              <a:lumMod val="50000"/>
                            </a:schemeClr>
                          </a:solidFill>
                          <a:effectLst/>
                        </a:rPr>
                        <a:t>Superficie Interior: 43.92 m2</a:t>
                      </a:r>
                    </a:p>
                    <a:p>
                      <a:pPr>
                        <a:buFont typeface="Arial"/>
                        <a:buChar char="•"/>
                      </a:pPr>
                      <a:r>
                        <a:rPr lang="es-CL" sz="1600" dirty="0">
                          <a:solidFill>
                            <a:schemeClr val="bg1">
                              <a:lumMod val="50000"/>
                            </a:schemeClr>
                          </a:solidFill>
                          <a:effectLst/>
                        </a:rPr>
                        <a:t>Superficie Terraza: 4.54 m2</a:t>
                      </a:r>
                    </a:p>
                    <a:p>
                      <a:pPr>
                        <a:buFont typeface="Arial"/>
                        <a:buChar char="•"/>
                      </a:pPr>
                      <a:r>
                        <a:rPr lang="es-CL" sz="1600" b="1" dirty="0">
                          <a:solidFill>
                            <a:schemeClr val="bg1">
                              <a:lumMod val="50000"/>
                            </a:schemeClr>
                          </a:solidFill>
                          <a:effectLst/>
                        </a:rPr>
                        <a:t>Superficie Total: 48.46 m2</a:t>
                      </a:r>
                      <a:endParaRPr lang="es-CL" sz="1600" b="1" dirty="0">
                        <a:solidFill>
                          <a:schemeClr val="bg1">
                            <a:lumMod val="50000"/>
                          </a:schemeClr>
                        </a:solidFill>
                        <a:effectLst/>
                        <a:latin typeface="+mn-lt"/>
                      </a:endParaRPr>
                    </a:p>
                  </a:txBody>
                  <a:tcPr anchor="ctr"/>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2905968071"/>
              </p:ext>
            </p:extLst>
          </p:nvPr>
        </p:nvGraphicFramePr>
        <p:xfrm>
          <a:off x="4788024" y="4149082"/>
          <a:ext cx="7467600" cy="1569720"/>
        </p:xfrm>
        <a:graphic>
          <a:graphicData uri="http://schemas.openxmlformats.org/drawingml/2006/table">
            <a:tbl>
              <a:tblPr>
                <a:tableStyleId>{2D5ABB26-0587-4C30-8999-92F81FD0307C}</a:tableStyleId>
              </a:tblPr>
              <a:tblGrid>
                <a:gridCol w="7467600"/>
              </a:tblGrid>
              <a:tr h="1536192">
                <a:tc>
                  <a:txBody>
                    <a:bodyPr/>
                    <a:lstStyle/>
                    <a:p>
                      <a:r>
                        <a:rPr lang="es-CL" sz="1700" b="1" dirty="0">
                          <a:solidFill>
                            <a:srgbClr val="C00000"/>
                          </a:solidFill>
                          <a:effectLst/>
                        </a:rPr>
                        <a:t>Planta Tipo E</a:t>
                      </a:r>
                      <a:endParaRPr lang="es-CL" sz="1700" b="1" dirty="0">
                        <a:solidFill>
                          <a:srgbClr val="C00000"/>
                        </a:solidFill>
                      </a:endParaRPr>
                    </a:p>
                    <a:p>
                      <a:pPr>
                        <a:buFont typeface="Arial"/>
                        <a:buChar char="•"/>
                      </a:pPr>
                      <a:r>
                        <a:rPr lang="es-CL" sz="1600" dirty="0">
                          <a:solidFill>
                            <a:schemeClr val="bg1">
                              <a:lumMod val="50000"/>
                            </a:schemeClr>
                          </a:solidFill>
                          <a:effectLst/>
                        </a:rPr>
                        <a:t>1 dormitorio(s), 1 baño(s)</a:t>
                      </a:r>
                    </a:p>
                    <a:p>
                      <a:pPr>
                        <a:buFont typeface="Arial"/>
                        <a:buChar char="•"/>
                      </a:pPr>
                      <a:r>
                        <a:rPr lang="es-CL" sz="1600" dirty="0">
                          <a:solidFill>
                            <a:schemeClr val="bg1">
                              <a:lumMod val="50000"/>
                            </a:schemeClr>
                          </a:solidFill>
                          <a:effectLst/>
                        </a:rPr>
                        <a:t>Orientación: N - O - S</a:t>
                      </a:r>
                    </a:p>
                    <a:p>
                      <a:pPr>
                        <a:buFont typeface="Arial"/>
                        <a:buChar char="•"/>
                      </a:pPr>
                      <a:r>
                        <a:rPr lang="es-CL" sz="1600" dirty="0">
                          <a:solidFill>
                            <a:schemeClr val="bg1">
                              <a:lumMod val="50000"/>
                            </a:schemeClr>
                          </a:solidFill>
                          <a:effectLst/>
                        </a:rPr>
                        <a:t>Superficie Interior: 29.6 m2</a:t>
                      </a:r>
                    </a:p>
                    <a:p>
                      <a:pPr>
                        <a:buFont typeface="Arial"/>
                        <a:buChar char="•"/>
                      </a:pPr>
                      <a:r>
                        <a:rPr lang="es-CL" sz="1600" dirty="0">
                          <a:solidFill>
                            <a:schemeClr val="bg1">
                              <a:lumMod val="50000"/>
                            </a:schemeClr>
                          </a:solidFill>
                          <a:effectLst/>
                        </a:rPr>
                        <a:t>Superficie Terraza: 4.8 m2</a:t>
                      </a:r>
                    </a:p>
                    <a:p>
                      <a:pPr>
                        <a:buFont typeface="Arial"/>
                        <a:buChar char="•"/>
                      </a:pPr>
                      <a:r>
                        <a:rPr lang="es-CL" sz="1600" b="1" dirty="0">
                          <a:solidFill>
                            <a:schemeClr val="bg1">
                              <a:lumMod val="50000"/>
                            </a:schemeClr>
                          </a:solidFill>
                          <a:effectLst/>
                        </a:rPr>
                        <a:t>Superficie Total: 34.4 m2</a:t>
                      </a:r>
                      <a:endParaRPr lang="es-CL" sz="1600" b="1" dirty="0">
                        <a:solidFill>
                          <a:schemeClr val="bg1">
                            <a:lumMod val="50000"/>
                          </a:schemeClr>
                        </a:solidFill>
                        <a:effectLst/>
                        <a:latin typeface="+mj-lt"/>
                      </a:endParaRPr>
                    </a:p>
                  </a:txBody>
                  <a:tcPr anchor="ctr"/>
                </a:tc>
              </a:tr>
            </a:tbl>
          </a:graphicData>
        </a:graphic>
      </p:graphicFrame>
      <p:sp>
        <p:nvSpPr>
          <p:cNvPr id="15" name="Rectangle 2"/>
          <p:cNvSpPr>
            <a:spLocks noChangeArrowheads="1"/>
          </p:cNvSpPr>
          <p:nvPr/>
        </p:nvSpPr>
        <p:spPr bwMode="auto">
          <a:xfrm>
            <a:off x="1219205" y="1856493"/>
            <a:ext cx="184670" cy="64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0" tIns="45706" rIns="91410" bIns="45706" numCol="1" anchor="ctr" anchorCtr="0" compatLnSpc="1">
            <a:prstTxWarp prst="textNoShape">
              <a:avLst/>
            </a:prstTxWarp>
            <a:spAutoFit/>
          </a:bodyPr>
          <a:lstStyle/>
          <a:p>
            <a:pPr fontAlgn="base">
              <a:spcBef>
                <a:spcPct val="0"/>
              </a:spcBef>
              <a:spcAft>
                <a:spcPct val="0"/>
              </a:spcAft>
            </a:pPr>
            <a:r>
              <a:rPr lang="es-CL" altLang="es-CL" dirty="0">
                <a:latin typeface="Arial" pitchFamily="34" charset="0"/>
                <a:cs typeface="Arial" pitchFamily="34" charset="0"/>
              </a:rPr>
              <a:t/>
            </a:r>
            <a:br>
              <a:rPr lang="es-CL" altLang="es-CL" dirty="0">
                <a:latin typeface="Arial" pitchFamily="34" charset="0"/>
                <a:cs typeface="Arial" pitchFamily="34" charset="0"/>
              </a:rPr>
            </a:br>
            <a:endParaRPr lang="es-CL" altLang="es-CL" dirty="0">
              <a:latin typeface="Arial" pitchFamily="34" charset="0"/>
              <a:cs typeface="Arial" pitchFamily="34" charset="0"/>
            </a:endParaRPr>
          </a:p>
        </p:txBody>
      </p:sp>
      <p:sp>
        <p:nvSpPr>
          <p:cNvPr id="13" name="12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4" action="ppaction://hlinksldjump"/>
              </a:rPr>
              <a:t>INDICE</a:t>
            </a:r>
            <a:endParaRPr lang="es-CL" sz="1300" dirty="0"/>
          </a:p>
        </p:txBody>
      </p:sp>
    </p:spTree>
    <p:extLst>
      <p:ext uri="{BB962C8B-B14F-4D97-AF65-F5344CB8AC3E}">
        <p14:creationId xmlns:p14="http://schemas.microsoft.com/office/powerpoint/2010/main" val="224340153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100</a:t>
            </a:fld>
            <a:endParaRPr lang="es-CL" sz="1000" dirty="0"/>
          </a:p>
        </p:txBody>
      </p:sp>
      <p:graphicFrame>
        <p:nvGraphicFramePr>
          <p:cNvPr id="8" name="7 Tabla"/>
          <p:cNvGraphicFramePr>
            <a:graphicFrameLocks noGrp="1"/>
          </p:cNvGraphicFramePr>
          <p:nvPr>
            <p:extLst>
              <p:ext uri="{D42A27DB-BD31-4B8C-83A1-F6EECF244321}">
                <p14:modId xmlns:p14="http://schemas.microsoft.com/office/powerpoint/2010/main" val="1580070025"/>
              </p:ext>
            </p:extLst>
          </p:nvPr>
        </p:nvGraphicFramePr>
        <p:xfrm>
          <a:off x="395536" y="332656"/>
          <a:ext cx="8568950" cy="1473448"/>
        </p:xfrm>
        <a:graphic>
          <a:graphicData uri="http://schemas.openxmlformats.org/drawingml/2006/table">
            <a:tbl>
              <a:tblPr firstRow="1" firstCol="1">
                <a:tableStyleId>{5C22544A-7EE6-4342-B048-85BDC9FD1C3A}</a:tableStyleId>
              </a:tblPr>
              <a:tblGrid>
                <a:gridCol w="5376596"/>
                <a:gridCol w="746749"/>
                <a:gridCol w="746749"/>
                <a:gridCol w="849428"/>
                <a:gridCol w="849428"/>
              </a:tblGrid>
              <a:tr h="170952">
                <a:tc>
                  <a:txBody>
                    <a:bodyPr/>
                    <a:lstStyle/>
                    <a:p>
                      <a:pPr algn="l" fontAlgn="b"/>
                      <a:r>
                        <a:rPr lang="pt-BR" sz="1000" u="none" strike="noStrike" dirty="0">
                          <a:effectLst/>
                        </a:rPr>
                        <a:t>SUBPARTIDA : LAVAMANOS DE PEDESTAL  FANALOZA</a:t>
                      </a:r>
                      <a:endParaRPr lang="pt-BR"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dirty="0">
                          <a:effectLst/>
                        </a:rPr>
                        <a:t>UNIDAD DE MEDIDA : UNI </a:t>
                      </a:r>
                      <a:endParaRPr lang="es-CL" sz="10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dirty="0">
                          <a:effectLst/>
                        </a:rPr>
                        <a:t>APU</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13.405 </a:t>
                      </a:r>
                      <a:endParaRPr lang="es-CL" sz="1000" b="1"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ITEM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UNIDAD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CANTIDAD</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VALOR</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TOTAL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LAVAMANOS DE PEDESTAL  MODELO VALENCIA  FANALOZA  BLANCO CON PEDESTAL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0,4</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24.790,00 </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44496.8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GRIFERIA LAVATORIOS  AQUAMIX  MODELO FUNSTER</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0,3</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19.900,00 </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000" u="none" strike="noStrike" dirty="0">
                          <a:effectLst/>
                        </a:rPr>
                        <a:t>$ 5.997</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GRIFERIA DUCHAS   AQUAMIX  MODELO FUNSTER</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32.990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3.299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GRIFERIA LAVAPLATOS  AQUAMIX MODELO FUNSTER</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5.990,00 </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599,00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GASFITER + AYUDANTE</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DIA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0,29</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$ 13.405</a:t>
                      </a:r>
                      <a:endParaRPr lang="es-CL" sz="1000" b="0" i="0" u="none" strike="noStrike" dirty="0">
                        <a:solidFill>
                          <a:srgbClr val="000000"/>
                        </a:solidFill>
                        <a:effectLst/>
                        <a:latin typeface="Calibri"/>
                      </a:endParaRPr>
                    </a:p>
                  </a:txBody>
                  <a:tcPr marL="0" marR="0" marT="0" marB="0" anchor="b"/>
                </a:tc>
              </a:tr>
            </a:tbl>
          </a:graphicData>
        </a:graphic>
      </p:graphicFrame>
      <p:sp>
        <p:nvSpPr>
          <p:cNvPr id="9"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12"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graphicFrame>
        <p:nvGraphicFramePr>
          <p:cNvPr id="3" name="2 Tabla"/>
          <p:cNvGraphicFramePr>
            <a:graphicFrameLocks noGrp="1"/>
          </p:cNvGraphicFramePr>
          <p:nvPr>
            <p:extLst>
              <p:ext uri="{D42A27DB-BD31-4B8C-83A1-F6EECF244321}">
                <p14:modId xmlns:p14="http://schemas.microsoft.com/office/powerpoint/2010/main" val="1303405862"/>
              </p:ext>
            </p:extLst>
          </p:nvPr>
        </p:nvGraphicFramePr>
        <p:xfrm>
          <a:off x="1691680" y="2780928"/>
          <a:ext cx="2108200" cy="1518285"/>
        </p:xfrm>
        <a:graphic>
          <a:graphicData uri="http://schemas.openxmlformats.org/drawingml/2006/table">
            <a:tbl>
              <a:tblPr lastRow="1" bandCol="1">
                <a:tableStyleId>{5C22544A-7EE6-4342-B048-85BDC9FD1C3A}</a:tableStyleId>
              </a:tblPr>
              <a:tblGrid>
                <a:gridCol w="1244028"/>
                <a:gridCol w="864172"/>
              </a:tblGrid>
              <a:tr h="166497">
                <a:tc>
                  <a:txBody>
                    <a:bodyPr/>
                    <a:lstStyle/>
                    <a:p>
                      <a:pPr algn="l" fontAlgn="b"/>
                      <a:r>
                        <a:rPr lang="es-CL" sz="1000" u="none" strike="noStrike" dirty="0">
                          <a:effectLst/>
                        </a:rPr>
                        <a:t>APU  TINA 140</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24.373 </a:t>
                      </a:r>
                      <a:endParaRPr lang="es-CL" sz="1000" b="0" i="0" u="none" strike="noStrike" dirty="0">
                        <a:solidFill>
                          <a:srgbClr val="000000"/>
                        </a:solidFill>
                        <a:effectLst/>
                        <a:latin typeface="Calibri"/>
                      </a:endParaRPr>
                    </a:p>
                  </a:txBody>
                  <a:tcPr marL="0" marR="0" marT="0" marB="0" anchor="b"/>
                </a:tc>
              </a:tr>
              <a:tr h="166497">
                <a:tc>
                  <a:txBody>
                    <a:bodyPr/>
                    <a:lstStyle/>
                    <a:p>
                      <a:pPr algn="l" fontAlgn="b"/>
                      <a:r>
                        <a:rPr lang="es-CL" sz="1000" u="none" strike="noStrike" dirty="0">
                          <a:effectLst/>
                        </a:rPr>
                        <a:t>APU TINA 100</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21.613 </a:t>
                      </a:r>
                      <a:endParaRPr lang="es-CL" sz="1000" b="0" i="0" u="none" strike="noStrike" dirty="0">
                        <a:solidFill>
                          <a:srgbClr val="000000"/>
                        </a:solidFill>
                        <a:effectLst/>
                        <a:latin typeface="Calibri"/>
                      </a:endParaRPr>
                    </a:p>
                  </a:txBody>
                  <a:tcPr marL="0" marR="0" marT="0" marB="0" anchor="b"/>
                </a:tc>
              </a:tr>
              <a:tr h="166497">
                <a:tc>
                  <a:txBody>
                    <a:bodyPr/>
                    <a:lstStyle/>
                    <a:p>
                      <a:pPr algn="l" fontAlgn="b"/>
                      <a:r>
                        <a:rPr lang="es-CL" sz="1000" u="none" strike="noStrike" dirty="0">
                          <a:effectLst/>
                        </a:rPr>
                        <a:t>APU VANITORIO</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48.006 </a:t>
                      </a:r>
                      <a:endParaRPr lang="es-CL" sz="1000" b="0" i="0" u="none" strike="noStrike" dirty="0">
                        <a:solidFill>
                          <a:srgbClr val="000000"/>
                        </a:solidFill>
                        <a:effectLst/>
                        <a:latin typeface="Calibri"/>
                      </a:endParaRPr>
                    </a:p>
                  </a:txBody>
                  <a:tcPr marL="0" marR="0" marT="0" marB="0" anchor="b"/>
                </a:tc>
              </a:tr>
              <a:tr h="166497">
                <a:tc>
                  <a:txBody>
                    <a:bodyPr/>
                    <a:lstStyle/>
                    <a:p>
                      <a:pPr algn="l" fontAlgn="b"/>
                      <a:r>
                        <a:rPr lang="es-CL" sz="1000" u="none" strike="noStrike" dirty="0">
                          <a:effectLst/>
                        </a:rPr>
                        <a:t>APU LAVAMANOS</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13.405 </a:t>
                      </a:r>
                      <a:endParaRPr lang="es-CL" sz="1000" b="0" i="0" u="none" strike="noStrike" dirty="0">
                        <a:solidFill>
                          <a:srgbClr val="000000"/>
                        </a:solidFill>
                        <a:effectLst/>
                        <a:latin typeface="Calibri"/>
                      </a:endParaRPr>
                    </a:p>
                  </a:txBody>
                  <a:tcPr marL="0" marR="0" marT="0" marB="0" anchor="b"/>
                </a:tc>
              </a:tr>
              <a:tr h="166497">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r>
              <a:tr h="166497">
                <a:tc>
                  <a:txBody>
                    <a:bodyPr/>
                    <a:lstStyle/>
                    <a:p>
                      <a:pPr algn="l" fontAlgn="b"/>
                      <a:r>
                        <a:rPr lang="es-CL" sz="1000" u="none" strike="noStrike" dirty="0">
                          <a:effectLst/>
                        </a:rPr>
                        <a:t>APU TOTAL</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107.398 </a:t>
                      </a:r>
                      <a:endParaRPr lang="es-CL" sz="1000" b="1" i="0" u="none" strike="noStrike" dirty="0">
                        <a:solidFill>
                          <a:srgbClr val="000000"/>
                        </a:solidFill>
                        <a:effectLst/>
                        <a:latin typeface="Calibri"/>
                      </a:endParaRPr>
                    </a:p>
                  </a:txBody>
                  <a:tcPr marL="0" marR="0" marT="0" marB="0" anchor="b"/>
                </a:tc>
              </a:tr>
              <a:tr h="166497">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r>
              <a:tr h="166497">
                <a:tc>
                  <a:txBody>
                    <a:bodyPr/>
                    <a:lstStyle/>
                    <a:p>
                      <a:pPr algn="l" fontAlgn="b"/>
                      <a:r>
                        <a:rPr lang="es-CL" sz="1000" u="none" strike="noStrike" dirty="0">
                          <a:effectLst/>
                        </a:rPr>
                        <a:t>APU. X PISO</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dirty="0">
                          <a:effectLst/>
                        </a:rPr>
                        <a:t>$ 1.288.771</a:t>
                      </a:r>
                      <a:endParaRPr lang="es-CL" sz="1100" b="0" i="0" u="none" strike="noStrike" dirty="0">
                        <a:solidFill>
                          <a:srgbClr val="000000"/>
                        </a:solidFill>
                        <a:effectLst/>
                        <a:latin typeface="Calibri"/>
                      </a:endParaRPr>
                    </a:p>
                  </a:txBody>
                  <a:tcPr marL="0" marR="0" marT="0" marB="0" anchor="b"/>
                </a:tc>
              </a:tr>
              <a:tr h="166497">
                <a:tc>
                  <a:txBody>
                    <a:bodyPr/>
                    <a:lstStyle/>
                    <a:p>
                      <a:pPr algn="l" fontAlgn="b"/>
                      <a:r>
                        <a:rPr lang="es-CL" sz="1000" u="none" strike="noStrike" dirty="0">
                          <a:effectLst/>
                        </a:rPr>
                        <a:t>PARTIDA TOTAL</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200" u="none" strike="noStrike" dirty="0">
                          <a:effectLst/>
                        </a:rPr>
                        <a:t>$ 25.775.424</a:t>
                      </a:r>
                      <a:endParaRPr lang="es-CL" sz="1200" b="1" i="0" u="none" strike="noStrike" dirty="0">
                        <a:solidFill>
                          <a:srgbClr val="000000"/>
                        </a:solidFill>
                        <a:effectLst/>
                        <a:latin typeface="Calibri"/>
                      </a:endParaRPr>
                    </a:p>
                  </a:txBody>
                  <a:tcPr marL="0" marR="0" marT="0" marB="0" anchor="b"/>
                </a:tc>
              </a:tr>
            </a:tbl>
          </a:graphicData>
        </a:graphic>
      </p:graphicFrame>
      <p:graphicFrame>
        <p:nvGraphicFramePr>
          <p:cNvPr id="16" name="1 Gráfico"/>
          <p:cNvGraphicFramePr>
            <a:graphicFrameLocks/>
          </p:cNvGraphicFramePr>
          <p:nvPr>
            <p:extLst>
              <p:ext uri="{D42A27DB-BD31-4B8C-83A1-F6EECF244321}">
                <p14:modId xmlns:p14="http://schemas.microsoft.com/office/powerpoint/2010/main" val="240084745"/>
              </p:ext>
            </p:extLst>
          </p:nvPr>
        </p:nvGraphicFramePr>
        <p:xfrm>
          <a:off x="180979" y="1772816"/>
          <a:ext cx="8207445" cy="46803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49809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4128" y="332107"/>
            <a:ext cx="3008313" cy="576613"/>
          </a:xfrm>
        </p:spPr>
        <p:txBody>
          <a:bodyPr/>
          <a:lstStyle/>
          <a:p>
            <a:r>
              <a:rPr lang="es-CL" dirty="0" smtClean="0">
                <a:solidFill>
                  <a:schemeClr val="accent2"/>
                </a:solidFill>
              </a:rPr>
              <a:t>PARTIDA 18 :ACCESORIOS  SANITARIOS</a:t>
            </a:r>
            <a:endParaRPr lang="es-CL" dirty="0">
              <a:solidFill>
                <a:schemeClr val="accent2"/>
              </a:solidFill>
            </a:endParaRPr>
          </a:p>
        </p:txBody>
      </p:sp>
      <p:sp>
        <p:nvSpPr>
          <p:cNvPr id="3" name="2 Marcador de texto"/>
          <p:cNvSpPr>
            <a:spLocks noGrp="1"/>
          </p:cNvSpPr>
          <p:nvPr>
            <p:ph type="body" sz="half" idx="2"/>
          </p:nvPr>
        </p:nvSpPr>
        <p:spPr>
          <a:xfrm>
            <a:off x="5715005" y="908720"/>
            <a:ext cx="2745428" cy="5328592"/>
          </a:xfrm>
        </p:spPr>
        <p:txBody>
          <a:bodyPr/>
          <a:lstStyle/>
          <a:p>
            <a:r>
              <a:rPr lang="es-CL" b="1" dirty="0" smtClean="0">
                <a:latin typeface="Arial Narrow" panose="020B0606020202030204" pitchFamily="34" charset="0"/>
              </a:rPr>
              <a:t>SEGÚN LA E.E.T.T:</a:t>
            </a:r>
          </a:p>
          <a:p>
            <a:pPr algn="just"/>
            <a:r>
              <a:rPr lang="es-CL" dirty="0" smtClean="0">
                <a:latin typeface="Arial Narrow" panose="020B0606020202030204" pitchFamily="34" charset="0"/>
              </a:rPr>
              <a:t>Según las Especificaciones Técnicas de Arquitectura  se definen los siguientes accesorios sanitarios:</a:t>
            </a:r>
          </a:p>
          <a:p>
            <a:pPr marL="285750" indent="-285750" algn="just">
              <a:buFont typeface="Arial" panose="020B0604020202020204" pitchFamily="34" charset="0"/>
              <a:buChar char="•"/>
            </a:pPr>
            <a:r>
              <a:rPr lang="es-CL" dirty="0" smtClean="0">
                <a:latin typeface="Arial Narrow" panose="020B0606020202030204" pitchFamily="34" charset="0"/>
              </a:rPr>
              <a:t>Porta-rollos papel  </a:t>
            </a:r>
            <a:r>
              <a:rPr lang="es-CL" dirty="0" err="1" smtClean="0">
                <a:latin typeface="Arial Narrow" panose="020B0606020202030204" pitchFamily="34" charset="0"/>
              </a:rPr>
              <a:t>sanit</a:t>
            </a:r>
            <a:r>
              <a:rPr lang="es-CL" dirty="0" smtClean="0">
                <a:latin typeface="Arial Narrow" panose="020B0606020202030204" pitchFamily="34" charset="0"/>
              </a:rPr>
              <a:t>. </a:t>
            </a:r>
          </a:p>
          <a:p>
            <a:pPr marL="285750" indent="-285750" algn="just">
              <a:buFont typeface="Arial" panose="020B0604020202020204" pitchFamily="34" charset="0"/>
              <a:buChar char="•"/>
            </a:pPr>
            <a:r>
              <a:rPr lang="es-CL" dirty="0" smtClean="0">
                <a:latin typeface="Arial Narrow" panose="020B0606020202030204" pitchFamily="34" charset="0"/>
              </a:rPr>
              <a:t>Barra cortina de Baño</a:t>
            </a:r>
          </a:p>
          <a:p>
            <a:pPr marL="285750" indent="-285750" algn="just">
              <a:buFont typeface="Arial" panose="020B0604020202020204" pitchFamily="34" charset="0"/>
              <a:buChar char="•"/>
            </a:pPr>
            <a:r>
              <a:rPr lang="es-CL" dirty="0" smtClean="0">
                <a:latin typeface="Arial Narrow" panose="020B0606020202030204" pitchFamily="34" charset="0"/>
              </a:rPr>
              <a:t>Perchas </a:t>
            </a:r>
          </a:p>
          <a:p>
            <a:pPr marL="285750" indent="-285750" algn="just">
              <a:buFont typeface="Arial" panose="020B0604020202020204" pitchFamily="34" charset="0"/>
              <a:buChar char="•"/>
            </a:pPr>
            <a:r>
              <a:rPr lang="es-CL" dirty="0" smtClean="0">
                <a:latin typeface="Arial Narrow" panose="020B0606020202030204" pitchFamily="34" charset="0"/>
              </a:rPr>
              <a:t>Espejo </a:t>
            </a:r>
          </a:p>
          <a:p>
            <a:pPr algn="just"/>
            <a:r>
              <a:rPr lang="es-CL" dirty="0" smtClean="0">
                <a:latin typeface="Arial Narrow" panose="020B0606020202030204" pitchFamily="34" charset="0"/>
              </a:rPr>
              <a:t>Además se  especifica el espejo del baño que tiene por medidas 60x 100 CM  y que se coloca sobre el vanitorio.</a:t>
            </a:r>
          </a:p>
          <a:p>
            <a:pPr algn="just"/>
            <a:r>
              <a:rPr lang="es-CL" b="1" dirty="0" smtClean="0">
                <a:latin typeface="Arial Narrow" panose="020B0606020202030204" pitchFamily="34" charset="0"/>
              </a:rPr>
              <a:t>DESCRIPCIÓN:</a:t>
            </a:r>
          </a:p>
          <a:p>
            <a:pPr algn="just"/>
            <a:r>
              <a:rPr lang="es-CL" dirty="0" smtClean="0">
                <a:latin typeface="Arial Narrow" panose="020B0606020202030204" pitchFamily="34" charset="0"/>
              </a:rPr>
              <a:t>Para realizar la instalación de  los accesorios necesarios  es necesario saber las alturas de nivel para los objetos. Por ejemplo , el </a:t>
            </a:r>
            <a:r>
              <a:rPr lang="es-CL" dirty="0" err="1" smtClean="0">
                <a:latin typeface="Arial Narrow" panose="020B0606020202030204" pitchFamily="34" charset="0"/>
              </a:rPr>
              <a:t>portarollo</a:t>
            </a:r>
            <a:r>
              <a:rPr lang="es-CL" dirty="0" smtClean="0">
                <a:latin typeface="Arial Narrow" panose="020B0606020202030204" pitchFamily="34" charset="0"/>
              </a:rPr>
              <a:t> se encuentra a 40 cm del N.P.T (nivel piso terminado).</a:t>
            </a:r>
          </a:p>
          <a:p>
            <a:pPr algn="just"/>
            <a:r>
              <a:rPr lang="es-CL" dirty="0" smtClean="0">
                <a:latin typeface="Arial Narrow" panose="020B0606020202030204" pitchFamily="34" charset="0"/>
              </a:rPr>
              <a:t>El espejo del baño se encuentra empotrado al muro, para eso fue necesario preparar el muro de hormigón armado  para recibir e</a:t>
            </a:r>
          </a:p>
        </p:txBody>
      </p:sp>
      <p:sp>
        <p:nvSpPr>
          <p:cNvPr id="5" name="4 Marcador de número de diapositiva"/>
          <p:cNvSpPr>
            <a:spLocks noGrp="1"/>
          </p:cNvSpPr>
          <p:nvPr>
            <p:ph type="sldNum" sz="quarter" idx="15"/>
          </p:nvPr>
        </p:nvSpPr>
        <p:spPr/>
        <p:txBody>
          <a:bodyPr/>
          <a:lstStyle/>
          <a:p>
            <a:fld id="{DE29AA27-3314-4D32-AB85-0F62F01F4559}" type="slidenum">
              <a:rPr lang="es-CL" sz="900" smtClean="0"/>
              <a:pPr/>
              <a:t>101</a:t>
            </a:fld>
            <a:endParaRPr lang="es-CL" dirty="0"/>
          </a:p>
        </p:txBody>
      </p:sp>
      <p:sp>
        <p:nvSpPr>
          <p:cNvPr id="6"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88032"/>
            <a:ext cx="2571750" cy="3429000"/>
          </a:xfrm>
          <a:prstGeom prst="rect">
            <a:avLst/>
          </a:prstGeom>
        </p:spPr>
      </p:pic>
      <p:sp>
        <p:nvSpPr>
          <p:cNvPr id="8" name="7 CuadroTexto"/>
          <p:cNvSpPr txBox="1"/>
          <p:nvPr/>
        </p:nvSpPr>
        <p:spPr>
          <a:xfrm>
            <a:off x="7812360" y="1988840"/>
            <a:ext cx="1584176" cy="307777"/>
          </a:xfrm>
          <a:prstGeom prst="rect">
            <a:avLst/>
          </a:prstGeom>
          <a:noFill/>
        </p:spPr>
        <p:txBody>
          <a:bodyPr wrap="square" rtlCol="0">
            <a:spAutoFit/>
          </a:bodyPr>
          <a:lstStyle/>
          <a:p>
            <a:r>
              <a:rPr lang="es-CL" sz="1400" dirty="0" smtClean="0">
                <a:latin typeface="Arial Narrow" panose="020B0606020202030204" pitchFamily="34" charset="0"/>
              </a:rPr>
              <a:t>DUOMO</a:t>
            </a:r>
            <a:endParaRPr lang="es-CL" sz="1400" dirty="0">
              <a:latin typeface="Arial Narrow" panose="020B0606020202030204" pitchFamily="34" charset="0"/>
            </a:endParaRPr>
          </a:p>
        </p:txBody>
      </p:sp>
      <p:sp>
        <p:nvSpPr>
          <p:cNvPr id="9" name="8 Cerrar llave"/>
          <p:cNvSpPr/>
          <p:nvPr/>
        </p:nvSpPr>
        <p:spPr>
          <a:xfrm>
            <a:off x="7596336" y="1808360"/>
            <a:ext cx="144016" cy="612528"/>
          </a:xfrm>
          <a:prstGeom prst="righ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s-CL"/>
          </a:p>
        </p:txBody>
      </p:sp>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492" y="3861048"/>
            <a:ext cx="1584176" cy="871297"/>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85028" y="721949"/>
            <a:ext cx="3429000" cy="2561167"/>
          </a:xfrm>
          <a:prstGeom prst="rect">
            <a:avLst/>
          </a:prstGeom>
        </p:spPr>
      </p:pic>
      <p:pic>
        <p:nvPicPr>
          <p:cNvPr id="11" name="1 Marcador de contenido"/>
          <p:cNvPicPr>
            <a:picLocks noGrp="1" noChangeAspect="1"/>
          </p:cNvPicPr>
          <p:nvPr>
            <p:ph sz="quarter" idx="13"/>
          </p:nvPr>
        </p:nvPicPr>
        <p:blipFill>
          <a:blip r:embed="rId6" cstate="print">
            <a:extLst>
              <a:ext uri="{28A0092B-C50C-407E-A947-70E740481C1C}">
                <a14:useLocalDpi xmlns:a14="http://schemas.microsoft.com/office/drawing/2010/main" val="0"/>
              </a:ext>
            </a:extLst>
          </a:blip>
          <a:stretch>
            <a:fillRect/>
          </a:stretch>
        </p:blipFill>
        <p:spPr>
          <a:xfrm>
            <a:off x="329280" y="3861048"/>
            <a:ext cx="3547304" cy="2649529"/>
          </a:xfrm>
        </p:spPr>
      </p:pic>
    </p:spTree>
    <p:extLst>
      <p:ext uri="{BB962C8B-B14F-4D97-AF65-F5344CB8AC3E}">
        <p14:creationId xmlns:p14="http://schemas.microsoft.com/office/powerpoint/2010/main" val="5372543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102</a:t>
            </a:fld>
            <a:endParaRPr lang="es-CL" sz="1000" dirty="0"/>
          </a:p>
        </p:txBody>
      </p:sp>
      <p:sp>
        <p:nvSpPr>
          <p:cNvPr id="7"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8"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graphicFrame>
        <p:nvGraphicFramePr>
          <p:cNvPr id="9" name="8 Tabla"/>
          <p:cNvGraphicFramePr>
            <a:graphicFrameLocks noGrp="1"/>
          </p:cNvGraphicFramePr>
          <p:nvPr>
            <p:extLst>
              <p:ext uri="{D42A27DB-BD31-4B8C-83A1-F6EECF244321}">
                <p14:modId xmlns:p14="http://schemas.microsoft.com/office/powerpoint/2010/main" val="3487408909"/>
              </p:ext>
            </p:extLst>
          </p:nvPr>
        </p:nvGraphicFramePr>
        <p:xfrm>
          <a:off x="395538" y="404664"/>
          <a:ext cx="8424934" cy="1005840"/>
        </p:xfrm>
        <a:graphic>
          <a:graphicData uri="http://schemas.openxmlformats.org/drawingml/2006/table">
            <a:tbl>
              <a:tblPr firstRow="1" firstCol="1">
                <a:tableStyleId>{5C22544A-7EE6-4342-B048-85BDC9FD1C3A}</a:tableStyleId>
              </a:tblPr>
              <a:tblGrid>
                <a:gridCol w="5060570"/>
                <a:gridCol w="841091"/>
                <a:gridCol w="841091"/>
                <a:gridCol w="841091"/>
                <a:gridCol w="841091"/>
              </a:tblGrid>
              <a:tr h="144016">
                <a:tc>
                  <a:txBody>
                    <a:bodyPr/>
                    <a:lstStyle/>
                    <a:p>
                      <a:pPr algn="l" fontAlgn="b"/>
                      <a:r>
                        <a:rPr lang="es-CL" sz="1100" u="none" strike="noStrike" dirty="0">
                          <a:effectLst/>
                        </a:rPr>
                        <a:t>SUBPARTIDA : PORTAROLLO PAPEL SANITARIO DUOMO</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UNI</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5.457 </a:t>
                      </a:r>
                      <a:endParaRPr lang="es-CL" sz="1100" b="1" i="0" u="none" strike="noStrike">
                        <a:solidFill>
                          <a:srgbClr val="000000"/>
                        </a:solidFill>
                        <a:effectLst/>
                        <a:latin typeface="Calibri"/>
                      </a:endParaRPr>
                    </a:p>
                  </a:txBody>
                  <a:tcPr marL="0" marR="0" marT="0" marB="0" anchor="b"/>
                </a:tc>
              </a:tr>
              <a:tr h="144016">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44016">
                <a:tc>
                  <a:txBody>
                    <a:bodyPr/>
                    <a:lstStyle/>
                    <a:p>
                      <a:pPr algn="l" fontAlgn="b"/>
                      <a:r>
                        <a:rPr lang="es-CL" sz="1100" u="none" strike="noStrike">
                          <a:effectLst/>
                        </a:rPr>
                        <a:t>PORTAROLLO  PAPEL SANITARIO DUOMO  MODELO GRAN HOTEL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ML</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0,3</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6.490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1.947 </a:t>
                      </a:r>
                      <a:endParaRPr lang="es-CL" sz="1100" b="0" i="0" u="none" strike="noStrike">
                        <a:solidFill>
                          <a:srgbClr val="000000"/>
                        </a:solidFill>
                        <a:effectLst/>
                        <a:latin typeface="Calibri"/>
                      </a:endParaRPr>
                    </a:p>
                  </a:txBody>
                  <a:tcPr marL="0" marR="0" marT="0" marB="0" anchor="b"/>
                </a:tc>
              </a:tr>
              <a:tr h="144016">
                <a:tc>
                  <a:txBody>
                    <a:bodyPr/>
                    <a:lstStyle/>
                    <a:p>
                      <a:pPr algn="l" fontAlgn="b"/>
                      <a:r>
                        <a:rPr lang="es-CL" sz="1100" u="none" strike="noStrike">
                          <a:effectLst/>
                        </a:rPr>
                        <a:t>GASFITER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r>
              <a:tr h="144016">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44016">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5.457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477614028"/>
              </p:ext>
            </p:extLst>
          </p:nvPr>
        </p:nvGraphicFramePr>
        <p:xfrm>
          <a:off x="395536" y="1484784"/>
          <a:ext cx="8424934" cy="1005840"/>
        </p:xfrm>
        <a:graphic>
          <a:graphicData uri="http://schemas.openxmlformats.org/drawingml/2006/table">
            <a:tbl>
              <a:tblPr firstRow="1" firstCol="1">
                <a:tableStyleId>{5C22544A-7EE6-4342-B048-85BDC9FD1C3A}</a:tableStyleId>
              </a:tblPr>
              <a:tblGrid>
                <a:gridCol w="5060570"/>
                <a:gridCol w="841091"/>
                <a:gridCol w="841091"/>
                <a:gridCol w="841091"/>
                <a:gridCol w="841091"/>
              </a:tblGrid>
              <a:tr h="132015">
                <a:tc>
                  <a:txBody>
                    <a:bodyPr/>
                    <a:lstStyle/>
                    <a:p>
                      <a:pPr algn="l" fontAlgn="b"/>
                      <a:r>
                        <a:rPr lang="es-CL" sz="1100" u="none" strike="noStrike" dirty="0">
                          <a:effectLst/>
                        </a:rPr>
                        <a:t>SUBPARTIDA : BARRA CORTINA DE BAÑO ACERO </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UNI</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3.689 </a:t>
                      </a:r>
                      <a:endParaRPr lang="es-CL" sz="1100" b="1" i="0" u="none" strike="noStrike">
                        <a:solidFill>
                          <a:srgbClr val="000000"/>
                        </a:solidFill>
                        <a:effectLst/>
                        <a:latin typeface="Calibri"/>
                      </a:endParaRPr>
                    </a:p>
                  </a:txBody>
                  <a:tcPr marL="0" marR="0" marT="0" marB="0" anchor="b"/>
                </a:tc>
              </a:tr>
              <a:tr h="132015">
                <a:tc>
                  <a:txBody>
                    <a:bodyPr/>
                    <a:lstStyle/>
                    <a:p>
                      <a:pPr algn="l" fontAlgn="b"/>
                      <a:r>
                        <a:rPr lang="es-CL" sz="1100" u="none" strike="noStrike" dirty="0">
                          <a:effectLst/>
                        </a:rPr>
                        <a:t>ITEM </a:t>
                      </a:r>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32015">
                <a:tc>
                  <a:txBody>
                    <a:bodyPr/>
                    <a:lstStyle/>
                    <a:p>
                      <a:pPr algn="l" fontAlgn="b"/>
                      <a:r>
                        <a:rPr lang="es-CL" sz="1100" u="none" strike="noStrike">
                          <a:effectLst/>
                        </a:rPr>
                        <a:t>BARRA CORTINA BAÑO ACERO TERMOPLASTIFICADO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1.790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179 </a:t>
                      </a:r>
                      <a:endParaRPr lang="es-CL" sz="1100" b="0" i="0" u="none" strike="noStrike">
                        <a:solidFill>
                          <a:srgbClr val="000000"/>
                        </a:solidFill>
                        <a:effectLst/>
                        <a:latin typeface="Calibri"/>
                      </a:endParaRPr>
                    </a:p>
                  </a:txBody>
                  <a:tcPr marL="0" marR="0" marT="0" marB="0" anchor="b"/>
                </a:tc>
              </a:tr>
              <a:tr h="132015">
                <a:tc>
                  <a:txBody>
                    <a:bodyPr/>
                    <a:lstStyle/>
                    <a:p>
                      <a:pPr algn="l" fontAlgn="b"/>
                      <a:r>
                        <a:rPr lang="es-CL" sz="1100" u="none" strike="noStrike">
                          <a:effectLst/>
                        </a:rPr>
                        <a:t>GASFITER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r>
              <a:tr h="132015">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32015">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3.689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2197646248"/>
              </p:ext>
            </p:extLst>
          </p:nvPr>
        </p:nvGraphicFramePr>
        <p:xfrm>
          <a:off x="395536" y="2564904"/>
          <a:ext cx="8352929" cy="1005840"/>
        </p:xfrm>
        <a:graphic>
          <a:graphicData uri="http://schemas.openxmlformats.org/drawingml/2006/table">
            <a:tbl>
              <a:tblPr firstRow="1" firstCol="1">
                <a:tableStyleId>{5C22544A-7EE6-4342-B048-85BDC9FD1C3A}</a:tableStyleId>
              </a:tblPr>
              <a:tblGrid>
                <a:gridCol w="5017317"/>
                <a:gridCol w="833903"/>
                <a:gridCol w="833903"/>
                <a:gridCol w="833903"/>
                <a:gridCol w="833903"/>
              </a:tblGrid>
              <a:tr h="162464">
                <a:tc>
                  <a:txBody>
                    <a:bodyPr/>
                    <a:lstStyle/>
                    <a:p>
                      <a:pPr algn="l" fontAlgn="b"/>
                      <a:r>
                        <a:rPr lang="es-CL" sz="1100" u="none" strike="noStrike" dirty="0">
                          <a:effectLst/>
                        </a:rPr>
                        <a:t>SUBPARTIDA : GANCHO PERCHA DOBLE  LIOI</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UNI</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3.888 </a:t>
                      </a:r>
                      <a:endParaRPr lang="es-CL" sz="1100" b="1" i="0" u="none" strike="noStrike">
                        <a:solidFill>
                          <a:srgbClr val="000000"/>
                        </a:solidFill>
                        <a:effectLst/>
                        <a:latin typeface="Calibri"/>
                      </a:endParaRPr>
                    </a:p>
                  </a:txBody>
                  <a:tcPr marL="0" marR="0" marT="0" marB="0" anchor="b"/>
                </a:tc>
              </a:tr>
              <a:tr h="154728">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UNIDAD  </a:t>
                      </a:r>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54728">
                <a:tc>
                  <a:txBody>
                    <a:bodyPr/>
                    <a:lstStyle/>
                    <a:p>
                      <a:pPr algn="l" fontAlgn="b"/>
                      <a:r>
                        <a:rPr lang="es-CL" sz="1100" u="none" strike="noStrike">
                          <a:effectLst/>
                        </a:rPr>
                        <a:t>GANCHO PERCHA DOBLE  ACERO INOXIDABLE  LIOI</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1.890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378 </a:t>
                      </a:r>
                      <a:endParaRPr lang="es-CL" sz="1100" b="0" i="0" u="none" strike="noStrike">
                        <a:solidFill>
                          <a:srgbClr val="000000"/>
                        </a:solidFill>
                        <a:effectLst/>
                        <a:latin typeface="Calibri"/>
                      </a:endParaRPr>
                    </a:p>
                  </a:txBody>
                  <a:tcPr marL="0" marR="0" marT="0" marB="0" anchor="b"/>
                </a:tc>
              </a:tr>
              <a:tr h="154728">
                <a:tc>
                  <a:txBody>
                    <a:bodyPr/>
                    <a:lstStyle/>
                    <a:p>
                      <a:pPr algn="l" fontAlgn="b"/>
                      <a:r>
                        <a:rPr lang="es-CL" sz="1100" u="none" strike="noStrike">
                          <a:effectLst/>
                        </a:rPr>
                        <a:t>GASFITER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r>
              <a:tr h="154728">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54728">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3.888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4131743569"/>
              </p:ext>
            </p:extLst>
          </p:nvPr>
        </p:nvGraphicFramePr>
        <p:xfrm>
          <a:off x="5796136" y="3861048"/>
          <a:ext cx="2232248" cy="1872210"/>
        </p:xfrm>
        <a:graphic>
          <a:graphicData uri="http://schemas.openxmlformats.org/drawingml/2006/table">
            <a:tbl>
              <a:tblPr lastRow="1" bandCol="1">
                <a:tableStyleId>{5C22544A-7EE6-4342-B048-85BDC9FD1C3A}</a:tableStyleId>
              </a:tblPr>
              <a:tblGrid>
                <a:gridCol w="1308559"/>
                <a:gridCol w="923689"/>
              </a:tblGrid>
              <a:tr h="217699">
                <a:tc>
                  <a:txBody>
                    <a:bodyPr/>
                    <a:lstStyle/>
                    <a:p>
                      <a:pPr algn="l" fontAlgn="b"/>
                      <a:r>
                        <a:rPr lang="es-CL" sz="1000" u="none" strike="noStrike" dirty="0">
                          <a:effectLst/>
                        </a:rPr>
                        <a:t>APU  PORTARROLLO</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5.457 </a:t>
                      </a:r>
                      <a:endParaRPr lang="es-CL" sz="1000" b="0" i="0" u="none" strike="noStrike">
                        <a:solidFill>
                          <a:srgbClr val="000000"/>
                        </a:solidFill>
                        <a:effectLst/>
                        <a:latin typeface="Calibri"/>
                      </a:endParaRPr>
                    </a:p>
                  </a:txBody>
                  <a:tcPr marL="0" marR="0" marT="0" marB="0" anchor="b"/>
                </a:tc>
              </a:tr>
              <a:tr h="348317">
                <a:tc>
                  <a:txBody>
                    <a:bodyPr/>
                    <a:lstStyle/>
                    <a:p>
                      <a:pPr algn="l" fontAlgn="b"/>
                      <a:r>
                        <a:rPr lang="es-CL" sz="1000" u="none" strike="noStrike">
                          <a:effectLst/>
                        </a:rPr>
                        <a:t>APU BARRA CORTINA</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3.689 </a:t>
                      </a:r>
                      <a:endParaRPr lang="es-CL" sz="1000" b="0" i="0" u="none" strike="noStrike">
                        <a:solidFill>
                          <a:srgbClr val="000000"/>
                        </a:solidFill>
                        <a:effectLst/>
                        <a:latin typeface="Calibri"/>
                      </a:endParaRPr>
                    </a:p>
                  </a:txBody>
                  <a:tcPr marL="0" marR="0" marT="0" marB="0" anchor="b"/>
                </a:tc>
              </a:tr>
              <a:tr h="217699">
                <a:tc>
                  <a:txBody>
                    <a:bodyPr/>
                    <a:lstStyle/>
                    <a:p>
                      <a:pPr algn="l" fontAlgn="b"/>
                      <a:r>
                        <a:rPr lang="es-CL" sz="1000" u="none" strike="noStrike">
                          <a:effectLst/>
                        </a:rPr>
                        <a:t>APU GANCHO</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3.888 </a:t>
                      </a:r>
                      <a:endParaRPr lang="es-CL" sz="1000" b="0" i="0" u="none" strike="noStrike">
                        <a:solidFill>
                          <a:srgbClr val="000000"/>
                        </a:solidFill>
                        <a:effectLst/>
                        <a:latin typeface="Calibri"/>
                      </a:endParaRPr>
                    </a:p>
                  </a:txBody>
                  <a:tcPr marL="0" marR="0" marT="0" marB="0" anchor="b"/>
                </a:tc>
              </a:tr>
              <a:tr h="217699">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r>
              <a:tr h="217699">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13.034 </a:t>
                      </a:r>
                      <a:endParaRPr lang="es-CL" sz="1000" b="1" i="0" u="none" strike="noStrike">
                        <a:solidFill>
                          <a:srgbClr val="000000"/>
                        </a:solidFill>
                        <a:effectLst/>
                        <a:latin typeface="Calibri"/>
                      </a:endParaRPr>
                    </a:p>
                  </a:txBody>
                  <a:tcPr marL="0" marR="0" marT="0" marB="0" anchor="b"/>
                </a:tc>
              </a:tr>
              <a:tr h="217699">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217699">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$ 156.413</a:t>
                      </a:r>
                      <a:endParaRPr lang="es-CL" sz="1100" b="0" i="0" u="none" strike="noStrike" dirty="0">
                        <a:solidFill>
                          <a:srgbClr val="000000"/>
                        </a:solidFill>
                        <a:effectLst/>
                        <a:latin typeface="Calibri"/>
                      </a:endParaRPr>
                    </a:p>
                  </a:txBody>
                  <a:tcPr marL="0" marR="0" marT="0" marB="0" anchor="b"/>
                </a:tc>
              </a:tr>
              <a:tr h="217699">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$ 3.128.268</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5" name="5 Gráfico"/>
          <p:cNvGraphicFramePr>
            <a:graphicFrameLocks/>
          </p:cNvGraphicFramePr>
          <p:nvPr>
            <p:extLst>
              <p:ext uri="{D42A27DB-BD31-4B8C-83A1-F6EECF244321}">
                <p14:modId xmlns:p14="http://schemas.microsoft.com/office/powerpoint/2010/main" val="412466856"/>
              </p:ext>
            </p:extLst>
          </p:nvPr>
        </p:nvGraphicFramePr>
        <p:xfrm>
          <a:off x="395536" y="3573016"/>
          <a:ext cx="5040560" cy="28872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29258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36096" y="-315416"/>
            <a:ext cx="4176464" cy="1162051"/>
          </a:xfrm>
        </p:spPr>
        <p:txBody>
          <a:bodyPr/>
          <a:lstStyle/>
          <a:p>
            <a:r>
              <a:rPr lang="es-CL" dirty="0" smtClean="0">
                <a:solidFill>
                  <a:schemeClr val="accent2"/>
                </a:solidFill>
              </a:rPr>
              <a:t>PARTIDA 19 : EQUIPO COCINA DEPARTAMENTOS</a:t>
            </a:r>
            <a:endParaRPr lang="es-CL" dirty="0">
              <a:solidFill>
                <a:schemeClr val="accent2"/>
              </a:solidFill>
            </a:endParaRPr>
          </a:p>
        </p:txBody>
      </p:sp>
      <p:sp>
        <p:nvSpPr>
          <p:cNvPr id="3" name="2 Marcador de texto"/>
          <p:cNvSpPr>
            <a:spLocks noGrp="1"/>
          </p:cNvSpPr>
          <p:nvPr>
            <p:ph type="body" sz="half" idx="2"/>
          </p:nvPr>
        </p:nvSpPr>
        <p:spPr>
          <a:xfrm>
            <a:off x="5364088" y="764704"/>
            <a:ext cx="3359229" cy="4653506"/>
          </a:xfrm>
        </p:spPr>
        <p:txBody>
          <a:bodyPr/>
          <a:lstStyle/>
          <a:p>
            <a:pPr algn="just"/>
            <a:r>
              <a:rPr lang="es-CL" b="1" dirty="0" smtClean="0">
                <a:latin typeface="Arial Narrow" panose="020B0606020202030204" pitchFamily="34" charset="0"/>
              </a:rPr>
              <a:t>SEGÚN LA E.E.T.T:</a:t>
            </a:r>
          </a:p>
          <a:p>
            <a:pPr algn="just"/>
            <a:r>
              <a:rPr lang="es-CL" dirty="0" smtClean="0">
                <a:latin typeface="Arial Narrow" panose="020B0606020202030204" pitchFamily="34" charset="0"/>
              </a:rPr>
              <a:t>Según el documento  se indica la instalación de  un kit de cocina que consta de los siguientes artefactos:</a:t>
            </a:r>
          </a:p>
          <a:p>
            <a:pPr marL="285750" indent="-285750" algn="just">
              <a:buFont typeface="Arial" panose="020B0604020202020204" pitchFamily="34" charset="0"/>
              <a:buChar char="•"/>
            </a:pPr>
            <a:r>
              <a:rPr lang="es-CL" dirty="0" smtClean="0">
                <a:latin typeface="Arial Narrow" panose="020B0606020202030204" pitchFamily="34" charset="0"/>
              </a:rPr>
              <a:t>Horno eléctrico marca KUBLI</a:t>
            </a:r>
          </a:p>
          <a:p>
            <a:pPr marL="285750" indent="-285750" algn="just">
              <a:buFont typeface="Arial" panose="020B0604020202020204" pitchFamily="34" charset="0"/>
              <a:buChar char="•"/>
            </a:pPr>
            <a:r>
              <a:rPr lang="es-CL" dirty="0" smtClean="0">
                <a:latin typeface="Arial Narrow" panose="020B0606020202030204" pitchFamily="34" charset="0"/>
              </a:rPr>
              <a:t>Cocina encimera 4 platos a gas marca </a:t>
            </a:r>
            <a:r>
              <a:rPr lang="es-CL" dirty="0" err="1" smtClean="0">
                <a:latin typeface="Arial Narrow" panose="020B0606020202030204" pitchFamily="34" charset="0"/>
              </a:rPr>
              <a:t>Kubli</a:t>
            </a:r>
            <a:endParaRPr lang="es-CL" dirty="0" smtClean="0">
              <a:latin typeface="Arial Narrow" panose="020B0606020202030204" pitchFamily="34" charset="0"/>
            </a:endParaRPr>
          </a:p>
          <a:p>
            <a:pPr marL="285750" indent="-285750" algn="just">
              <a:buFont typeface="Arial" panose="020B0604020202020204" pitchFamily="34" charset="0"/>
              <a:buChar char="•"/>
            </a:pPr>
            <a:r>
              <a:rPr lang="es-CL" dirty="0" smtClean="0">
                <a:latin typeface="Arial Narrow" panose="020B0606020202030204" pitchFamily="34" charset="0"/>
              </a:rPr>
              <a:t>Campana marca </a:t>
            </a:r>
            <a:r>
              <a:rPr lang="es-CL" dirty="0" err="1" smtClean="0">
                <a:latin typeface="Arial Narrow" panose="020B0606020202030204" pitchFamily="34" charset="0"/>
              </a:rPr>
              <a:t>Fensa</a:t>
            </a:r>
            <a:r>
              <a:rPr lang="es-CL" dirty="0" smtClean="0">
                <a:latin typeface="Arial Narrow" panose="020B0606020202030204" pitchFamily="34" charset="0"/>
              </a:rPr>
              <a:t> </a:t>
            </a:r>
          </a:p>
          <a:p>
            <a:pPr marL="285750" indent="-285750" algn="just">
              <a:buFont typeface="Arial" panose="020B0604020202020204" pitchFamily="34" charset="0"/>
              <a:buChar char="•"/>
            </a:pPr>
            <a:r>
              <a:rPr lang="es-CL" dirty="0" smtClean="0">
                <a:latin typeface="Arial Narrow" panose="020B0606020202030204" pitchFamily="34" charset="0"/>
              </a:rPr>
              <a:t>Lavaplatos acero inoxidable con rebalse marca </a:t>
            </a:r>
            <a:r>
              <a:rPr lang="es-CL" dirty="0" err="1" smtClean="0">
                <a:latin typeface="Arial Narrow" panose="020B0606020202030204" pitchFamily="34" charset="0"/>
              </a:rPr>
              <a:t>Splendid</a:t>
            </a:r>
            <a:r>
              <a:rPr lang="es-CL" dirty="0" smtClean="0">
                <a:latin typeface="Arial Narrow" panose="020B0606020202030204" pitchFamily="34" charset="0"/>
              </a:rPr>
              <a:t>. </a:t>
            </a:r>
          </a:p>
          <a:p>
            <a:r>
              <a:rPr lang="es-CL" b="1" dirty="0" smtClean="0">
                <a:latin typeface="Arial Narrow" panose="020B0606020202030204" pitchFamily="34" charset="0"/>
              </a:rPr>
              <a:t>DESARROLLO </a:t>
            </a:r>
            <a:r>
              <a:rPr lang="es-CL" b="1" dirty="0">
                <a:latin typeface="Arial Narrow" panose="020B0606020202030204" pitchFamily="34" charset="0"/>
              </a:rPr>
              <a:t>:</a:t>
            </a:r>
          </a:p>
          <a:p>
            <a:pPr algn="just"/>
            <a:r>
              <a:rPr lang="es-CL" dirty="0">
                <a:latin typeface="Arial Narrow" panose="020B0606020202030204" pitchFamily="34" charset="0"/>
              </a:rPr>
              <a:t>La instalación de los artefactos de cocina se llevo a cabo sobre los muebles de cocina ya habilitados con las redes de abastecimiento (gas y agua) y  </a:t>
            </a:r>
            <a:r>
              <a:rPr lang="es-CL" dirty="0" smtClean="0">
                <a:latin typeface="Arial Narrow" panose="020B0606020202030204" pitchFamily="34" charset="0"/>
              </a:rPr>
              <a:t>terminados .En el caso  de los artefactos con terminación de acero inoxidable se les deja con el plástico protector para evitar desgastes innecesarios.</a:t>
            </a:r>
          </a:p>
          <a:p>
            <a:pPr algn="just"/>
            <a:r>
              <a:rPr lang="es-CL" b="1" dirty="0" smtClean="0">
                <a:latin typeface="Arial Narrow" panose="020B0606020202030204" pitchFamily="34" charset="0"/>
              </a:rPr>
              <a:t>ANALISIS CRITICO :</a:t>
            </a:r>
          </a:p>
          <a:p>
            <a:pPr algn="just"/>
            <a:r>
              <a:rPr lang="es-CL" dirty="0" smtClean="0">
                <a:latin typeface="Arial Narrow" panose="020B0606020202030204" pitchFamily="34" charset="0"/>
              </a:rPr>
              <a:t>La partida se desarrollo correctamente en cuanto a la instalación , sin embargo, se observaron  artefactos apilados en el suelo de los departamentos. .</a:t>
            </a:r>
            <a:endParaRPr lang="es-CL" dirty="0">
              <a:latin typeface="Arial Narrow" panose="020B0606020202030204" pitchFamily="34" charset="0"/>
            </a:endParaRPr>
          </a:p>
          <a:p>
            <a:pPr marL="285750" indent="-285750" algn="just">
              <a:buFont typeface="Arial" panose="020B0604020202020204" pitchFamily="34" charset="0"/>
              <a:buChar char="•"/>
            </a:pPr>
            <a:endParaRPr lang="es-CL" dirty="0" smtClean="0">
              <a:latin typeface="Arial Narrow" panose="020B0606020202030204" pitchFamily="34" charset="0"/>
            </a:endParaRPr>
          </a:p>
          <a:p>
            <a:endParaRPr lang="es-CL" b="1" dirty="0">
              <a:latin typeface="Arial Narrow" panose="020B0606020202030204" pitchFamily="34" charset="0"/>
            </a:endParaRPr>
          </a:p>
          <a:p>
            <a:endParaRPr lang="es-CL" b="1" dirty="0">
              <a:latin typeface="Arial Narrow" panose="020B0606020202030204" pitchFamily="34" charset="0"/>
            </a:endParaRPr>
          </a:p>
        </p:txBody>
      </p:sp>
      <p:pic>
        <p:nvPicPr>
          <p:cNvPr id="6" name="5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508104" y="5747233"/>
            <a:ext cx="1447363" cy="1110767"/>
          </a:xfrm>
        </p:spPr>
      </p:pic>
      <p:sp>
        <p:nvSpPr>
          <p:cNvPr id="5" name="4 Marcador de número de diapositiva"/>
          <p:cNvSpPr>
            <a:spLocks noGrp="1"/>
          </p:cNvSpPr>
          <p:nvPr>
            <p:ph type="sldNum" sz="quarter" idx="15"/>
          </p:nvPr>
        </p:nvSpPr>
        <p:spPr/>
        <p:txBody>
          <a:bodyPr/>
          <a:lstStyle/>
          <a:p>
            <a:fld id="{DE29AA27-3314-4D32-AB85-0F62F01F4559}" type="slidenum">
              <a:rPr lang="es-CL" sz="1000" smtClean="0"/>
              <a:pPr/>
              <a:t>103</a:t>
            </a:fld>
            <a:endParaRPr lang="es-CL" sz="1000" dirty="0"/>
          </a:p>
        </p:txBody>
      </p:sp>
      <p:sp>
        <p:nvSpPr>
          <p:cNvPr id="8"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44624"/>
            <a:ext cx="4104456" cy="3065674"/>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1" y="3284984"/>
            <a:ext cx="4104455" cy="3065672"/>
          </a:xfrm>
          <a:prstGeom prst="rect">
            <a:avLst/>
          </a:prstGeom>
        </p:spPr>
      </p:pic>
      <p:sp>
        <p:nvSpPr>
          <p:cNvPr id="10" name="9 CuadroTexto"/>
          <p:cNvSpPr txBox="1"/>
          <p:nvPr/>
        </p:nvSpPr>
        <p:spPr>
          <a:xfrm>
            <a:off x="971601" y="3068960"/>
            <a:ext cx="2411760" cy="246221"/>
          </a:xfrm>
          <a:prstGeom prst="rect">
            <a:avLst/>
          </a:prstGeom>
          <a:noFill/>
        </p:spPr>
        <p:txBody>
          <a:bodyPr wrap="square" rtlCol="0">
            <a:spAutoFit/>
          </a:bodyPr>
          <a:lstStyle/>
          <a:p>
            <a:r>
              <a:rPr lang="es-CL" sz="1000" dirty="0" smtClean="0"/>
              <a:t>Lavaplatos </a:t>
            </a:r>
            <a:r>
              <a:rPr lang="es-CL" sz="1000" dirty="0" err="1" smtClean="0"/>
              <a:t>splendid</a:t>
            </a:r>
            <a:r>
              <a:rPr lang="es-CL" sz="1000" dirty="0" smtClean="0"/>
              <a:t> </a:t>
            </a:r>
            <a:r>
              <a:rPr lang="es-CL" sz="1000" dirty="0" err="1" smtClean="0"/>
              <a:t>emportrado</a:t>
            </a:r>
            <a:r>
              <a:rPr lang="es-CL" sz="1000" dirty="0" smtClean="0"/>
              <a:t> a mueble </a:t>
            </a:r>
            <a:endParaRPr lang="es-CL" sz="1000" dirty="0"/>
          </a:p>
        </p:txBody>
      </p:sp>
      <p:sp>
        <p:nvSpPr>
          <p:cNvPr id="11" name="10 CuadroTexto"/>
          <p:cNvSpPr txBox="1"/>
          <p:nvPr/>
        </p:nvSpPr>
        <p:spPr>
          <a:xfrm>
            <a:off x="899592" y="6381328"/>
            <a:ext cx="2411760" cy="246221"/>
          </a:xfrm>
          <a:prstGeom prst="rect">
            <a:avLst/>
          </a:prstGeom>
          <a:noFill/>
        </p:spPr>
        <p:txBody>
          <a:bodyPr wrap="square" rtlCol="0">
            <a:spAutoFit/>
          </a:bodyPr>
          <a:lstStyle/>
          <a:p>
            <a:r>
              <a:rPr lang="es-CL" sz="1000" dirty="0" smtClean="0"/>
              <a:t>Horno empotrado a mueble  </a:t>
            </a:r>
            <a:r>
              <a:rPr lang="es-CL" sz="1000" dirty="0" err="1" smtClean="0"/>
              <a:t>Kubli</a:t>
            </a:r>
            <a:endParaRPr lang="es-CL" sz="1000" dirty="0"/>
          </a:p>
        </p:txBody>
      </p:sp>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5418210"/>
            <a:ext cx="1611701" cy="616980"/>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312" y="5856366"/>
            <a:ext cx="1024086" cy="648072"/>
          </a:xfrm>
          <a:prstGeom prst="rect">
            <a:avLst/>
          </a:prstGeom>
        </p:spPr>
      </p:pic>
    </p:spTree>
    <p:extLst>
      <p:ext uri="{BB962C8B-B14F-4D97-AF65-F5344CB8AC3E}">
        <p14:creationId xmlns:p14="http://schemas.microsoft.com/office/powerpoint/2010/main" val="20019672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76056" y="-685379"/>
            <a:ext cx="4448473" cy="1162051"/>
          </a:xfrm>
        </p:spPr>
        <p:txBody>
          <a:bodyPr/>
          <a:lstStyle/>
          <a:p>
            <a:r>
              <a:rPr lang="es-CL" dirty="0" smtClean="0">
                <a:solidFill>
                  <a:schemeClr val="accent2"/>
                </a:solidFill>
              </a:rPr>
              <a:t>DETALLE INSTALACION  COCINAS </a:t>
            </a:r>
            <a:endParaRPr lang="es-CL" dirty="0">
              <a:solidFill>
                <a:schemeClr val="accent2"/>
              </a:solidFill>
            </a:endParaRPr>
          </a:p>
        </p:txBody>
      </p:sp>
      <p:sp>
        <p:nvSpPr>
          <p:cNvPr id="8" name="6 Marcador de pie de página"/>
          <p:cNvSpPr txBox="1">
            <a:spLocks/>
          </p:cNvSpPr>
          <p:nvPr/>
        </p:nvSpPr>
        <p:spPr>
          <a:xfrm>
            <a:off x="395536" y="6552728"/>
            <a:ext cx="8928992" cy="332656"/>
          </a:xfrm>
          <a:prstGeom prst="rect">
            <a:avLst/>
          </a:prstGeom>
        </p:spPr>
        <p:txBody>
          <a:bodyPr vert="horz" lIns="91410" tIns="45706" rIns="91410" bIns="45706" rtlCol="0" anchor="ctr"/>
          <a:lstStyle>
            <a:defPPr>
              <a:defRPr lang="es-CL"/>
            </a:defPPr>
            <a:lvl1pPr marL="0" algn="l" defTabSz="914105" rtl="0" eaLnBrk="1" latinLnBrk="0" hangingPunct="1">
              <a:defRPr sz="1100" kern="1200">
                <a:solidFill>
                  <a:schemeClr val="tx1">
                    <a:lumMod val="60000"/>
                    <a:lumOff val="40000"/>
                  </a:schemeClr>
                </a:solidFill>
                <a:latin typeface="+mn-lt"/>
                <a:ea typeface="+mn-ea"/>
                <a:cs typeface="+mn-cs"/>
              </a:defRPr>
            </a:lvl1pPr>
            <a:lvl2pPr marL="457053"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10" algn="l" defTabSz="914105" rtl="0" eaLnBrk="1" latinLnBrk="0" hangingPunct="1">
              <a:defRPr sz="1800" kern="1200">
                <a:solidFill>
                  <a:schemeClr val="tx1"/>
                </a:solidFill>
                <a:latin typeface="+mn-lt"/>
                <a:ea typeface="+mn-ea"/>
                <a:cs typeface="+mn-cs"/>
              </a:defRPr>
            </a:lvl5pPr>
            <a:lvl6pPr marL="2285263" algn="l" defTabSz="914105" rtl="0" eaLnBrk="1" latinLnBrk="0" hangingPunct="1">
              <a:defRPr sz="1800" kern="1200">
                <a:solidFill>
                  <a:schemeClr val="tx1"/>
                </a:solidFill>
                <a:latin typeface="+mn-lt"/>
                <a:ea typeface="+mn-ea"/>
                <a:cs typeface="+mn-cs"/>
              </a:defRPr>
            </a:lvl6pPr>
            <a:lvl7pPr marL="2742315" algn="l" defTabSz="914105" rtl="0" eaLnBrk="1" latinLnBrk="0" hangingPunct="1">
              <a:defRPr sz="1800" kern="1200">
                <a:solidFill>
                  <a:schemeClr val="tx1"/>
                </a:solidFill>
                <a:latin typeface="+mn-lt"/>
                <a:ea typeface="+mn-ea"/>
                <a:cs typeface="+mn-cs"/>
              </a:defRPr>
            </a:lvl7pPr>
            <a:lvl8pPr marL="3199369" algn="l" defTabSz="914105" rtl="0" eaLnBrk="1" latinLnBrk="0" hangingPunct="1">
              <a:defRPr sz="1800" kern="1200">
                <a:solidFill>
                  <a:schemeClr val="tx1"/>
                </a:solidFill>
                <a:latin typeface="+mn-lt"/>
                <a:ea typeface="+mn-ea"/>
                <a:cs typeface="+mn-cs"/>
              </a:defRPr>
            </a:lvl8pPr>
            <a:lvl9pPr marL="3656421" algn="l" defTabSz="914105" rtl="0" eaLnBrk="1" latinLnBrk="0" hangingPunct="1">
              <a:defRPr sz="1800" kern="1200">
                <a:solidFill>
                  <a:schemeClr val="tx1"/>
                </a:solidFill>
                <a:latin typeface="+mn-lt"/>
                <a:ea typeface="+mn-ea"/>
                <a:cs typeface="+mn-cs"/>
              </a:defRPr>
            </a:lvl9pPr>
          </a:lstStyle>
          <a:p>
            <a:r>
              <a:rPr lang="es-CL" dirty="0" smtClean="0"/>
              <a:t>Universidad de Santiago de Chile | Practica Pre Profesional IV | Pilar Emilia Peterson | Profesor Guía: Carlos Richards M.| Fecha  : 17 Diciembre 2013</a:t>
            </a:r>
            <a:endParaRPr lang="es-CL" dirty="0"/>
          </a:p>
        </p:txBody>
      </p:sp>
      <p:pic>
        <p:nvPicPr>
          <p:cNvPr id="11"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581" y="518340"/>
            <a:ext cx="8668907" cy="6439052"/>
          </a:xfrm>
          <a:prstGeom prst="rect">
            <a:avLst/>
          </a:prstGeom>
        </p:spPr>
      </p:pic>
      <p:sp>
        <p:nvSpPr>
          <p:cNvPr id="12" name="11 CuadroTexto"/>
          <p:cNvSpPr txBox="1"/>
          <p:nvPr/>
        </p:nvSpPr>
        <p:spPr>
          <a:xfrm>
            <a:off x="395536" y="6320353"/>
            <a:ext cx="5688632" cy="276999"/>
          </a:xfrm>
          <a:prstGeom prst="rect">
            <a:avLst/>
          </a:prstGeom>
          <a:noFill/>
        </p:spPr>
        <p:txBody>
          <a:bodyPr wrap="square" rtlCol="0">
            <a:spAutoFit/>
          </a:bodyPr>
          <a:lstStyle/>
          <a:p>
            <a:r>
              <a:rPr lang="es-CL" sz="1200" dirty="0" smtClean="0"/>
              <a:t>Disposición artefactos en  departamentos y muebles  </a:t>
            </a:r>
            <a:endParaRPr lang="es-CL" sz="1200" dirty="0"/>
          </a:p>
        </p:txBody>
      </p:sp>
    </p:spTree>
    <p:extLst>
      <p:ext uri="{BB962C8B-B14F-4D97-AF65-F5344CB8AC3E}">
        <p14:creationId xmlns:p14="http://schemas.microsoft.com/office/powerpoint/2010/main" val="12962007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105</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1" y="116632"/>
            <a:ext cx="4153044" cy="3101965"/>
          </a:xfrm>
          <a:prstGeom prst="rect">
            <a:avLst/>
          </a:prstGeom>
        </p:spPr>
      </p:pic>
      <p:sp>
        <p:nvSpPr>
          <p:cNvPr id="8" name="7 CuadroTexto"/>
          <p:cNvSpPr txBox="1"/>
          <p:nvPr/>
        </p:nvSpPr>
        <p:spPr>
          <a:xfrm>
            <a:off x="611561" y="3182779"/>
            <a:ext cx="2411760" cy="246221"/>
          </a:xfrm>
          <a:prstGeom prst="rect">
            <a:avLst/>
          </a:prstGeom>
          <a:noFill/>
        </p:spPr>
        <p:txBody>
          <a:bodyPr wrap="square" rtlCol="0">
            <a:spAutoFit/>
          </a:bodyPr>
          <a:lstStyle/>
          <a:p>
            <a:r>
              <a:rPr lang="es-CL" sz="1000" dirty="0" smtClean="0"/>
              <a:t>Campana extractora  FENSA </a:t>
            </a:r>
            <a:endParaRPr lang="es-CL" sz="1000" dirty="0"/>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1" y="3356992"/>
            <a:ext cx="4130815" cy="3085362"/>
          </a:xfrm>
          <a:prstGeom prst="rect">
            <a:avLst/>
          </a:prstGeom>
        </p:spPr>
      </p:pic>
      <p:sp>
        <p:nvSpPr>
          <p:cNvPr id="9" name="8 CuadroTexto"/>
          <p:cNvSpPr txBox="1"/>
          <p:nvPr/>
        </p:nvSpPr>
        <p:spPr>
          <a:xfrm>
            <a:off x="576064" y="6423139"/>
            <a:ext cx="2411760" cy="246221"/>
          </a:xfrm>
          <a:prstGeom prst="rect">
            <a:avLst/>
          </a:prstGeom>
          <a:noFill/>
        </p:spPr>
        <p:txBody>
          <a:bodyPr wrap="square" rtlCol="0">
            <a:spAutoFit/>
          </a:bodyPr>
          <a:lstStyle/>
          <a:p>
            <a:r>
              <a:rPr lang="es-CL" sz="1000" dirty="0" smtClean="0"/>
              <a:t>Cocina encimera  </a:t>
            </a:r>
            <a:r>
              <a:rPr lang="es-CL" sz="1000" dirty="0" err="1" smtClean="0"/>
              <a:t>Kubli</a:t>
            </a:r>
            <a:endParaRPr lang="es-CL" sz="1000" dirty="0"/>
          </a:p>
        </p:txBody>
      </p:sp>
      <p:sp>
        <p:nvSpPr>
          <p:cNvPr id="10" name="9 CuadroTexto"/>
          <p:cNvSpPr txBox="1"/>
          <p:nvPr/>
        </p:nvSpPr>
        <p:spPr>
          <a:xfrm>
            <a:off x="5004048" y="6263734"/>
            <a:ext cx="2411760" cy="261610"/>
          </a:xfrm>
          <a:prstGeom prst="rect">
            <a:avLst/>
          </a:prstGeom>
          <a:noFill/>
        </p:spPr>
        <p:txBody>
          <a:bodyPr wrap="square" rtlCol="0">
            <a:spAutoFit/>
          </a:bodyPr>
          <a:lstStyle/>
          <a:p>
            <a:r>
              <a:rPr lang="es-CL" sz="1100" dirty="0" smtClean="0"/>
              <a:t>DETALLE COCINA SEGÚN PLANOS </a:t>
            </a:r>
            <a:endParaRPr lang="es-CL" sz="1100" dirty="0"/>
          </a:p>
        </p:txBody>
      </p:sp>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97960"/>
            <a:ext cx="4717554" cy="3670523"/>
          </a:xfrm>
          <a:prstGeom prst="rect">
            <a:avLst/>
          </a:prstGeom>
        </p:spPr>
      </p:pic>
      <p:pic>
        <p:nvPicPr>
          <p:cNvPr id="15" name="1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5509" y="3284984"/>
            <a:ext cx="4174551" cy="3176344"/>
          </a:xfrm>
          <a:prstGeom prst="rect">
            <a:avLst/>
          </a:prstGeom>
        </p:spPr>
      </p:pic>
    </p:spTree>
    <p:extLst>
      <p:ext uri="{BB962C8B-B14F-4D97-AF65-F5344CB8AC3E}">
        <p14:creationId xmlns:p14="http://schemas.microsoft.com/office/powerpoint/2010/main" val="390740698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106</a:t>
            </a:fld>
            <a:endParaRPr lang="es-CL" sz="1000"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2013</a:t>
            </a:r>
            <a:endParaRPr lang="es-CL" dirty="0"/>
          </a:p>
        </p:txBody>
      </p:sp>
      <p:graphicFrame>
        <p:nvGraphicFramePr>
          <p:cNvPr id="8" name="7 Tabla"/>
          <p:cNvGraphicFramePr>
            <a:graphicFrameLocks noGrp="1"/>
          </p:cNvGraphicFramePr>
          <p:nvPr>
            <p:extLst>
              <p:ext uri="{D42A27DB-BD31-4B8C-83A1-F6EECF244321}">
                <p14:modId xmlns:p14="http://schemas.microsoft.com/office/powerpoint/2010/main" val="2466349388"/>
              </p:ext>
            </p:extLst>
          </p:nvPr>
        </p:nvGraphicFramePr>
        <p:xfrm>
          <a:off x="395537" y="476672"/>
          <a:ext cx="8064896" cy="1226469"/>
        </p:xfrm>
        <a:graphic>
          <a:graphicData uri="http://schemas.openxmlformats.org/drawingml/2006/table">
            <a:tbl>
              <a:tblPr firstRow="1" firstCol="1">
                <a:tableStyleId>{5C22544A-7EE6-4342-B048-85BDC9FD1C3A}</a:tableStyleId>
              </a:tblPr>
              <a:tblGrid>
                <a:gridCol w="5060326"/>
                <a:gridCol w="702823"/>
                <a:gridCol w="702823"/>
                <a:gridCol w="799462"/>
                <a:gridCol w="799462"/>
              </a:tblGrid>
              <a:tr h="159669">
                <a:tc>
                  <a:txBody>
                    <a:bodyPr/>
                    <a:lstStyle/>
                    <a:p>
                      <a:pPr algn="l" fontAlgn="b"/>
                      <a:r>
                        <a:rPr lang="es-CL" sz="1000" u="none" strike="noStrike" dirty="0">
                          <a:effectLst/>
                        </a:rPr>
                        <a:t>SUBPARTIDA : KIT DE COCINA  KUBLI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UNI </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54.279 </a:t>
                      </a:r>
                      <a:endParaRPr lang="es-CL" sz="1000" b="1" i="0" u="none" strike="noStrike">
                        <a:solidFill>
                          <a:srgbClr val="000000"/>
                        </a:solidFill>
                        <a:effectLst/>
                        <a:latin typeface="Calibri"/>
                      </a:endParaRPr>
                    </a:p>
                  </a:txBody>
                  <a:tcPr marL="0" marR="0" marT="0" marB="0" anchor="b"/>
                </a:tc>
              </a:tr>
              <a:tr h="152067">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52067">
                <a:tc>
                  <a:txBody>
                    <a:bodyPr/>
                    <a:lstStyle/>
                    <a:p>
                      <a:pPr algn="l" fontAlgn="b"/>
                      <a:r>
                        <a:rPr lang="es-CL" sz="1000" u="none" strike="noStrike" dirty="0">
                          <a:effectLst/>
                        </a:rPr>
                        <a:t>HORNO ELECTRICO </a:t>
                      </a:r>
                      <a:r>
                        <a:rPr lang="es-CL" sz="1000" u="none" strike="noStrike" dirty="0" smtClean="0">
                          <a:effectLst/>
                        </a:rPr>
                        <a:t> EMPOTRADO</a:t>
                      </a:r>
                      <a:r>
                        <a:rPr lang="es-CL" sz="1000" u="none" strike="noStrike" baseline="0" dirty="0" smtClean="0">
                          <a:effectLst/>
                        </a:rPr>
                        <a:t> </a:t>
                      </a:r>
                      <a:r>
                        <a:rPr lang="es-CL" sz="1000" u="none" strike="noStrike" dirty="0" smtClean="0">
                          <a:effectLst/>
                        </a:rPr>
                        <a:t> </a:t>
                      </a:r>
                      <a:r>
                        <a:rPr lang="es-CL" sz="1000" u="none" strike="noStrike" dirty="0">
                          <a:effectLst/>
                        </a:rPr>
                        <a:t>KUBLI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119.900,00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35.970,00 </a:t>
                      </a:r>
                      <a:endParaRPr lang="es-CL" sz="1000" b="0" i="0" u="none" strike="noStrike">
                        <a:solidFill>
                          <a:srgbClr val="000000"/>
                        </a:solidFill>
                        <a:effectLst/>
                        <a:latin typeface="Calibri"/>
                      </a:endParaRPr>
                    </a:p>
                  </a:txBody>
                  <a:tcPr marL="0" marR="0" marT="0" marB="0" anchor="b"/>
                </a:tc>
              </a:tr>
              <a:tr h="152067">
                <a:tc>
                  <a:txBody>
                    <a:bodyPr/>
                    <a:lstStyle/>
                    <a:p>
                      <a:pPr algn="l" fontAlgn="b"/>
                      <a:r>
                        <a:rPr lang="es-CL" sz="1000" u="none" strike="noStrike" dirty="0">
                          <a:effectLst/>
                        </a:rPr>
                        <a:t>COCINA ENCIMERA  4 PLATOS A GAS </a:t>
                      </a:r>
                      <a:r>
                        <a:rPr lang="es-CL" sz="1000" u="none" strike="noStrike" baseline="0" dirty="0" smtClean="0">
                          <a:effectLst/>
                        </a:rPr>
                        <a:t> </a:t>
                      </a:r>
                      <a:r>
                        <a:rPr lang="es-CL" sz="1000" u="none" strike="noStrike" dirty="0" smtClean="0">
                          <a:effectLst/>
                        </a:rPr>
                        <a:t>KUBLI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120.900,00 </a:t>
                      </a:r>
                      <a:endParaRPr lang="es-CL" sz="1000" b="0"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$ 36.270</a:t>
                      </a:r>
                      <a:endParaRPr lang="es-CL" sz="1000" b="0" i="0" u="none" strike="noStrike">
                        <a:solidFill>
                          <a:srgbClr val="000000"/>
                        </a:solidFill>
                        <a:effectLst/>
                        <a:latin typeface="Calibri"/>
                      </a:endParaRPr>
                    </a:p>
                  </a:txBody>
                  <a:tcPr marL="0" marR="0" marT="0" marB="0" anchor="b"/>
                </a:tc>
              </a:tr>
              <a:tr h="152067">
                <a:tc>
                  <a:txBody>
                    <a:bodyPr/>
                    <a:lstStyle/>
                    <a:p>
                      <a:pPr algn="l" fontAlgn="b"/>
                      <a:r>
                        <a:rPr lang="es-CL" sz="1000" u="none" strike="noStrike" dirty="0">
                          <a:effectLst/>
                        </a:rPr>
                        <a:t>CAMPANA </a:t>
                      </a:r>
                      <a:r>
                        <a:rPr lang="es-CL" sz="1000" u="none" strike="noStrike" dirty="0" smtClean="0">
                          <a:effectLst/>
                        </a:rPr>
                        <a:t>EXTRACTORA</a:t>
                      </a:r>
                      <a:r>
                        <a:rPr lang="es-CL" sz="1000" u="none" strike="noStrike" baseline="0" dirty="0" smtClean="0">
                          <a:effectLst/>
                        </a:rPr>
                        <a:t>  FENSA</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129.990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12.999 </a:t>
                      </a:r>
                      <a:endParaRPr lang="es-CL" sz="1000" b="0" i="0" u="none" strike="noStrike">
                        <a:solidFill>
                          <a:srgbClr val="000000"/>
                        </a:solidFill>
                        <a:effectLst/>
                        <a:latin typeface="Calibri"/>
                      </a:endParaRPr>
                    </a:p>
                  </a:txBody>
                  <a:tcPr marL="0" marR="0" marT="0" marB="0" anchor="b"/>
                </a:tc>
              </a:tr>
              <a:tr h="152067">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5.000 </a:t>
                      </a:r>
                      <a:endParaRPr lang="es-CL" sz="1000" b="0" i="0" u="none" strike="noStrike">
                        <a:solidFill>
                          <a:srgbClr val="000000"/>
                        </a:solidFill>
                        <a:effectLst/>
                        <a:latin typeface="Calibri"/>
                      </a:endParaRPr>
                    </a:p>
                  </a:txBody>
                  <a:tcPr marL="0" marR="0" marT="0" marB="0" anchor="b"/>
                </a:tc>
              </a:tr>
              <a:tr h="152067">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52067">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$ 54.279</a:t>
                      </a:r>
                      <a:endParaRPr lang="es-CL" sz="1000" b="0" i="0" u="none" strike="noStrike" dirty="0">
                        <a:solidFill>
                          <a:srgbClr val="000000"/>
                        </a:solidFill>
                        <a:effectLst/>
                        <a:latin typeface="Calibri"/>
                      </a:endParaRPr>
                    </a:p>
                  </a:txBody>
                  <a:tcPr marL="0" marR="0" marT="0" marB="0" anchor="b"/>
                </a:tc>
              </a:tr>
            </a:tbl>
          </a:graphicData>
        </a:graphic>
      </p:graphicFrame>
      <p:sp>
        <p:nvSpPr>
          <p:cNvPr id="10"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11" name="10 Tabla"/>
          <p:cNvGraphicFramePr>
            <a:graphicFrameLocks noGrp="1"/>
          </p:cNvGraphicFramePr>
          <p:nvPr>
            <p:extLst>
              <p:ext uri="{D42A27DB-BD31-4B8C-83A1-F6EECF244321}">
                <p14:modId xmlns:p14="http://schemas.microsoft.com/office/powerpoint/2010/main" val="924975822"/>
              </p:ext>
            </p:extLst>
          </p:nvPr>
        </p:nvGraphicFramePr>
        <p:xfrm>
          <a:off x="395536" y="1844824"/>
          <a:ext cx="8064896" cy="1066800"/>
        </p:xfrm>
        <a:graphic>
          <a:graphicData uri="http://schemas.openxmlformats.org/drawingml/2006/table">
            <a:tbl>
              <a:tblPr firstRow="1" firstCol="1">
                <a:tableStyleId>{5C22544A-7EE6-4342-B048-85BDC9FD1C3A}</a:tableStyleId>
              </a:tblPr>
              <a:tblGrid>
                <a:gridCol w="5060326"/>
                <a:gridCol w="702823"/>
                <a:gridCol w="702823"/>
                <a:gridCol w="799462"/>
                <a:gridCol w="799462"/>
              </a:tblGrid>
              <a:tr h="150144">
                <a:tc>
                  <a:txBody>
                    <a:bodyPr/>
                    <a:lstStyle/>
                    <a:p>
                      <a:pPr algn="l" fontAlgn="b"/>
                      <a:r>
                        <a:rPr lang="es-CL" sz="1000" u="none" strike="noStrike" dirty="0">
                          <a:effectLst/>
                        </a:rPr>
                        <a:t>SUBPARTIDA : LAVAPLATOS  ACERO INOXIDABLE SPLENDID</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UNI </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17.606 </a:t>
                      </a:r>
                      <a:endParaRPr lang="es-CL" sz="1000" b="1" i="0" u="none" strike="noStrike" dirty="0">
                        <a:solidFill>
                          <a:srgbClr val="000000"/>
                        </a:solidFill>
                        <a:effectLst/>
                        <a:latin typeface="Calibri"/>
                      </a:endParaRPr>
                    </a:p>
                  </a:txBody>
                  <a:tcPr marL="0" marR="0" marT="0" marB="0" anchor="b"/>
                </a:tc>
              </a:tr>
              <a:tr h="142995">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42995">
                <a:tc>
                  <a:txBody>
                    <a:bodyPr/>
                    <a:lstStyle/>
                    <a:p>
                      <a:pPr algn="l" fontAlgn="b"/>
                      <a:r>
                        <a:rPr lang="es-CL" sz="1000" u="none" strike="noStrike" dirty="0">
                          <a:effectLst/>
                        </a:rPr>
                        <a:t>LAVAPLATOS DE ACERO INOXIDABLE </a:t>
                      </a:r>
                      <a:r>
                        <a:rPr lang="es-CL" sz="1000" u="none" strike="noStrike" baseline="0" dirty="0" smtClean="0">
                          <a:effectLst/>
                        </a:rPr>
                        <a:t> </a:t>
                      </a:r>
                      <a:r>
                        <a:rPr lang="es-CL" sz="1000" u="none" strike="noStrike" dirty="0" smtClean="0">
                          <a:effectLst/>
                        </a:rPr>
                        <a:t>SPLENDID  800X435 </a:t>
                      </a:r>
                      <a:r>
                        <a:rPr lang="es-CL" sz="1000" u="none" strike="noStrike" dirty="0">
                          <a:effectLst/>
                        </a:rPr>
                        <a:t>MM</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39.990,00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11.997,00 </a:t>
                      </a:r>
                      <a:endParaRPr lang="es-CL" sz="1000" b="0" i="0" u="none" strike="noStrike">
                        <a:solidFill>
                          <a:srgbClr val="000000"/>
                        </a:solidFill>
                        <a:effectLst/>
                        <a:latin typeface="Calibri"/>
                      </a:endParaRPr>
                    </a:p>
                  </a:txBody>
                  <a:tcPr marL="0" marR="0" marT="0" marB="0" anchor="b"/>
                </a:tc>
              </a:tr>
              <a:tr h="142995">
                <a:tc>
                  <a:txBody>
                    <a:bodyPr/>
                    <a:lstStyle/>
                    <a:p>
                      <a:pPr algn="l" fontAlgn="b"/>
                      <a:r>
                        <a:rPr lang="es-CL" sz="1000" u="none" strike="noStrike">
                          <a:effectLst/>
                        </a:rPr>
                        <a:t>GRIFERIA LAVAPLATOS  AQUAMIX MODELO FUNSTER</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5.990,00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599,00 </a:t>
                      </a:r>
                      <a:endParaRPr lang="es-CL" sz="1000" b="0" i="0" u="none" strike="noStrike">
                        <a:solidFill>
                          <a:srgbClr val="000000"/>
                        </a:solidFill>
                        <a:effectLst/>
                        <a:latin typeface="Calibri"/>
                      </a:endParaRPr>
                    </a:p>
                  </a:txBody>
                  <a:tcPr marL="0" marR="0" marT="0" marB="0" anchor="b"/>
                </a:tc>
              </a:tr>
              <a:tr h="142995">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5.000 </a:t>
                      </a:r>
                      <a:endParaRPr lang="es-CL" sz="1000" b="0" i="0" u="none" strike="noStrike">
                        <a:solidFill>
                          <a:srgbClr val="000000"/>
                        </a:solidFill>
                        <a:effectLst/>
                        <a:latin typeface="Calibri"/>
                      </a:endParaRPr>
                    </a:p>
                  </a:txBody>
                  <a:tcPr marL="0" marR="0" marT="0" marB="0" anchor="b"/>
                </a:tc>
              </a:tr>
              <a:tr h="142995">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42995">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17.606,15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900836247"/>
              </p:ext>
            </p:extLst>
          </p:nvPr>
        </p:nvGraphicFramePr>
        <p:xfrm>
          <a:off x="6012160" y="2996952"/>
          <a:ext cx="2376264" cy="986211"/>
        </p:xfrm>
        <a:graphic>
          <a:graphicData uri="http://schemas.openxmlformats.org/drawingml/2006/table">
            <a:tbl>
              <a:tblPr lastRow="1" bandCol="1">
                <a:tableStyleId>{5C22544A-7EE6-4342-B048-85BDC9FD1C3A}</a:tableStyleId>
              </a:tblPr>
              <a:tblGrid>
                <a:gridCol w="1402210"/>
                <a:gridCol w="974054"/>
              </a:tblGrid>
              <a:tr h="156017">
                <a:tc>
                  <a:txBody>
                    <a:bodyPr/>
                    <a:lstStyle/>
                    <a:p>
                      <a:pPr algn="l" fontAlgn="b"/>
                      <a:r>
                        <a:rPr lang="es-CL" sz="1000" u="none" strike="noStrike" dirty="0" smtClean="0">
                          <a:effectLst/>
                        </a:rPr>
                        <a:t>APU LAVAPLATOS</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17.606 </a:t>
                      </a:r>
                      <a:endParaRPr lang="es-CL" sz="1000" b="0" i="0" u="none" strike="noStrike" dirty="0">
                        <a:solidFill>
                          <a:srgbClr val="000000"/>
                        </a:solidFill>
                        <a:effectLst/>
                        <a:latin typeface="Calibri"/>
                      </a:endParaRPr>
                    </a:p>
                  </a:txBody>
                  <a:tcPr marL="0" marR="0" marT="0" marB="0" anchor="b"/>
                </a:tc>
              </a:tr>
              <a:tr h="156017">
                <a:tc>
                  <a:txBody>
                    <a:bodyPr/>
                    <a:lstStyle/>
                    <a:p>
                      <a:pPr algn="l" fontAlgn="b"/>
                      <a:r>
                        <a:rPr lang="es-CL" sz="1000" u="none" strike="noStrike">
                          <a:effectLst/>
                        </a:rPr>
                        <a:t>APU  KIT COCINA</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150.199 </a:t>
                      </a:r>
                      <a:endParaRPr lang="es-CL" sz="1000" b="0" i="0" u="none" strike="noStrike" dirty="0">
                        <a:solidFill>
                          <a:srgbClr val="000000"/>
                        </a:solidFill>
                        <a:effectLst/>
                        <a:latin typeface="Calibri"/>
                      </a:endParaRPr>
                    </a:p>
                  </a:txBody>
                  <a:tcPr marL="0" marR="0" marT="0" marB="0" anchor="b"/>
                </a:tc>
              </a:tr>
              <a:tr h="156017">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167.805 </a:t>
                      </a:r>
                      <a:endParaRPr lang="es-CL" sz="1000" b="1" i="0" u="none" strike="noStrike">
                        <a:solidFill>
                          <a:srgbClr val="000000"/>
                        </a:solidFill>
                        <a:effectLst/>
                        <a:latin typeface="Calibri"/>
                      </a:endParaRPr>
                    </a:p>
                  </a:txBody>
                  <a:tcPr marL="0" marR="0" marT="0" marB="0" anchor="b"/>
                </a:tc>
              </a:tr>
              <a:tr h="156017">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r>
              <a:tr h="156017">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$ 2.013.664</a:t>
                      </a:r>
                      <a:endParaRPr lang="es-CL" sz="1100" b="0" i="0" u="none" strike="noStrike">
                        <a:solidFill>
                          <a:srgbClr val="000000"/>
                        </a:solidFill>
                        <a:effectLst/>
                        <a:latin typeface="Calibri"/>
                      </a:endParaRPr>
                    </a:p>
                  </a:txBody>
                  <a:tcPr marL="0" marR="0" marT="0" marB="0" anchor="b"/>
                </a:tc>
              </a:tr>
              <a:tr h="156017">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200" u="none" strike="noStrike" dirty="0">
                          <a:effectLst/>
                        </a:rPr>
                        <a:t>$ 40.273.272</a:t>
                      </a:r>
                      <a:endParaRPr lang="es-CL" sz="1200" b="1" i="0" u="none" strike="noStrike" dirty="0">
                        <a:solidFill>
                          <a:srgbClr val="000000"/>
                        </a:solidFill>
                        <a:effectLst/>
                        <a:latin typeface="Calibri"/>
                      </a:endParaRPr>
                    </a:p>
                  </a:txBody>
                  <a:tcPr marL="0" marR="0" marT="0" marB="0" anchor="b"/>
                </a:tc>
              </a:tr>
            </a:tbl>
          </a:graphicData>
        </a:graphic>
      </p:graphicFrame>
      <p:graphicFrame>
        <p:nvGraphicFramePr>
          <p:cNvPr id="16" name="2 Gráfico"/>
          <p:cNvGraphicFramePr>
            <a:graphicFrameLocks/>
          </p:cNvGraphicFramePr>
          <p:nvPr>
            <p:extLst>
              <p:ext uri="{D42A27DB-BD31-4B8C-83A1-F6EECF244321}">
                <p14:modId xmlns:p14="http://schemas.microsoft.com/office/powerpoint/2010/main" val="4287893808"/>
              </p:ext>
            </p:extLst>
          </p:nvPr>
        </p:nvGraphicFramePr>
        <p:xfrm>
          <a:off x="251520" y="3212976"/>
          <a:ext cx="4572000" cy="3463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3 Gráfico"/>
          <p:cNvGraphicFramePr>
            <a:graphicFrameLocks/>
          </p:cNvGraphicFramePr>
          <p:nvPr>
            <p:extLst>
              <p:ext uri="{D42A27DB-BD31-4B8C-83A1-F6EECF244321}">
                <p14:modId xmlns:p14="http://schemas.microsoft.com/office/powerpoint/2010/main" val="2224363799"/>
              </p:ext>
            </p:extLst>
          </p:nvPr>
        </p:nvGraphicFramePr>
        <p:xfrm>
          <a:off x="4860032" y="4005064"/>
          <a:ext cx="3779912" cy="25991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81894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12159" y="188640"/>
            <a:ext cx="3008313" cy="576613"/>
          </a:xfrm>
        </p:spPr>
        <p:txBody>
          <a:bodyPr/>
          <a:lstStyle/>
          <a:p>
            <a:r>
              <a:rPr lang="es-CL" dirty="0" smtClean="0">
                <a:solidFill>
                  <a:schemeClr val="accent2"/>
                </a:solidFill>
              </a:rPr>
              <a:t>PARTIDA 20 :</a:t>
            </a:r>
            <a:br>
              <a:rPr lang="es-CL" dirty="0" smtClean="0">
                <a:solidFill>
                  <a:schemeClr val="accent2"/>
                </a:solidFill>
              </a:rPr>
            </a:br>
            <a:r>
              <a:rPr lang="es-CL" dirty="0" smtClean="0">
                <a:solidFill>
                  <a:schemeClr val="accent2"/>
                </a:solidFill>
              </a:rPr>
              <a:t>SEÑALETICAS </a:t>
            </a:r>
            <a:endParaRPr lang="es-CL" dirty="0">
              <a:solidFill>
                <a:schemeClr val="accent2"/>
              </a:solidFill>
            </a:endParaRPr>
          </a:p>
        </p:txBody>
      </p:sp>
      <p:sp>
        <p:nvSpPr>
          <p:cNvPr id="3" name="2 Marcador de texto"/>
          <p:cNvSpPr>
            <a:spLocks noGrp="1"/>
          </p:cNvSpPr>
          <p:nvPr>
            <p:ph type="body" sz="half" idx="2"/>
          </p:nvPr>
        </p:nvSpPr>
        <p:spPr>
          <a:xfrm>
            <a:off x="5796136" y="764704"/>
            <a:ext cx="3008313" cy="4536504"/>
          </a:xfrm>
        </p:spPr>
        <p:txBody>
          <a:bodyPr>
            <a:normAutofit fontScale="92500" lnSpcReduction="10000"/>
          </a:bodyPr>
          <a:lstStyle/>
          <a:p>
            <a:r>
              <a:rPr lang="es-CL" b="1" dirty="0" smtClean="0">
                <a:solidFill>
                  <a:schemeClr val="tx1">
                    <a:lumMod val="65000"/>
                    <a:lumOff val="35000"/>
                  </a:schemeClr>
                </a:solidFill>
                <a:latin typeface="Arial Narrow" panose="020B0606020202030204" pitchFamily="34" charset="0"/>
              </a:rPr>
              <a:t>SEGUN LA E.E.T.T</a:t>
            </a:r>
          </a:p>
          <a:p>
            <a:r>
              <a:rPr lang="es-CL" dirty="0" smtClean="0">
                <a:solidFill>
                  <a:schemeClr val="tx1">
                    <a:lumMod val="65000"/>
                    <a:lumOff val="35000"/>
                  </a:schemeClr>
                </a:solidFill>
                <a:latin typeface="Arial Narrow" panose="020B0606020202030204" pitchFamily="34" charset="0"/>
              </a:rPr>
              <a:t>Se establece que se deben considerar los siguientes elementos de señaléticas:</a:t>
            </a:r>
          </a:p>
          <a:p>
            <a:pPr marL="285750" indent="-285750">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Numeración municipal</a:t>
            </a:r>
          </a:p>
          <a:p>
            <a:pPr marL="285750" indent="-285750">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Numeración de pisos</a:t>
            </a:r>
          </a:p>
          <a:p>
            <a:pPr marL="285750" indent="-285750">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Numeración departamentos</a:t>
            </a:r>
          </a:p>
          <a:p>
            <a:pPr marL="285750" indent="-285750">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Números de estacionamientos </a:t>
            </a:r>
          </a:p>
          <a:p>
            <a:pPr marL="285750" indent="-285750">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Números bodegas</a:t>
            </a:r>
          </a:p>
          <a:p>
            <a:pPr marL="285750" indent="-285750">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Placa informativa inmobiliaria</a:t>
            </a:r>
          </a:p>
          <a:p>
            <a:pPr marL="285750" indent="-285750">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Señalética basura</a:t>
            </a:r>
          </a:p>
          <a:p>
            <a:pPr marL="285750" indent="-285750">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Red seca , húmeda e inerte</a:t>
            </a:r>
          </a:p>
          <a:p>
            <a:endParaRPr lang="es-CL" b="1" dirty="0" smtClean="0">
              <a:solidFill>
                <a:schemeClr val="tx1">
                  <a:lumMod val="65000"/>
                  <a:lumOff val="35000"/>
                </a:schemeClr>
              </a:solidFill>
              <a:latin typeface="Arial Narrow" panose="020B0606020202030204" pitchFamily="34" charset="0"/>
            </a:endParaRPr>
          </a:p>
          <a:p>
            <a:r>
              <a:rPr lang="es-CL" b="1" dirty="0" smtClean="0">
                <a:solidFill>
                  <a:schemeClr val="tx1">
                    <a:lumMod val="65000"/>
                    <a:lumOff val="35000"/>
                  </a:schemeClr>
                </a:solidFill>
                <a:latin typeface="Arial Narrow" panose="020B0606020202030204" pitchFamily="34" charset="0"/>
              </a:rPr>
              <a:t>DESARROLLO:</a:t>
            </a:r>
          </a:p>
          <a:p>
            <a:pPr algn="just"/>
            <a:r>
              <a:rPr lang="es-CL" dirty="0" smtClean="0">
                <a:solidFill>
                  <a:schemeClr val="tx1">
                    <a:lumMod val="65000"/>
                    <a:lumOff val="35000"/>
                  </a:schemeClr>
                </a:solidFill>
                <a:latin typeface="Arial Narrow" panose="020B0606020202030204" pitchFamily="34" charset="0"/>
              </a:rPr>
              <a:t>Según la programación Gantt esta partida debido haber sido iniciada . Sin embargo aun no es visible debido a que  la obra se encuentra atrasada en 62 días .</a:t>
            </a:r>
          </a:p>
          <a:p>
            <a:endParaRPr lang="es-CL" dirty="0">
              <a:solidFill>
                <a:schemeClr val="tx1">
                  <a:lumMod val="65000"/>
                  <a:lumOff val="35000"/>
                </a:schemeClr>
              </a:solidFill>
              <a:latin typeface="Arial Narrow" panose="020B0606020202030204" pitchFamily="34" charset="0"/>
            </a:endParaRPr>
          </a:p>
          <a:p>
            <a:r>
              <a:rPr lang="es-CL" b="1" dirty="0" smtClean="0">
                <a:solidFill>
                  <a:schemeClr val="tx1">
                    <a:lumMod val="65000"/>
                    <a:lumOff val="35000"/>
                  </a:schemeClr>
                </a:solidFill>
                <a:latin typeface="Arial Narrow" panose="020B0606020202030204" pitchFamily="34" charset="0"/>
              </a:rPr>
              <a:t>ANALISIS CRÍTICO:</a:t>
            </a:r>
          </a:p>
          <a:p>
            <a:pPr algn="just"/>
            <a:r>
              <a:rPr lang="es-CL" dirty="0" smtClean="0">
                <a:solidFill>
                  <a:schemeClr val="tx1">
                    <a:lumMod val="65000"/>
                    <a:lumOff val="35000"/>
                  </a:schemeClr>
                </a:solidFill>
                <a:latin typeface="Arial Narrow" panose="020B0606020202030204" pitchFamily="34" charset="0"/>
              </a:rPr>
              <a:t>Como  la obra está atrasada , aun se observan  las numeraciones de los departamentos , ni en la vía pública.</a:t>
            </a:r>
            <a:endParaRPr lang="es-CL" dirty="0">
              <a:solidFill>
                <a:schemeClr val="tx1">
                  <a:lumMod val="65000"/>
                  <a:lumOff val="35000"/>
                </a:schemeClr>
              </a:solidFill>
              <a:latin typeface="Arial Narrow" panose="020B0606020202030204" pitchFamily="34" charset="0"/>
            </a:endParaRPr>
          </a:p>
        </p:txBody>
      </p:sp>
      <p:pic>
        <p:nvPicPr>
          <p:cNvPr id="6" name="5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444208" y="5157192"/>
            <a:ext cx="1506488" cy="1301058"/>
          </a:xfrm>
        </p:spPr>
      </p:pic>
      <p:sp>
        <p:nvSpPr>
          <p:cNvPr id="5" name="4 Marcador de número de diapositiva"/>
          <p:cNvSpPr>
            <a:spLocks noGrp="1"/>
          </p:cNvSpPr>
          <p:nvPr>
            <p:ph type="sldNum" sz="quarter" idx="15"/>
          </p:nvPr>
        </p:nvSpPr>
        <p:spPr/>
        <p:txBody>
          <a:bodyPr/>
          <a:lstStyle/>
          <a:p>
            <a:fld id="{DE29AA27-3314-4D32-AB85-0F62F01F4559}" type="slidenum">
              <a:rPr lang="es-CL" sz="1000" smtClean="0"/>
              <a:pPr/>
              <a:t>107</a:t>
            </a:fld>
            <a:endParaRPr lang="es-CL" sz="1000" dirty="0"/>
          </a:p>
        </p:txBody>
      </p:sp>
      <p:sp>
        <p:nvSpPr>
          <p:cNvPr id="8"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39"/>
            <a:ext cx="5211144" cy="3455617"/>
          </a:xfrm>
          <a:prstGeom prst="rect">
            <a:avLst/>
          </a:prstGeom>
        </p:spPr>
      </p:pic>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3644256"/>
            <a:ext cx="1966356" cy="2809080"/>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07" y="3731273"/>
            <a:ext cx="2596902" cy="1298451"/>
          </a:xfrm>
          <a:prstGeom prst="rect">
            <a:avLst/>
          </a:prstGeom>
        </p:spPr>
      </p:pic>
      <p:pic>
        <p:nvPicPr>
          <p:cNvPr id="11" name="10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3807" y="5162378"/>
            <a:ext cx="2606427" cy="1290958"/>
          </a:xfrm>
          <a:prstGeom prst="rect">
            <a:avLst/>
          </a:prstGeom>
        </p:spPr>
      </p:pic>
    </p:spTree>
    <p:extLst>
      <p:ext uri="{BB962C8B-B14F-4D97-AF65-F5344CB8AC3E}">
        <p14:creationId xmlns:p14="http://schemas.microsoft.com/office/powerpoint/2010/main" val="11013541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108</a:t>
            </a:fld>
            <a:endParaRPr lang="es-CL" sz="1000" dirty="0"/>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1541759693"/>
              </p:ext>
            </p:extLst>
          </p:nvPr>
        </p:nvGraphicFramePr>
        <p:xfrm>
          <a:off x="467544" y="404664"/>
          <a:ext cx="8064895" cy="1131362"/>
        </p:xfrm>
        <a:graphic>
          <a:graphicData uri="http://schemas.openxmlformats.org/drawingml/2006/table">
            <a:tbl>
              <a:tblPr firstRow="1" firstCol="1">
                <a:tableStyleId>{5C22544A-7EE6-4342-B048-85BDC9FD1C3A}</a:tableStyleId>
              </a:tblPr>
              <a:tblGrid>
                <a:gridCol w="4834899"/>
                <a:gridCol w="807499"/>
                <a:gridCol w="807499"/>
                <a:gridCol w="807499"/>
                <a:gridCol w="807499"/>
              </a:tblGrid>
              <a:tr h="196352">
                <a:tc>
                  <a:txBody>
                    <a:bodyPr/>
                    <a:lstStyle/>
                    <a:p>
                      <a:pPr algn="l" fontAlgn="b"/>
                      <a:r>
                        <a:rPr lang="es-CL" sz="1100" u="none" strike="noStrike" dirty="0">
                          <a:effectLst/>
                        </a:rPr>
                        <a:t>SUBPARTIDA : NUMERACION  GENERAL </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dirty="0">
                          <a:effectLst/>
                        </a:rPr>
                        <a:t>UNIDAD DE MEDIDA : UNI</a:t>
                      </a:r>
                      <a:endParaRPr lang="es-CL" sz="11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6.944 </a:t>
                      </a:r>
                      <a:endParaRPr lang="es-CL" sz="1100" b="1" i="0" u="none" strike="noStrike">
                        <a:solidFill>
                          <a:srgbClr val="000000"/>
                        </a:solidFill>
                        <a:effectLst/>
                        <a:latin typeface="Calibri"/>
                      </a:endParaRPr>
                    </a:p>
                  </a:txBody>
                  <a:tcPr marL="0" marR="0" marT="0" marB="0" anchor="b"/>
                </a:tc>
              </a:tr>
              <a:tr h="187002">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7002">
                <a:tc>
                  <a:txBody>
                    <a:bodyPr/>
                    <a:lstStyle/>
                    <a:p>
                      <a:pPr algn="l" fontAlgn="b"/>
                      <a:r>
                        <a:rPr lang="es-CL" sz="1100" u="none" strike="noStrike">
                          <a:effectLst/>
                        </a:rPr>
                        <a:t>NUMEROS BRONCE POLI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0,6</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2.390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1.434 </a:t>
                      </a:r>
                      <a:endParaRPr lang="es-CL" sz="1100" b="0" i="0" u="none" strike="noStrike">
                        <a:solidFill>
                          <a:srgbClr val="000000"/>
                        </a:solidFill>
                        <a:effectLst/>
                        <a:latin typeface="Calibri"/>
                      </a:endParaRPr>
                    </a:p>
                  </a:txBody>
                  <a:tcPr marL="0" marR="0" marT="0" marB="0" anchor="b"/>
                </a:tc>
              </a:tr>
              <a:tr h="187002">
                <a:tc>
                  <a:txBody>
                    <a:bodyPr/>
                    <a:lstStyle/>
                    <a:p>
                      <a:pPr algn="l" fontAlgn="b"/>
                      <a:r>
                        <a:rPr lang="es-CL" sz="1100" u="none" strike="noStrike">
                          <a:effectLst/>
                        </a:rPr>
                        <a:t>INSTALADOR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55.000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5.500 </a:t>
                      </a:r>
                      <a:endParaRPr lang="es-CL" sz="1100" b="0" i="0" u="none" strike="noStrike">
                        <a:solidFill>
                          <a:srgbClr val="000000"/>
                        </a:solidFill>
                        <a:effectLst/>
                        <a:latin typeface="Calibri"/>
                      </a:endParaRPr>
                    </a:p>
                  </a:txBody>
                  <a:tcPr marL="0" marR="0" marT="0" marB="0" anchor="b"/>
                </a:tc>
              </a:tr>
              <a:tr h="187002">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7002">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dirty="0">
                          <a:effectLst/>
                        </a:rPr>
                        <a:t> $          6.944 </a:t>
                      </a:r>
                      <a:endParaRPr lang="es-CL" sz="1100" b="0" i="0" u="none" strike="noStrike" dirty="0">
                        <a:solidFill>
                          <a:srgbClr val="000000"/>
                        </a:solidFill>
                        <a:effectLst/>
                        <a:latin typeface="Calibri"/>
                      </a:endParaRPr>
                    </a:p>
                  </a:txBody>
                  <a:tcPr marL="0" marR="0" marT="0" marB="0" anchor="b"/>
                </a:tc>
              </a:tr>
            </a:tbl>
          </a:graphicData>
        </a:graphic>
      </p:graphicFrame>
      <p:sp>
        <p:nvSpPr>
          <p:cNvPr id="12"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graphicFrame>
        <p:nvGraphicFramePr>
          <p:cNvPr id="2" name="1 Tabla"/>
          <p:cNvGraphicFramePr>
            <a:graphicFrameLocks noGrp="1"/>
          </p:cNvGraphicFramePr>
          <p:nvPr>
            <p:extLst>
              <p:ext uri="{D42A27DB-BD31-4B8C-83A1-F6EECF244321}">
                <p14:modId xmlns:p14="http://schemas.microsoft.com/office/powerpoint/2010/main" val="1198925679"/>
              </p:ext>
            </p:extLst>
          </p:nvPr>
        </p:nvGraphicFramePr>
        <p:xfrm>
          <a:off x="467544" y="1628800"/>
          <a:ext cx="4896544" cy="807720"/>
        </p:xfrm>
        <a:graphic>
          <a:graphicData uri="http://schemas.openxmlformats.org/drawingml/2006/table">
            <a:tbl>
              <a:tblPr lastRow="1" bandCol="1">
                <a:tableStyleId>{5C22544A-7EE6-4342-B048-85BDC9FD1C3A}</a:tableStyleId>
              </a:tblPr>
              <a:tblGrid>
                <a:gridCol w="2988799"/>
                <a:gridCol w="1907745"/>
              </a:tblGrid>
              <a:tr h="129614">
                <a:tc>
                  <a:txBody>
                    <a:bodyPr/>
                    <a:lstStyle/>
                    <a:p>
                      <a:pPr algn="l" fontAlgn="b"/>
                      <a:r>
                        <a:rPr lang="es-CL" sz="1000" u="none" strike="noStrike">
                          <a:effectLst/>
                        </a:rPr>
                        <a:t>APU NUMERS X 4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27.776,60 </a:t>
                      </a:r>
                      <a:endParaRPr lang="es-CL" sz="10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27.776,60 </a:t>
                      </a:r>
                      <a:endParaRPr lang="es-CL" sz="1000" b="1" i="0" u="none" strike="noStrike">
                        <a:solidFill>
                          <a:srgbClr val="000000"/>
                        </a:solidFill>
                        <a:effectLst/>
                        <a:latin typeface="Calibri"/>
                      </a:endParaRPr>
                    </a:p>
                  </a:txBody>
                  <a:tcPr marL="0" marR="0" marT="0" marB="0" anchor="b"/>
                </a:tc>
              </a:tr>
              <a:tr h="129614">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$ 333.319</a:t>
                      </a:r>
                      <a:endParaRPr lang="es-CL" sz="11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$ 6.666.384</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5" name="1 Gráfico"/>
          <p:cNvGraphicFramePr>
            <a:graphicFrameLocks/>
          </p:cNvGraphicFramePr>
          <p:nvPr>
            <p:extLst>
              <p:ext uri="{D42A27DB-BD31-4B8C-83A1-F6EECF244321}">
                <p14:modId xmlns:p14="http://schemas.microsoft.com/office/powerpoint/2010/main" val="979561726"/>
              </p:ext>
            </p:extLst>
          </p:nvPr>
        </p:nvGraphicFramePr>
        <p:xfrm>
          <a:off x="179512" y="2636912"/>
          <a:ext cx="4176464" cy="38164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2 Gráfico"/>
          <p:cNvGraphicFramePr>
            <a:graphicFrameLocks/>
          </p:cNvGraphicFramePr>
          <p:nvPr>
            <p:extLst>
              <p:ext uri="{D42A27DB-BD31-4B8C-83A1-F6EECF244321}">
                <p14:modId xmlns:p14="http://schemas.microsoft.com/office/powerpoint/2010/main" val="3102129902"/>
              </p:ext>
            </p:extLst>
          </p:nvPr>
        </p:nvGraphicFramePr>
        <p:xfrm>
          <a:off x="4427984" y="2636912"/>
          <a:ext cx="4104456" cy="3823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94661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52120" y="116632"/>
            <a:ext cx="3008313" cy="1162051"/>
          </a:xfrm>
        </p:spPr>
        <p:txBody>
          <a:bodyPr/>
          <a:lstStyle/>
          <a:p>
            <a:r>
              <a:rPr lang="es-CL" dirty="0" smtClean="0">
                <a:solidFill>
                  <a:schemeClr val="accent2"/>
                </a:solidFill>
              </a:rPr>
              <a:t>PARTIDA 21 : IMPERMEABILIZACION</a:t>
            </a:r>
            <a:br>
              <a:rPr lang="es-CL" dirty="0" smtClean="0">
                <a:solidFill>
                  <a:schemeClr val="accent2"/>
                </a:solidFill>
              </a:rPr>
            </a:br>
            <a:r>
              <a:rPr lang="es-CL" dirty="0" smtClean="0">
                <a:solidFill>
                  <a:schemeClr val="accent2"/>
                </a:solidFill>
              </a:rPr>
              <a:t>MUROS  BAÑO Y COCINAS </a:t>
            </a:r>
            <a:endParaRPr lang="es-CL" dirty="0">
              <a:solidFill>
                <a:schemeClr val="accent2"/>
              </a:solidFill>
            </a:endParaRPr>
          </a:p>
        </p:txBody>
      </p:sp>
      <p:sp>
        <p:nvSpPr>
          <p:cNvPr id="3" name="2 Marcador de texto"/>
          <p:cNvSpPr>
            <a:spLocks noGrp="1"/>
          </p:cNvSpPr>
          <p:nvPr>
            <p:ph type="body" sz="half" idx="2"/>
          </p:nvPr>
        </p:nvSpPr>
        <p:spPr>
          <a:xfrm>
            <a:off x="5508105" y="1268760"/>
            <a:ext cx="2952328" cy="4994974"/>
          </a:xfrm>
        </p:spPr>
        <p:txBody>
          <a:bodyPr/>
          <a:lstStyle/>
          <a:p>
            <a:r>
              <a:rPr lang="es-CL" b="1" dirty="0" smtClean="0">
                <a:solidFill>
                  <a:schemeClr val="tx1">
                    <a:lumMod val="65000"/>
                    <a:lumOff val="35000"/>
                  </a:schemeClr>
                </a:solidFill>
                <a:latin typeface="Arial Narrow" panose="020B0606020202030204" pitchFamily="34" charset="0"/>
              </a:rPr>
              <a:t>SEGÚN LA E.E.T.T</a:t>
            </a:r>
          </a:p>
          <a:p>
            <a:endParaRPr lang="es-CL" b="1" dirty="0" smtClean="0">
              <a:solidFill>
                <a:schemeClr val="tx1">
                  <a:lumMod val="65000"/>
                  <a:lumOff val="35000"/>
                </a:schemeClr>
              </a:solidFill>
              <a:latin typeface="Arial Narrow" panose="020B0606020202030204" pitchFamily="34" charset="0"/>
            </a:endParaRPr>
          </a:p>
          <a:p>
            <a:pPr algn="just"/>
            <a:r>
              <a:rPr lang="es-CL" sz="1400" dirty="0" smtClean="0">
                <a:solidFill>
                  <a:schemeClr val="tx1">
                    <a:lumMod val="65000"/>
                    <a:lumOff val="35000"/>
                  </a:schemeClr>
                </a:solidFill>
                <a:latin typeface="Arial Narrow" panose="020B0606020202030204" pitchFamily="34" charset="0"/>
              </a:rPr>
              <a:t>En muros de baños se considera la aplicación de cinta de fibra de vidrio tipo </a:t>
            </a:r>
            <a:r>
              <a:rPr lang="es-CL" sz="1400" dirty="0" err="1" smtClean="0">
                <a:solidFill>
                  <a:schemeClr val="tx1">
                    <a:lumMod val="65000"/>
                    <a:lumOff val="35000"/>
                  </a:schemeClr>
                </a:solidFill>
                <a:latin typeface="Arial Narrow" panose="020B0606020202030204" pitchFamily="34" charset="0"/>
              </a:rPr>
              <a:t>Bemalla</a:t>
            </a:r>
            <a:r>
              <a:rPr lang="es-CL" sz="1400" dirty="0" smtClean="0">
                <a:solidFill>
                  <a:schemeClr val="tx1">
                    <a:lumMod val="65000"/>
                    <a:lumOff val="35000"/>
                  </a:schemeClr>
                </a:solidFill>
                <a:latin typeface="Arial Narrow" panose="020B0606020202030204" pitchFamily="34" charset="0"/>
              </a:rPr>
              <a:t>  de 10 cm de ancho en la unión de los tabiques .Se aplicaran dos maños de impermeabilizante  ECO POLIMER de </a:t>
            </a:r>
            <a:r>
              <a:rPr lang="es-CL" sz="1400" dirty="0" err="1" smtClean="0">
                <a:solidFill>
                  <a:schemeClr val="tx1">
                    <a:lumMod val="65000"/>
                    <a:lumOff val="35000"/>
                  </a:schemeClr>
                </a:solidFill>
                <a:latin typeface="Arial Narrow" panose="020B0606020202030204" pitchFamily="34" charset="0"/>
              </a:rPr>
              <a:t>Bautek</a:t>
            </a:r>
            <a:r>
              <a:rPr lang="es-CL" sz="1400" dirty="0" smtClean="0">
                <a:solidFill>
                  <a:schemeClr val="tx1">
                    <a:lumMod val="65000"/>
                    <a:lumOff val="35000"/>
                  </a:schemeClr>
                </a:solidFill>
                <a:latin typeface="Arial Narrow" panose="020B0606020202030204" pitchFamily="34" charset="0"/>
              </a:rPr>
              <a:t> en toda la altura del nicho de la tina  hasta la altura de un metro en la zona de respaldo del lavamanos , y </a:t>
            </a:r>
            <a:r>
              <a:rPr lang="es-CL" sz="1400" dirty="0" err="1" smtClean="0">
                <a:solidFill>
                  <a:schemeClr val="tx1">
                    <a:lumMod val="65000"/>
                    <a:lumOff val="35000"/>
                  </a:schemeClr>
                </a:solidFill>
                <a:latin typeface="Arial Narrow" panose="020B0606020202030204" pitchFamily="34" charset="0"/>
              </a:rPr>
              <a:t>wc</a:t>
            </a:r>
            <a:r>
              <a:rPr lang="es-CL" sz="1400" dirty="0" smtClean="0">
                <a:solidFill>
                  <a:schemeClr val="tx1">
                    <a:lumMod val="65000"/>
                    <a:lumOff val="35000"/>
                  </a:schemeClr>
                </a:solidFill>
                <a:latin typeface="Arial Narrow" panose="020B0606020202030204" pitchFamily="34" charset="0"/>
              </a:rPr>
              <a:t> en el resto del perímetro de los tabiques hasta la altura de 30 cm.</a:t>
            </a:r>
          </a:p>
          <a:p>
            <a:pPr algn="just"/>
            <a:r>
              <a:rPr lang="es-CL" sz="1400" dirty="0" smtClean="0">
                <a:solidFill>
                  <a:schemeClr val="tx1">
                    <a:lumMod val="65000"/>
                    <a:lumOff val="35000"/>
                  </a:schemeClr>
                </a:solidFill>
                <a:latin typeface="Arial Narrow" panose="020B0606020202030204" pitchFamily="34" charset="0"/>
              </a:rPr>
              <a:t>En el arranque de la tina y muro se consulta colocar  doble sello de silicona.</a:t>
            </a:r>
            <a:endParaRPr lang="es-CL" sz="1400" dirty="0">
              <a:solidFill>
                <a:schemeClr val="tx1">
                  <a:lumMod val="65000"/>
                  <a:lumOff val="35000"/>
                </a:schemeClr>
              </a:solidFill>
              <a:latin typeface="Arial Narrow" panose="020B0606020202030204" pitchFamily="34" charset="0"/>
            </a:endParaRPr>
          </a:p>
          <a:p>
            <a:pPr algn="just"/>
            <a:endParaRPr lang="es-CL" b="1" dirty="0">
              <a:solidFill>
                <a:schemeClr val="tx1">
                  <a:lumMod val="65000"/>
                  <a:lumOff val="35000"/>
                </a:schemeClr>
              </a:solidFill>
              <a:latin typeface="Arial Narrow" panose="020B0606020202030204" pitchFamily="34" charset="0"/>
            </a:endParaRPr>
          </a:p>
        </p:txBody>
      </p:sp>
      <p:pic>
        <p:nvPicPr>
          <p:cNvPr id="6" name="5 Marcador de contenido"/>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360548" y="1232756"/>
            <a:ext cx="6048672" cy="4104456"/>
          </a:xfrm>
        </p:spPr>
      </p:pic>
      <p:sp>
        <p:nvSpPr>
          <p:cNvPr id="5" name="4 Marcador de número de diapositiva"/>
          <p:cNvSpPr>
            <a:spLocks noGrp="1"/>
          </p:cNvSpPr>
          <p:nvPr>
            <p:ph type="sldNum" sz="quarter" idx="15"/>
          </p:nvPr>
        </p:nvSpPr>
        <p:spPr/>
        <p:txBody>
          <a:bodyPr/>
          <a:lstStyle/>
          <a:p>
            <a:fld id="{DE29AA27-3314-4D32-AB85-0F62F01F4559}" type="slidenum">
              <a:rPr lang="es-CL" sz="1000" smtClean="0"/>
              <a:pPr/>
              <a:t>109</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9" name="8 CuadroTexto"/>
          <p:cNvSpPr txBox="1"/>
          <p:nvPr/>
        </p:nvSpPr>
        <p:spPr>
          <a:xfrm>
            <a:off x="611560" y="6263734"/>
            <a:ext cx="4464496" cy="261610"/>
          </a:xfrm>
          <a:prstGeom prst="rect">
            <a:avLst/>
          </a:prstGeom>
          <a:noFill/>
        </p:spPr>
        <p:txBody>
          <a:bodyPr wrap="square" rtlCol="0">
            <a:spAutoFit/>
          </a:bodyPr>
          <a:lstStyle/>
          <a:p>
            <a:r>
              <a:rPr lang="es-CL" sz="1100" dirty="0" smtClean="0"/>
              <a:t>Impermeabilizante eco </a:t>
            </a:r>
            <a:r>
              <a:rPr lang="es-CL" sz="1100" dirty="0" err="1" smtClean="0"/>
              <a:t>polimer</a:t>
            </a:r>
            <a:r>
              <a:rPr lang="es-CL" sz="1100" dirty="0" smtClean="0"/>
              <a:t> </a:t>
            </a:r>
            <a:r>
              <a:rPr lang="es-CL" sz="1100" dirty="0" err="1" smtClean="0"/>
              <a:t>bauter</a:t>
            </a:r>
            <a:r>
              <a:rPr lang="es-CL" sz="1100" dirty="0" smtClean="0"/>
              <a:t> en tabique de departamento </a:t>
            </a:r>
            <a:endParaRPr lang="es-CL" sz="1100" dirty="0"/>
          </a:p>
        </p:txBody>
      </p:sp>
    </p:spTree>
    <p:extLst>
      <p:ext uri="{BB962C8B-B14F-4D97-AF65-F5344CB8AC3E}">
        <p14:creationId xmlns:p14="http://schemas.microsoft.com/office/powerpoint/2010/main" val="1349456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68443" y="332660"/>
            <a:ext cx="3008313" cy="648617"/>
          </a:xfrm>
        </p:spPr>
        <p:txBody>
          <a:bodyPr/>
          <a:lstStyle/>
          <a:p>
            <a:r>
              <a:rPr lang="es-CL" dirty="0" smtClean="0">
                <a:solidFill>
                  <a:schemeClr val="accent2"/>
                </a:solidFill>
              </a:rPr>
              <a:t>PLANIMETRIAS DE ARQUITECTURA</a:t>
            </a:r>
            <a:endParaRPr lang="es-CL"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11</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7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2" action="ppaction://hlinksldjump"/>
              </a:rPr>
              <a:t>INDICE</a:t>
            </a:r>
            <a:endParaRPr lang="es-CL" sz="1300" dirty="0"/>
          </a:p>
        </p:txBody>
      </p:sp>
      <p:sp>
        <p:nvSpPr>
          <p:cNvPr id="6" name="5 CuadroTexto"/>
          <p:cNvSpPr txBox="1"/>
          <p:nvPr/>
        </p:nvSpPr>
        <p:spPr>
          <a:xfrm>
            <a:off x="1413960" y="671808"/>
            <a:ext cx="4248472" cy="304198"/>
          </a:xfrm>
          <a:prstGeom prst="rect">
            <a:avLst/>
          </a:prstGeom>
          <a:noFill/>
        </p:spPr>
        <p:txBody>
          <a:bodyPr wrap="square" lIns="103138" tIns="51568" rIns="103138" bIns="51568" rtlCol="0">
            <a:spAutoFit/>
          </a:bodyPr>
          <a:lstStyle/>
          <a:p>
            <a:r>
              <a:rPr lang="es-CL" sz="1300" dirty="0">
                <a:hlinkClick r:id="rId3" action="ppaction://hlinkfile"/>
              </a:rPr>
              <a:t>PLANTA SUBETERRANEO -1</a:t>
            </a:r>
            <a:endParaRPr lang="es-CL" sz="1300" dirty="0"/>
          </a:p>
        </p:txBody>
      </p:sp>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08" y="251931"/>
            <a:ext cx="659382" cy="714332"/>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208" y="1208588"/>
            <a:ext cx="659382" cy="714332"/>
          </a:xfrm>
          <a:prstGeom prst="rect">
            <a:avLst/>
          </a:prstGeom>
        </p:spPr>
      </p:pic>
      <p:pic>
        <p:nvPicPr>
          <p:cNvPr id="12" name="1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68" y="2124444"/>
            <a:ext cx="659382" cy="714332"/>
          </a:xfrm>
          <a:prstGeom prst="rect">
            <a:avLst/>
          </a:prstGeom>
        </p:spPr>
      </p:pic>
      <p:sp>
        <p:nvSpPr>
          <p:cNvPr id="13" name="12 CuadroTexto"/>
          <p:cNvSpPr txBox="1"/>
          <p:nvPr/>
        </p:nvSpPr>
        <p:spPr>
          <a:xfrm>
            <a:off x="1413960" y="1405949"/>
            <a:ext cx="4248472" cy="304198"/>
          </a:xfrm>
          <a:prstGeom prst="rect">
            <a:avLst/>
          </a:prstGeom>
          <a:noFill/>
        </p:spPr>
        <p:txBody>
          <a:bodyPr wrap="square" lIns="103138" tIns="51568" rIns="103138" bIns="51568" rtlCol="0">
            <a:spAutoFit/>
          </a:bodyPr>
          <a:lstStyle/>
          <a:p>
            <a:r>
              <a:rPr lang="es-CL" sz="1300" dirty="0">
                <a:hlinkClick r:id="rId5" action="ppaction://hlinkfile"/>
              </a:rPr>
              <a:t>PLANTA PRIMER PISO</a:t>
            </a:r>
            <a:endParaRPr lang="es-CL" sz="1300" dirty="0"/>
          </a:p>
        </p:txBody>
      </p:sp>
      <p:sp>
        <p:nvSpPr>
          <p:cNvPr id="14" name="13 CuadroTexto"/>
          <p:cNvSpPr txBox="1"/>
          <p:nvPr/>
        </p:nvSpPr>
        <p:spPr>
          <a:xfrm>
            <a:off x="1413958" y="2321802"/>
            <a:ext cx="4248472" cy="304198"/>
          </a:xfrm>
          <a:prstGeom prst="rect">
            <a:avLst/>
          </a:prstGeom>
          <a:noFill/>
        </p:spPr>
        <p:txBody>
          <a:bodyPr wrap="square" lIns="103138" tIns="51568" rIns="103138" bIns="51568" rtlCol="0">
            <a:spAutoFit/>
          </a:bodyPr>
          <a:lstStyle/>
          <a:p>
            <a:r>
              <a:rPr lang="es-CL" sz="1300" dirty="0">
                <a:hlinkClick r:id="rId6" action="ppaction://hlinkfile"/>
              </a:rPr>
              <a:t>PLANTA TIPO | PISO 2 – PISO 21</a:t>
            </a:r>
            <a:endParaRPr lang="es-CL" sz="1300" dirty="0"/>
          </a:p>
        </p:txBody>
      </p:sp>
      <p:pic>
        <p:nvPicPr>
          <p:cNvPr id="15" name="1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018" y="3038312"/>
            <a:ext cx="659382" cy="714332"/>
          </a:xfrm>
          <a:prstGeom prst="rect">
            <a:avLst/>
          </a:prstGeom>
        </p:spPr>
      </p:pic>
      <p:sp>
        <p:nvSpPr>
          <p:cNvPr id="16" name="15 CuadroTexto"/>
          <p:cNvSpPr txBox="1"/>
          <p:nvPr/>
        </p:nvSpPr>
        <p:spPr>
          <a:xfrm>
            <a:off x="1423883" y="3235673"/>
            <a:ext cx="4248472" cy="304198"/>
          </a:xfrm>
          <a:prstGeom prst="rect">
            <a:avLst/>
          </a:prstGeom>
          <a:noFill/>
        </p:spPr>
        <p:txBody>
          <a:bodyPr wrap="square" lIns="103138" tIns="51568" rIns="103138" bIns="51568" rtlCol="0">
            <a:spAutoFit/>
          </a:bodyPr>
          <a:lstStyle/>
          <a:p>
            <a:r>
              <a:rPr lang="es-CL" sz="1300" dirty="0">
                <a:hlinkClick r:id="rId7" action="ppaction://hlinkfile"/>
              </a:rPr>
              <a:t>PLANTA PISO 22 </a:t>
            </a:r>
            <a:endParaRPr lang="es-CL" sz="1300" dirty="0"/>
          </a:p>
        </p:txBody>
      </p:sp>
      <p:pic>
        <p:nvPicPr>
          <p:cNvPr id="17" name="1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01" y="3939312"/>
            <a:ext cx="659382" cy="714332"/>
          </a:xfrm>
          <a:prstGeom prst="rect">
            <a:avLst/>
          </a:prstGeom>
        </p:spPr>
      </p:pic>
      <p:sp>
        <p:nvSpPr>
          <p:cNvPr id="18" name="17 CuadroTexto"/>
          <p:cNvSpPr txBox="1"/>
          <p:nvPr/>
        </p:nvSpPr>
        <p:spPr>
          <a:xfrm>
            <a:off x="1431691" y="4136670"/>
            <a:ext cx="4248472" cy="304198"/>
          </a:xfrm>
          <a:prstGeom prst="rect">
            <a:avLst/>
          </a:prstGeom>
          <a:noFill/>
        </p:spPr>
        <p:txBody>
          <a:bodyPr wrap="square" lIns="103138" tIns="51568" rIns="103138" bIns="51568" rtlCol="0">
            <a:spAutoFit/>
          </a:bodyPr>
          <a:lstStyle/>
          <a:p>
            <a:r>
              <a:rPr lang="es-CL" sz="1300" dirty="0">
                <a:hlinkClick r:id="rId8" action="ppaction://hlinkfile"/>
              </a:rPr>
              <a:t>PLANTA GENERAL CUBIERTAS</a:t>
            </a:r>
            <a:endParaRPr lang="es-CL" sz="1300" dirty="0"/>
          </a:p>
        </p:txBody>
      </p:sp>
      <p:sp>
        <p:nvSpPr>
          <p:cNvPr id="19" name="18 CuadroTexto"/>
          <p:cNvSpPr txBox="1"/>
          <p:nvPr/>
        </p:nvSpPr>
        <p:spPr>
          <a:xfrm>
            <a:off x="1455198" y="5109769"/>
            <a:ext cx="4248472" cy="304198"/>
          </a:xfrm>
          <a:prstGeom prst="rect">
            <a:avLst/>
          </a:prstGeom>
          <a:noFill/>
        </p:spPr>
        <p:txBody>
          <a:bodyPr wrap="square" lIns="103138" tIns="51568" rIns="103138" bIns="51568" rtlCol="0">
            <a:spAutoFit/>
          </a:bodyPr>
          <a:lstStyle/>
          <a:p>
            <a:r>
              <a:rPr lang="es-CL" sz="1300" dirty="0">
                <a:hlinkClick r:id="rId9" action="ppaction://hlinkfile"/>
              </a:rPr>
              <a:t>SECCIONES</a:t>
            </a:r>
            <a:r>
              <a:rPr lang="es-CL" sz="1300" dirty="0"/>
              <a:t> </a:t>
            </a:r>
          </a:p>
        </p:txBody>
      </p:sp>
      <p:sp>
        <p:nvSpPr>
          <p:cNvPr id="20" name="19 CuadroTexto"/>
          <p:cNvSpPr txBox="1"/>
          <p:nvPr/>
        </p:nvSpPr>
        <p:spPr>
          <a:xfrm>
            <a:off x="1475986" y="5842579"/>
            <a:ext cx="4248472" cy="304198"/>
          </a:xfrm>
          <a:prstGeom prst="rect">
            <a:avLst/>
          </a:prstGeom>
          <a:noFill/>
        </p:spPr>
        <p:txBody>
          <a:bodyPr wrap="square" lIns="103138" tIns="51568" rIns="103138" bIns="51568" rtlCol="0">
            <a:spAutoFit/>
          </a:bodyPr>
          <a:lstStyle/>
          <a:p>
            <a:r>
              <a:rPr lang="es-CL" sz="1300" dirty="0">
                <a:hlinkClick r:id="rId10" action="ppaction://hlinkfile"/>
              </a:rPr>
              <a:t>ELEVACIONES  NORTE SUR</a:t>
            </a:r>
            <a:endParaRPr lang="es-CL" sz="1300" dirty="0"/>
          </a:p>
        </p:txBody>
      </p:sp>
      <p:pic>
        <p:nvPicPr>
          <p:cNvPr id="21" name="2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01" y="4912408"/>
            <a:ext cx="659382" cy="714332"/>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925" y="5781664"/>
            <a:ext cx="657958"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CuadroTexto"/>
          <p:cNvSpPr txBox="1"/>
          <p:nvPr/>
        </p:nvSpPr>
        <p:spPr>
          <a:xfrm>
            <a:off x="1396510" y="341335"/>
            <a:ext cx="4248472" cy="304198"/>
          </a:xfrm>
          <a:prstGeom prst="rect">
            <a:avLst/>
          </a:prstGeom>
          <a:noFill/>
        </p:spPr>
        <p:txBody>
          <a:bodyPr wrap="square" lIns="103138" tIns="51568" rIns="103138" bIns="51568" rtlCol="0">
            <a:spAutoFit/>
          </a:bodyPr>
          <a:lstStyle/>
          <a:p>
            <a:r>
              <a:rPr lang="es-CL" sz="1300" dirty="0">
                <a:hlinkClick r:id="rId12" action="ppaction://hlinkfile"/>
              </a:rPr>
              <a:t>PLANTA SUBTERRANEO -</a:t>
            </a:r>
            <a:r>
              <a:rPr lang="es-CL" sz="1300" dirty="0">
                <a:hlinkClick r:id="rId13" action="ppaction://hlinkfile"/>
              </a:rPr>
              <a:t>2</a:t>
            </a:r>
            <a:endParaRPr lang="es-CL" sz="1300" dirty="0"/>
          </a:p>
        </p:txBody>
      </p:sp>
      <p:sp>
        <p:nvSpPr>
          <p:cNvPr id="24" name="23 CuadroTexto"/>
          <p:cNvSpPr txBox="1"/>
          <p:nvPr/>
        </p:nvSpPr>
        <p:spPr>
          <a:xfrm>
            <a:off x="1493806" y="6153785"/>
            <a:ext cx="4248472" cy="304198"/>
          </a:xfrm>
          <a:prstGeom prst="rect">
            <a:avLst/>
          </a:prstGeom>
          <a:noFill/>
        </p:spPr>
        <p:txBody>
          <a:bodyPr wrap="square" lIns="103138" tIns="51568" rIns="103138" bIns="51568" rtlCol="0">
            <a:spAutoFit/>
          </a:bodyPr>
          <a:lstStyle/>
          <a:p>
            <a:r>
              <a:rPr lang="es-CL" sz="1300" dirty="0">
                <a:hlinkClick r:id="rId14" action="ppaction://hlinkfile"/>
              </a:rPr>
              <a:t>ELEVACIONES  ORIENTE PONIENTE</a:t>
            </a:r>
            <a:endParaRPr lang="es-CL" sz="1300" dirty="0"/>
          </a:p>
        </p:txBody>
      </p:sp>
    </p:spTree>
    <p:extLst>
      <p:ext uri="{BB962C8B-B14F-4D97-AF65-F5344CB8AC3E}">
        <p14:creationId xmlns:p14="http://schemas.microsoft.com/office/powerpoint/2010/main" val="14118489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4128" y="260648"/>
            <a:ext cx="3008313" cy="648621"/>
          </a:xfrm>
        </p:spPr>
        <p:txBody>
          <a:bodyPr/>
          <a:lstStyle/>
          <a:p>
            <a:r>
              <a:rPr lang="es-CL" sz="1600" dirty="0" smtClean="0">
                <a:solidFill>
                  <a:schemeClr val="accent2"/>
                </a:solidFill>
              </a:rPr>
              <a:t>APLICACIÓN IMPERMEABILIZANTE MUROS Y CIELOS </a:t>
            </a:r>
            <a:endParaRPr lang="es-CL" sz="1600" dirty="0">
              <a:solidFill>
                <a:schemeClr val="accent2"/>
              </a:solidFill>
            </a:endParaRPr>
          </a:p>
        </p:txBody>
      </p:sp>
      <p:sp>
        <p:nvSpPr>
          <p:cNvPr id="3" name="2 Marcador de texto"/>
          <p:cNvSpPr>
            <a:spLocks noGrp="1"/>
          </p:cNvSpPr>
          <p:nvPr>
            <p:ph type="body" sz="half" idx="2"/>
          </p:nvPr>
        </p:nvSpPr>
        <p:spPr>
          <a:xfrm>
            <a:off x="5724129" y="908720"/>
            <a:ext cx="2808312" cy="5625916"/>
          </a:xfrm>
        </p:spPr>
        <p:txBody>
          <a:bodyPr>
            <a:normAutofit/>
          </a:bodyPr>
          <a:lstStyle/>
          <a:p>
            <a:r>
              <a:rPr lang="es-CL" b="1" dirty="0" smtClean="0">
                <a:solidFill>
                  <a:schemeClr val="tx1">
                    <a:lumMod val="65000"/>
                    <a:lumOff val="35000"/>
                  </a:schemeClr>
                </a:solidFill>
                <a:latin typeface="Arial Narrow" panose="020B0606020202030204" pitchFamily="34" charset="0"/>
              </a:rPr>
              <a:t>DESARROLLO</a:t>
            </a:r>
          </a:p>
          <a:p>
            <a:pPr algn="just"/>
            <a:r>
              <a:rPr lang="es-CL" dirty="0" smtClean="0">
                <a:solidFill>
                  <a:schemeClr val="tx1">
                    <a:lumMod val="65000"/>
                    <a:lumOff val="35000"/>
                  </a:schemeClr>
                </a:solidFill>
                <a:latin typeface="Arial Narrow" panose="020B0606020202030204" pitchFamily="34" charset="0"/>
              </a:rPr>
              <a:t>Previo a aplicar el compuesto sobre los tabiques , se debe colorar la cinta de fibra vidrio sobre las uniones de los tabiques.</a:t>
            </a:r>
            <a:endParaRPr lang="es-CL" dirty="0">
              <a:solidFill>
                <a:schemeClr val="tx1">
                  <a:lumMod val="65000"/>
                  <a:lumOff val="35000"/>
                </a:schemeClr>
              </a:solidFill>
              <a:latin typeface="Arial Narrow" panose="020B0606020202030204" pitchFamily="34" charset="0"/>
            </a:endParaRPr>
          </a:p>
          <a:p>
            <a:pPr algn="just"/>
            <a:r>
              <a:rPr lang="es-CL" dirty="0">
                <a:solidFill>
                  <a:schemeClr val="tx1">
                    <a:lumMod val="65000"/>
                    <a:lumOff val="35000"/>
                  </a:schemeClr>
                </a:solidFill>
                <a:latin typeface="Arial Narrow" panose="020B0606020202030204" pitchFamily="34" charset="0"/>
              </a:rPr>
              <a:t>Se  prepara el compuesto en una tinaja  con agua</a:t>
            </a:r>
            <a:r>
              <a:rPr lang="es-CL" dirty="0" smtClean="0">
                <a:solidFill>
                  <a:schemeClr val="tx1">
                    <a:lumMod val="65000"/>
                    <a:lumOff val="35000"/>
                  </a:schemeClr>
                </a:solidFill>
                <a:latin typeface="Arial Narrow" panose="020B0606020202030204" pitchFamily="34" charset="0"/>
              </a:rPr>
              <a:t>. La </a:t>
            </a:r>
            <a:r>
              <a:rPr lang="es-CL" dirty="0">
                <a:solidFill>
                  <a:schemeClr val="tx1">
                    <a:lumMod val="65000"/>
                    <a:lumOff val="35000"/>
                  </a:schemeClr>
                </a:solidFill>
                <a:latin typeface="Arial Narrow" panose="020B0606020202030204" pitchFamily="34" charset="0"/>
              </a:rPr>
              <a:t>textura de esta sustancia es </a:t>
            </a:r>
            <a:r>
              <a:rPr lang="es-CL" dirty="0" smtClean="0">
                <a:solidFill>
                  <a:schemeClr val="tx1">
                    <a:lumMod val="65000"/>
                    <a:lumOff val="35000"/>
                  </a:schemeClr>
                </a:solidFill>
                <a:latin typeface="Arial Narrow" panose="020B0606020202030204" pitchFamily="34" charset="0"/>
              </a:rPr>
              <a:t>viscosa y de color </a:t>
            </a:r>
            <a:r>
              <a:rPr lang="es-CL" b="1" dirty="0" smtClean="0">
                <a:solidFill>
                  <a:srgbClr val="0070C0"/>
                </a:solidFill>
                <a:latin typeface="Arial Narrow" panose="020B0606020202030204" pitchFamily="34" charset="0"/>
              </a:rPr>
              <a:t>azul </a:t>
            </a:r>
            <a:r>
              <a:rPr lang="es-CL" dirty="0" smtClean="0">
                <a:solidFill>
                  <a:schemeClr val="tx1">
                    <a:lumMod val="65000"/>
                    <a:lumOff val="35000"/>
                  </a:schemeClr>
                </a:solidFill>
                <a:latin typeface="Arial Narrow" panose="020B0606020202030204" pitchFamily="34" charset="0"/>
              </a:rPr>
              <a:t> </a:t>
            </a:r>
            <a:r>
              <a:rPr lang="es-CL" dirty="0">
                <a:solidFill>
                  <a:schemeClr val="tx1">
                    <a:lumMod val="65000"/>
                    <a:lumOff val="35000"/>
                  </a:schemeClr>
                </a:solidFill>
                <a:latin typeface="Arial Narrow" panose="020B0606020202030204" pitchFamily="34" charset="0"/>
              </a:rPr>
              <a:t>y se aplica en los muros que se desean trabajar</a:t>
            </a:r>
            <a:r>
              <a:rPr lang="es-CL" dirty="0" smtClean="0">
                <a:solidFill>
                  <a:schemeClr val="tx1">
                    <a:lumMod val="65000"/>
                    <a:lumOff val="35000"/>
                  </a:schemeClr>
                </a:solidFill>
                <a:latin typeface="Arial Narrow" panose="020B0606020202030204" pitchFamily="34" charset="0"/>
              </a:rPr>
              <a:t>. Vale </a:t>
            </a:r>
            <a:r>
              <a:rPr lang="es-CL" dirty="0">
                <a:solidFill>
                  <a:schemeClr val="tx1">
                    <a:lumMod val="65000"/>
                    <a:lumOff val="35000"/>
                  </a:schemeClr>
                </a:solidFill>
                <a:latin typeface="Arial Narrow" panose="020B0606020202030204" pitchFamily="34" charset="0"/>
              </a:rPr>
              <a:t>destacar que este  impermeabilizante  </a:t>
            </a:r>
            <a:r>
              <a:rPr lang="es-CL" dirty="0" smtClean="0">
                <a:solidFill>
                  <a:schemeClr val="tx1">
                    <a:lumMod val="65000"/>
                    <a:lumOff val="35000"/>
                  </a:schemeClr>
                </a:solidFill>
                <a:latin typeface="Arial Narrow" panose="020B0606020202030204" pitchFamily="34" charset="0"/>
              </a:rPr>
              <a:t>se aplica tanto en muros como en  los cielos de los departamento y pasillos .En el caso de los cielos este se aplica por capas en conjunto a otros compuestos (yeso, maquillaje final , mortero , </a:t>
            </a:r>
            <a:r>
              <a:rPr lang="es-CL" dirty="0" err="1" smtClean="0">
                <a:solidFill>
                  <a:schemeClr val="tx1">
                    <a:lumMod val="65000"/>
                    <a:lumOff val="35000"/>
                  </a:schemeClr>
                </a:solidFill>
                <a:latin typeface="Arial Narrow" panose="020B0606020202030204" pitchFamily="34" charset="0"/>
              </a:rPr>
              <a:t>etc</a:t>
            </a:r>
            <a:r>
              <a:rPr lang="es-CL" dirty="0" smtClean="0">
                <a:solidFill>
                  <a:schemeClr val="tx1">
                    <a:lumMod val="65000"/>
                    <a:lumOff val="35000"/>
                  </a:schemeClr>
                </a:solidFill>
                <a:latin typeface="Arial Narrow" panose="020B0606020202030204" pitchFamily="34" charset="0"/>
              </a:rPr>
              <a:t>).</a:t>
            </a:r>
          </a:p>
          <a:p>
            <a:pPr algn="just"/>
            <a:r>
              <a:rPr lang="es-CL" dirty="0" smtClean="0">
                <a:solidFill>
                  <a:schemeClr val="tx1">
                    <a:lumMod val="65000"/>
                    <a:lumOff val="35000"/>
                  </a:schemeClr>
                </a:solidFill>
                <a:latin typeface="Arial Narrow" panose="020B0606020202030204" pitchFamily="34" charset="0"/>
              </a:rPr>
              <a:t>Es importante dejar secar el material por lo menos media hora para poder proseguir con el proceso de impermeabilización.</a:t>
            </a:r>
            <a:endParaRPr lang="es-CL" dirty="0">
              <a:solidFill>
                <a:schemeClr val="tx1">
                  <a:lumMod val="65000"/>
                  <a:lumOff val="35000"/>
                </a:schemeClr>
              </a:solidFill>
              <a:latin typeface="Arial Narrow" panose="020B0606020202030204" pitchFamily="34" charset="0"/>
            </a:endParaRPr>
          </a:p>
          <a:p>
            <a:r>
              <a:rPr lang="es-CL" b="1" dirty="0" smtClean="0">
                <a:solidFill>
                  <a:schemeClr val="tx1">
                    <a:lumMod val="65000"/>
                    <a:lumOff val="35000"/>
                  </a:schemeClr>
                </a:solidFill>
                <a:latin typeface="Arial Narrow" panose="020B0606020202030204" pitchFamily="34" charset="0"/>
              </a:rPr>
              <a:t>ANALISIS CRITICO</a:t>
            </a:r>
          </a:p>
          <a:p>
            <a:pPr algn="just"/>
            <a:r>
              <a:rPr lang="es-CL" dirty="0" smtClean="0">
                <a:solidFill>
                  <a:schemeClr val="tx1">
                    <a:lumMod val="65000"/>
                    <a:lumOff val="35000"/>
                  </a:schemeClr>
                </a:solidFill>
                <a:latin typeface="Arial Narrow" panose="020B0606020202030204" pitchFamily="34" charset="0"/>
              </a:rPr>
              <a:t>La partida se llevo a cabo con total regularidad .Sin embargo se observa que  en algunos tabiques se aplica el compuesto de forma aleatoria. Esto podría producir una irregularidad  de en la terminación del muro si no se nivela correctamente antes de colocar el papel mural. </a:t>
            </a:r>
            <a:endParaRPr lang="es-CL" dirty="0">
              <a:solidFill>
                <a:schemeClr val="tx1">
                  <a:lumMod val="65000"/>
                  <a:lumOff val="35000"/>
                </a:schemeClr>
              </a:solidFill>
              <a:latin typeface="Arial Narrow" panose="020B0606020202030204" pitchFamily="34" charset="0"/>
            </a:endParaRP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110</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342" y="3212976"/>
            <a:ext cx="3946963" cy="2952328"/>
          </a:xfrm>
          <a:prstGeom prst="rect">
            <a:avLst/>
          </a:prstGeom>
        </p:spPr>
      </p:pic>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04655" cy="2204864"/>
          </a:xfrm>
          <a:prstGeom prst="rect">
            <a:avLst/>
          </a:prstGeom>
        </p:spPr>
      </p:pic>
      <p:cxnSp>
        <p:nvCxnSpPr>
          <p:cNvPr id="16" name="15 Conector recto de flecha"/>
          <p:cNvCxnSpPr/>
          <p:nvPr/>
        </p:nvCxnSpPr>
        <p:spPr>
          <a:xfrm flipV="1">
            <a:off x="755576" y="980728"/>
            <a:ext cx="0" cy="2016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19 Conector recto"/>
          <p:cNvCxnSpPr/>
          <p:nvPr/>
        </p:nvCxnSpPr>
        <p:spPr>
          <a:xfrm>
            <a:off x="755576" y="2996952"/>
            <a:ext cx="4464496"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20 CuadroTexto"/>
          <p:cNvSpPr txBox="1"/>
          <p:nvPr/>
        </p:nvSpPr>
        <p:spPr>
          <a:xfrm>
            <a:off x="1907704" y="2708920"/>
            <a:ext cx="3600400" cy="276999"/>
          </a:xfrm>
          <a:prstGeom prst="rect">
            <a:avLst/>
          </a:prstGeom>
          <a:noFill/>
        </p:spPr>
        <p:txBody>
          <a:bodyPr wrap="square" rtlCol="0">
            <a:spAutoFit/>
          </a:bodyPr>
          <a:lstStyle/>
          <a:p>
            <a:r>
              <a:rPr lang="es-CL" sz="1200" dirty="0" smtClean="0"/>
              <a:t>Losa de hormigón armado</a:t>
            </a:r>
            <a:endParaRPr lang="es-CL" sz="1200" dirty="0"/>
          </a:p>
        </p:txBody>
      </p:sp>
      <p:cxnSp>
        <p:nvCxnSpPr>
          <p:cNvPr id="22" name="21 Conector recto"/>
          <p:cNvCxnSpPr/>
          <p:nvPr/>
        </p:nvCxnSpPr>
        <p:spPr>
          <a:xfrm>
            <a:off x="1259632" y="2664135"/>
            <a:ext cx="396044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24 Conector recto de flecha"/>
          <p:cNvCxnSpPr/>
          <p:nvPr/>
        </p:nvCxnSpPr>
        <p:spPr>
          <a:xfrm flipV="1">
            <a:off x="1259632" y="1268760"/>
            <a:ext cx="0" cy="13970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27 CuadroTexto"/>
          <p:cNvSpPr txBox="1"/>
          <p:nvPr/>
        </p:nvSpPr>
        <p:spPr>
          <a:xfrm>
            <a:off x="1907704" y="2431921"/>
            <a:ext cx="3600400" cy="276999"/>
          </a:xfrm>
          <a:prstGeom prst="rect">
            <a:avLst/>
          </a:prstGeom>
          <a:noFill/>
        </p:spPr>
        <p:txBody>
          <a:bodyPr wrap="square" rtlCol="0">
            <a:spAutoFit/>
          </a:bodyPr>
          <a:lstStyle/>
          <a:p>
            <a:r>
              <a:rPr lang="es-CL" sz="1200" dirty="0" smtClean="0"/>
              <a:t>Mortero reparación 1:3</a:t>
            </a:r>
            <a:endParaRPr lang="es-CL" sz="1200" dirty="0"/>
          </a:p>
        </p:txBody>
      </p:sp>
      <p:cxnSp>
        <p:nvCxnSpPr>
          <p:cNvPr id="29" name="28 Conector recto de flecha"/>
          <p:cNvCxnSpPr/>
          <p:nvPr/>
        </p:nvCxnSpPr>
        <p:spPr>
          <a:xfrm flipV="1">
            <a:off x="1691680" y="1412776"/>
            <a:ext cx="0" cy="9361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29 Conector recto"/>
          <p:cNvCxnSpPr/>
          <p:nvPr/>
        </p:nvCxnSpPr>
        <p:spPr>
          <a:xfrm>
            <a:off x="1691680" y="2348880"/>
            <a:ext cx="3528392"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33 CuadroTexto"/>
          <p:cNvSpPr txBox="1"/>
          <p:nvPr/>
        </p:nvSpPr>
        <p:spPr>
          <a:xfrm>
            <a:off x="1907704" y="2143889"/>
            <a:ext cx="3600400" cy="276999"/>
          </a:xfrm>
          <a:prstGeom prst="rect">
            <a:avLst/>
          </a:prstGeom>
          <a:noFill/>
        </p:spPr>
        <p:txBody>
          <a:bodyPr wrap="square" rtlCol="0">
            <a:spAutoFit/>
          </a:bodyPr>
          <a:lstStyle/>
          <a:p>
            <a:r>
              <a:rPr lang="es-CL" sz="1200" dirty="0" smtClean="0"/>
              <a:t>Impermeabilizante  </a:t>
            </a:r>
            <a:r>
              <a:rPr lang="es-CL" sz="1200" dirty="0" err="1" smtClean="0"/>
              <a:t>ecopolimer</a:t>
            </a:r>
            <a:r>
              <a:rPr lang="es-CL" sz="1200" dirty="0" smtClean="0"/>
              <a:t> </a:t>
            </a:r>
            <a:r>
              <a:rPr lang="es-CL" sz="1200" dirty="0" err="1" smtClean="0"/>
              <a:t>bautek</a:t>
            </a:r>
            <a:endParaRPr lang="es-CL" sz="1200" dirty="0"/>
          </a:p>
        </p:txBody>
      </p:sp>
      <p:cxnSp>
        <p:nvCxnSpPr>
          <p:cNvPr id="35" name="34 Conector recto de flecha"/>
          <p:cNvCxnSpPr/>
          <p:nvPr/>
        </p:nvCxnSpPr>
        <p:spPr>
          <a:xfrm flipV="1">
            <a:off x="2195736" y="1556792"/>
            <a:ext cx="0" cy="518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36 Conector recto"/>
          <p:cNvCxnSpPr/>
          <p:nvPr/>
        </p:nvCxnSpPr>
        <p:spPr>
          <a:xfrm>
            <a:off x="2195736" y="2060848"/>
            <a:ext cx="3024336"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39 CuadroTexto"/>
          <p:cNvSpPr txBox="1"/>
          <p:nvPr/>
        </p:nvSpPr>
        <p:spPr>
          <a:xfrm>
            <a:off x="2339752" y="1844824"/>
            <a:ext cx="3600400" cy="276999"/>
          </a:xfrm>
          <a:prstGeom prst="rect">
            <a:avLst/>
          </a:prstGeom>
          <a:noFill/>
        </p:spPr>
        <p:txBody>
          <a:bodyPr wrap="square" rtlCol="0">
            <a:spAutoFit/>
          </a:bodyPr>
          <a:lstStyle/>
          <a:p>
            <a:r>
              <a:rPr lang="es-CL" sz="1200" dirty="0" smtClean="0"/>
              <a:t>Capa yeso para recibir </a:t>
            </a:r>
            <a:r>
              <a:rPr lang="es-CL" sz="1200" dirty="0" err="1" smtClean="0"/>
              <a:t>maquilaje</a:t>
            </a:r>
            <a:r>
              <a:rPr lang="es-CL" sz="1200" dirty="0" smtClean="0"/>
              <a:t> final</a:t>
            </a:r>
            <a:endParaRPr lang="es-CL" sz="1200" dirty="0"/>
          </a:p>
        </p:txBody>
      </p:sp>
      <p:sp>
        <p:nvSpPr>
          <p:cNvPr id="50" name="49 CuadroTexto"/>
          <p:cNvSpPr txBox="1"/>
          <p:nvPr/>
        </p:nvSpPr>
        <p:spPr>
          <a:xfrm>
            <a:off x="978845" y="6165304"/>
            <a:ext cx="3946963" cy="369332"/>
          </a:xfrm>
          <a:prstGeom prst="rect">
            <a:avLst/>
          </a:prstGeom>
          <a:noFill/>
        </p:spPr>
        <p:txBody>
          <a:bodyPr wrap="square" rtlCol="0">
            <a:spAutoFit/>
          </a:bodyPr>
          <a:lstStyle/>
          <a:p>
            <a:r>
              <a:rPr lang="es-CL" sz="1200" dirty="0" smtClean="0"/>
              <a:t>Producto</a:t>
            </a:r>
            <a:r>
              <a:rPr lang="es-CL" dirty="0" smtClean="0"/>
              <a:t> </a:t>
            </a:r>
            <a:endParaRPr lang="es-CL" dirty="0"/>
          </a:p>
        </p:txBody>
      </p:sp>
    </p:spTree>
    <p:extLst>
      <p:ext uri="{BB962C8B-B14F-4D97-AF65-F5344CB8AC3E}">
        <p14:creationId xmlns:p14="http://schemas.microsoft.com/office/powerpoint/2010/main" val="355706085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111</a:t>
            </a:fld>
            <a:endParaRPr lang="es-CL" sz="1000" dirty="0"/>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9"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graphicFrame>
        <p:nvGraphicFramePr>
          <p:cNvPr id="23" name="22 Tabla"/>
          <p:cNvGraphicFramePr>
            <a:graphicFrameLocks noGrp="1"/>
          </p:cNvGraphicFramePr>
          <p:nvPr>
            <p:extLst>
              <p:ext uri="{D42A27DB-BD31-4B8C-83A1-F6EECF244321}">
                <p14:modId xmlns:p14="http://schemas.microsoft.com/office/powerpoint/2010/main" val="2198026884"/>
              </p:ext>
            </p:extLst>
          </p:nvPr>
        </p:nvGraphicFramePr>
        <p:xfrm>
          <a:off x="467544" y="414585"/>
          <a:ext cx="8064896" cy="1358230"/>
        </p:xfrm>
        <a:graphic>
          <a:graphicData uri="http://schemas.openxmlformats.org/drawingml/2006/table">
            <a:tbl>
              <a:tblPr firstRow="1" firstCol="1">
                <a:tableStyleId>{5C22544A-7EE6-4342-B048-85BDC9FD1C3A}</a:tableStyleId>
              </a:tblPr>
              <a:tblGrid>
                <a:gridCol w="4703438"/>
                <a:gridCol w="781734"/>
                <a:gridCol w="781734"/>
                <a:gridCol w="912024"/>
                <a:gridCol w="885966"/>
              </a:tblGrid>
              <a:tr h="161639">
                <a:tc>
                  <a:txBody>
                    <a:bodyPr/>
                    <a:lstStyle/>
                    <a:p>
                      <a:pPr algn="l" fontAlgn="b"/>
                      <a:r>
                        <a:rPr lang="es-CL" sz="1000" u="none" strike="noStrike">
                          <a:effectLst/>
                        </a:rPr>
                        <a:t>SUBPARTIDA : IMPERMEABILIZANTE  BAUTEK MUROS COCINA Y BAÑOS  </a:t>
                      </a:r>
                      <a:endParaRPr lang="es-CL" sz="1000" b="1" i="0" u="none" strike="noStrike">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53.197 </a:t>
                      </a:r>
                      <a:endParaRPr lang="es-CL" sz="1000" b="1" i="0" u="none" strike="noStrike">
                        <a:solidFill>
                          <a:srgbClr val="000000"/>
                        </a:solidFill>
                        <a:effectLst/>
                        <a:latin typeface="Calibri"/>
                      </a:endParaRPr>
                    </a:p>
                  </a:txBody>
                  <a:tcPr marL="0" marR="0" marT="0" marB="0" anchor="b"/>
                </a:tc>
              </a:tr>
              <a:tr h="161639">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61639">
                <a:tc>
                  <a:txBody>
                    <a:bodyPr/>
                    <a:lstStyle/>
                    <a:p>
                      <a:pPr algn="l" fontAlgn="b"/>
                      <a:r>
                        <a:rPr lang="es-CL" sz="1000" u="none" strike="noStrike">
                          <a:effectLst/>
                        </a:rPr>
                        <a:t>IMPERMEBILIZANTE ECOPOLIMER  BAUTEC TINAJA</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LTS</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0,6</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76.490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45.894 </a:t>
                      </a:r>
                      <a:endParaRPr lang="es-CL" sz="1000" b="0" i="0" u="none" strike="noStrike">
                        <a:solidFill>
                          <a:srgbClr val="000000"/>
                        </a:solidFill>
                        <a:effectLst/>
                        <a:latin typeface="Calibri"/>
                      </a:endParaRPr>
                    </a:p>
                  </a:txBody>
                  <a:tcPr marL="0" marR="0" marT="0" marB="0" anchor="b"/>
                </a:tc>
              </a:tr>
              <a:tr h="161639">
                <a:tc>
                  <a:txBody>
                    <a:bodyPr/>
                    <a:lstStyle/>
                    <a:p>
                      <a:pPr algn="l" fontAlgn="b"/>
                      <a:r>
                        <a:rPr lang="es-CL" sz="1000" u="none" strike="noStrike">
                          <a:effectLst/>
                        </a:rPr>
                        <a:t>CINTA DE FIBRA DE VIDRIO TIPO BEMALLA  AISLANTES NACIONALES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5.990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1.198 </a:t>
                      </a:r>
                      <a:endParaRPr lang="es-CL" sz="1000" b="0" i="0" u="none" strike="noStrike">
                        <a:solidFill>
                          <a:srgbClr val="000000"/>
                        </a:solidFill>
                        <a:effectLst/>
                        <a:latin typeface="Calibri"/>
                      </a:endParaRPr>
                    </a:p>
                  </a:txBody>
                  <a:tcPr marL="0" marR="0" marT="0" marB="0" anchor="b"/>
                </a:tc>
              </a:tr>
              <a:tr h="226757">
                <a:tc>
                  <a:txBody>
                    <a:bodyPr/>
                    <a:lstStyle/>
                    <a:p>
                      <a:pPr algn="l" fontAlgn="b"/>
                      <a:r>
                        <a:rPr lang="es-CL" sz="1000" u="none" strike="noStrike">
                          <a:effectLst/>
                        </a:rPr>
                        <a:t>SELLANTE DE SILICONA MULTIPROPOSITO  DEN BRAVE  COLOR  ALMENDRA 300 MLM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MLM</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0,5</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3.190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1.595 </a:t>
                      </a:r>
                      <a:endParaRPr lang="es-CL" sz="1000" b="0" i="0" u="none" strike="noStrike">
                        <a:solidFill>
                          <a:srgbClr val="000000"/>
                        </a:solidFill>
                        <a:effectLst/>
                        <a:latin typeface="Calibri"/>
                      </a:endParaRPr>
                    </a:p>
                  </a:txBody>
                  <a:tcPr marL="0" marR="0" marT="0" marB="0" anchor="b"/>
                </a:tc>
              </a:tr>
              <a:tr h="161639">
                <a:tc>
                  <a:txBody>
                    <a:bodyPr/>
                    <a:lstStyle/>
                    <a:p>
                      <a:pPr algn="l" fontAlgn="b"/>
                      <a:r>
                        <a:rPr lang="es-CL" sz="1000" u="none" strike="noStrike">
                          <a:effectLst/>
                        </a:rPr>
                        <a:t>APLICADOR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 </a:t>
                      </a:r>
                      <a:endParaRPr lang="es-CL" sz="1000" b="0" i="0" u="none" strike="noStrike">
                        <a:solidFill>
                          <a:srgbClr val="000000"/>
                        </a:solidFill>
                        <a:effectLst/>
                        <a:latin typeface="Calibri"/>
                      </a:endParaRPr>
                    </a:p>
                  </a:txBody>
                  <a:tcPr marL="0" marR="0" marT="0" marB="0" anchor="b"/>
                </a:tc>
              </a:tr>
              <a:tr h="161639">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61639">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53.197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24" name="23 Tabla"/>
          <p:cNvGraphicFramePr>
            <a:graphicFrameLocks noGrp="1"/>
          </p:cNvGraphicFramePr>
          <p:nvPr>
            <p:extLst>
              <p:ext uri="{D42A27DB-BD31-4B8C-83A1-F6EECF244321}">
                <p14:modId xmlns:p14="http://schemas.microsoft.com/office/powerpoint/2010/main" val="3548507834"/>
              </p:ext>
            </p:extLst>
          </p:nvPr>
        </p:nvGraphicFramePr>
        <p:xfrm>
          <a:off x="5148064" y="1844824"/>
          <a:ext cx="3396580" cy="1127760"/>
        </p:xfrm>
        <a:graphic>
          <a:graphicData uri="http://schemas.openxmlformats.org/drawingml/2006/table">
            <a:tbl>
              <a:tblPr lastRow="1" bandCol="1">
                <a:tableStyleId>{5C22544A-7EE6-4342-B048-85BDC9FD1C3A}</a:tableStyleId>
              </a:tblPr>
              <a:tblGrid>
                <a:gridCol w="1722903"/>
                <a:gridCol w="1673677"/>
              </a:tblGrid>
              <a:tr h="123442">
                <a:tc>
                  <a:txBody>
                    <a:bodyPr/>
                    <a:lstStyle/>
                    <a:p>
                      <a:pPr algn="l" fontAlgn="b"/>
                      <a:r>
                        <a:rPr lang="es-CL" sz="900" u="none" strike="noStrike">
                          <a:effectLst/>
                        </a:rPr>
                        <a:t>APU IMP MUR</a:t>
                      </a:r>
                      <a:endParaRPr lang="es-CL" sz="9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53.197 </a:t>
                      </a:r>
                      <a:endParaRPr lang="es-CL" sz="1100" b="0" i="0" u="none" strike="noStrike">
                        <a:solidFill>
                          <a:srgbClr val="000000"/>
                        </a:solidFill>
                        <a:effectLst/>
                        <a:latin typeface="Calibri"/>
                      </a:endParaRPr>
                    </a:p>
                  </a:txBody>
                  <a:tcPr marL="0" marR="0" marT="0" marB="0" anchor="b"/>
                </a:tc>
              </a:tr>
              <a:tr h="123442">
                <a:tc>
                  <a:txBody>
                    <a:bodyPr/>
                    <a:lstStyle/>
                    <a:p>
                      <a:pPr algn="l" fontAlgn="b"/>
                      <a:r>
                        <a:rPr lang="es-CL" sz="1000" u="none" strike="noStrike">
                          <a:effectLst/>
                        </a:rPr>
                        <a:t>APU TERRAZAS</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24.844 </a:t>
                      </a:r>
                      <a:endParaRPr lang="es-CL" sz="1000" b="0" i="0" u="none" strike="noStrike">
                        <a:solidFill>
                          <a:srgbClr val="000000"/>
                        </a:solidFill>
                        <a:effectLst/>
                        <a:latin typeface="Calibri"/>
                      </a:endParaRPr>
                    </a:p>
                  </a:txBody>
                  <a:tcPr marL="0" marR="0" marT="0" marB="0" anchor="b"/>
                </a:tc>
              </a:tr>
              <a:tr h="123442">
                <a:tc>
                  <a:txBody>
                    <a:bodyPr/>
                    <a:lstStyle/>
                    <a:p>
                      <a:pPr algn="l" fontAlgn="b"/>
                      <a:r>
                        <a:rPr lang="es-CL" sz="1000" u="none" strike="noStrike">
                          <a:effectLst/>
                        </a:rPr>
                        <a:t>APU EST. AGUA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34.205 </a:t>
                      </a:r>
                      <a:endParaRPr lang="es-CL" sz="1000" b="0" i="0" u="none" strike="noStrike">
                        <a:solidFill>
                          <a:srgbClr val="000000"/>
                        </a:solidFill>
                        <a:effectLst/>
                        <a:latin typeface="Calibri"/>
                      </a:endParaRPr>
                    </a:p>
                  </a:txBody>
                  <a:tcPr marL="0" marR="0" marT="0" marB="0" anchor="b"/>
                </a:tc>
              </a:tr>
              <a:tr h="123442">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112.246 </a:t>
                      </a:r>
                      <a:endParaRPr lang="es-CL" sz="1000" b="1" i="0" u="none" strike="noStrike">
                        <a:solidFill>
                          <a:srgbClr val="000000"/>
                        </a:solidFill>
                        <a:effectLst/>
                        <a:latin typeface="Calibri"/>
                      </a:endParaRPr>
                    </a:p>
                  </a:txBody>
                  <a:tcPr marL="0" marR="0" marT="0" marB="0" anchor="b"/>
                </a:tc>
              </a:tr>
              <a:tr h="123442">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23442">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$ 1.346.957</a:t>
                      </a:r>
                      <a:endParaRPr lang="es-CL" sz="1100" b="0" i="0" u="none" strike="noStrike">
                        <a:solidFill>
                          <a:srgbClr val="000000"/>
                        </a:solidFill>
                        <a:effectLst/>
                        <a:latin typeface="Calibri"/>
                      </a:endParaRPr>
                    </a:p>
                  </a:txBody>
                  <a:tcPr marL="0" marR="0" marT="0" marB="0" anchor="b"/>
                </a:tc>
              </a:tr>
              <a:tr h="123442">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$ 26.939.148</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26" name="6 Gráfico"/>
          <p:cNvGraphicFramePr>
            <a:graphicFrameLocks/>
          </p:cNvGraphicFramePr>
          <p:nvPr>
            <p:extLst>
              <p:ext uri="{D42A27DB-BD31-4B8C-83A1-F6EECF244321}">
                <p14:modId xmlns:p14="http://schemas.microsoft.com/office/powerpoint/2010/main" val="3850517340"/>
              </p:ext>
            </p:extLst>
          </p:nvPr>
        </p:nvGraphicFramePr>
        <p:xfrm>
          <a:off x="395536" y="1916832"/>
          <a:ext cx="4572000" cy="4543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5 Gráfico"/>
          <p:cNvGraphicFramePr>
            <a:graphicFrameLocks/>
          </p:cNvGraphicFramePr>
          <p:nvPr>
            <p:extLst>
              <p:ext uri="{D42A27DB-BD31-4B8C-83A1-F6EECF244321}">
                <p14:modId xmlns:p14="http://schemas.microsoft.com/office/powerpoint/2010/main" val="2138242373"/>
              </p:ext>
            </p:extLst>
          </p:nvPr>
        </p:nvGraphicFramePr>
        <p:xfrm>
          <a:off x="5148064" y="2996952"/>
          <a:ext cx="3347864" cy="3391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523380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08104" y="-181323"/>
            <a:ext cx="3428996" cy="1162051"/>
          </a:xfrm>
        </p:spPr>
        <p:txBody>
          <a:bodyPr/>
          <a:lstStyle/>
          <a:p>
            <a:r>
              <a:rPr lang="es-CL" dirty="0" smtClean="0">
                <a:solidFill>
                  <a:schemeClr val="accent2"/>
                </a:solidFill>
              </a:rPr>
              <a:t>PARTIDA 22 : </a:t>
            </a:r>
            <a:r>
              <a:rPr lang="es-CL" dirty="0">
                <a:solidFill>
                  <a:schemeClr val="accent2"/>
                </a:solidFill>
              </a:rPr>
              <a:t/>
            </a:r>
            <a:br>
              <a:rPr lang="es-CL" dirty="0">
                <a:solidFill>
                  <a:schemeClr val="accent2"/>
                </a:solidFill>
              </a:rPr>
            </a:br>
            <a:r>
              <a:rPr lang="es-CL" dirty="0" smtClean="0">
                <a:solidFill>
                  <a:schemeClr val="accent2"/>
                </a:solidFill>
              </a:rPr>
              <a:t>CELOCIAS TERMINACIONES</a:t>
            </a:r>
            <a:endParaRPr lang="es-CL" dirty="0">
              <a:solidFill>
                <a:schemeClr val="accent2"/>
              </a:solidFill>
            </a:endParaRPr>
          </a:p>
        </p:txBody>
      </p:sp>
      <p:sp>
        <p:nvSpPr>
          <p:cNvPr id="3" name="2 Marcador de texto"/>
          <p:cNvSpPr>
            <a:spLocks noGrp="1"/>
          </p:cNvSpPr>
          <p:nvPr>
            <p:ph type="body" sz="half" idx="2"/>
          </p:nvPr>
        </p:nvSpPr>
        <p:spPr>
          <a:xfrm>
            <a:off x="5580112" y="1052736"/>
            <a:ext cx="3008313" cy="4386263"/>
          </a:xfrm>
        </p:spPr>
        <p:txBody>
          <a:bodyPr>
            <a:normAutofit lnSpcReduction="10000"/>
          </a:bodyPr>
          <a:lstStyle/>
          <a:p>
            <a:r>
              <a:rPr lang="es-CL" sz="1400" b="1" dirty="0" smtClean="0">
                <a:latin typeface="Arial Narrow" panose="020B0606020202030204" pitchFamily="34" charset="0"/>
              </a:rPr>
              <a:t>SEGÚN LA E.E.T.T</a:t>
            </a:r>
          </a:p>
          <a:p>
            <a:pPr algn="just"/>
            <a:r>
              <a:rPr lang="es-CL" sz="1400" dirty="0" smtClean="0">
                <a:latin typeface="Arial Narrow" panose="020B0606020202030204" pitchFamily="34" charset="0"/>
              </a:rPr>
              <a:t>Se establece que en los registros de tina se colocarán celosías tipo DVP .</a:t>
            </a:r>
          </a:p>
          <a:p>
            <a:pPr algn="just"/>
            <a:r>
              <a:rPr lang="es-CL" sz="1400" dirty="0" smtClean="0">
                <a:latin typeface="Arial Narrow" panose="020B0606020202030204" pitchFamily="34" charset="0"/>
              </a:rPr>
              <a:t>En los nichos de </a:t>
            </a:r>
            <a:r>
              <a:rPr lang="es-CL" sz="1400" dirty="0" err="1" smtClean="0">
                <a:latin typeface="Arial Narrow" panose="020B0606020202030204" pitchFamily="34" charset="0"/>
              </a:rPr>
              <a:t>calefont</a:t>
            </a:r>
            <a:r>
              <a:rPr lang="es-CL" sz="1400" dirty="0" smtClean="0">
                <a:latin typeface="Arial Narrow" panose="020B0606020202030204" pitchFamily="34" charset="0"/>
              </a:rPr>
              <a:t> de terraza , se consulta celosía metálica según planos de detalles.</a:t>
            </a:r>
          </a:p>
          <a:p>
            <a:pPr algn="just"/>
            <a:r>
              <a:rPr lang="es-CL" sz="1400" b="1" dirty="0" smtClean="0">
                <a:latin typeface="Arial Narrow" panose="020B0606020202030204" pitchFamily="34" charset="0"/>
              </a:rPr>
              <a:t>DESARROLLO:</a:t>
            </a:r>
          </a:p>
          <a:p>
            <a:pPr algn="just"/>
            <a:r>
              <a:rPr lang="es-CL" sz="1400" dirty="0" smtClean="0">
                <a:latin typeface="Arial Narrow" panose="020B0606020202030204" pitchFamily="34" charset="0"/>
              </a:rPr>
              <a:t>Las </a:t>
            </a:r>
            <a:r>
              <a:rPr lang="es-CL" sz="1400" dirty="0" err="1" smtClean="0">
                <a:latin typeface="Arial Narrow" panose="020B0606020202030204" pitchFamily="34" charset="0"/>
              </a:rPr>
              <a:t>celocías</a:t>
            </a:r>
            <a:r>
              <a:rPr lang="es-CL" sz="1400" dirty="0" smtClean="0">
                <a:latin typeface="Arial Narrow" panose="020B0606020202030204" pitchFamily="34" charset="0"/>
              </a:rPr>
              <a:t> que se colocan en los baños son prefabricadas de aluminio esmaltado de 10 x 10 cm .Las </a:t>
            </a:r>
            <a:r>
              <a:rPr lang="es-CL" sz="1400" dirty="0" err="1" smtClean="0">
                <a:latin typeface="Arial Narrow" panose="020B0606020202030204" pitchFamily="34" charset="0"/>
              </a:rPr>
              <a:t>celocías</a:t>
            </a:r>
            <a:r>
              <a:rPr lang="es-CL" sz="1400" dirty="0" smtClean="0">
                <a:latin typeface="Arial Narrow" panose="020B0606020202030204" pitchFamily="34" charset="0"/>
              </a:rPr>
              <a:t> que se colocaron en los nichos de los </a:t>
            </a:r>
            <a:r>
              <a:rPr lang="es-CL" sz="1400" dirty="0" err="1" smtClean="0">
                <a:latin typeface="Arial Narrow" panose="020B0606020202030204" pitchFamily="34" charset="0"/>
              </a:rPr>
              <a:t>calefonts</a:t>
            </a:r>
            <a:r>
              <a:rPr lang="es-CL" sz="1400" dirty="0" smtClean="0">
                <a:latin typeface="Arial Narrow" panose="020B0606020202030204" pitchFamily="34" charset="0"/>
              </a:rPr>
              <a:t> son parte del trabajo de la carpintería metálica.</a:t>
            </a:r>
          </a:p>
          <a:p>
            <a:pPr algn="just"/>
            <a:r>
              <a:rPr lang="es-CL" sz="1400" b="1" dirty="0" smtClean="0">
                <a:latin typeface="Arial Narrow" panose="020B0606020202030204" pitchFamily="34" charset="0"/>
              </a:rPr>
              <a:t>ANALISIS CRITICO:</a:t>
            </a:r>
          </a:p>
          <a:p>
            <a:pPr algn="just"/>
            <a:r>
              <a:rPr lang="es-CL" sz="1400" dirty="0" smtClean="0">
                <a:latin typeface="Arial Narrow" panose="020B0606020202030204" pitchFamily="34" charset="0"/>
              </a:rPr>
              <a:t>Algunas </a:t>
            </a:r>
            <a:r>
              <a:rPr lang="es-CL" sz="1400" dirty="0" err="1" smtClean="0">
                <a:latin typeface="Arial Narrow" panose="020B0606020202030204" pitchFamily="34" charset="0"/>
              </a:rPr>
              <a:t>celocías</a:t>
            </a:r>
            <a:r>
              <a:rPr lang="es-CL" sz="1400" dirty="0" smtClean="0">
                <a:latin typeface="Arial Narrow" panose="020B0606020202030204" pitchFamily="34" charset="0"/>
              </a:rPr>
              <a:t> presentaron abolladuras , por que lo que no serán utilizadas en las instalaciones. Como se señala anteriormente , estos contratiempos hacen aumentar el presupuesto de la obra y la atrasan.</a:t>
            </a:r>
          </a:p>
          <a:p>
            <a:pPr algn="just"/>
            <a:endParaRPr lang="es-CL" sz="1400" dirty="0" smtClean="0">
              <a:latin typeface="Arial Narrow" panose="020B0606020202030204" pitchFamily="34" charset="0"/>
            </a:endParaRPr>
          </a:p>
          <a:p>
            <a:endParaRPr lang="es-CL" sz="1400" b="1" dirty="0" smtClean="0">
              <a:latin typeface="Arial Narrow" panose="020B0606020202030204" pitchFamily="34" charset="0"/>
            </a:endParaRPr>
          </a:p>
          <a:p>
            <a:endParaRPr lang="es-CL" sz="1400" b="1" dirty="0" smtClean="0">
              <a:latin typeface="Arial Narrow" panose="020B0606020202030204" pitchFamily="34" charset="0"/>
            </a:endParaRPr>
          </a:p>
          <a:p>
            <a:endParaRPr lang="es-CL" b="1" dirty="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112</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1850" y="1098074"/>
            <a:ext cx="6048672" cy="4517835"/>
          </a:xfrm>
          <a:prstGeom prst="rect">
            <a:avLst/>
          </a:prstGeom>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5358466"/>
            <a:ext cx="1892935" cy="1166878"/>
          </a:xfrm>
          <a:prstGeom prst="rect">
            <a:avLst/>
          </a:prstGeom>
        </p:spPr>
      </p:pic>
    </p:spTree>
    <p:extLst>
      <p:ext uri="{BB962C8B-B14F-4D97-AF65-F5344CB8AC3E}">
        <p14:creationId xmlns:p14="http://schemas.microsoft.com/office/powerpoint/2010/main" val="36292010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Título"/>
          <p:cNvSpPr>
            <a:spLocks noGrp="1"/>
          </p:cNvSpPr>
          <p:nvPr>
            <p:ph type="title"/>
          </p:nvPr>
        </p:nvSpPr>
        <p:spPr>
          <a:xfrm>
            <a:off x="4788024" y="-675456"/>
            <a:ext cx="4179726" cy="1162051"/>
          </a:xfrm>
        </p:spPr>
        <p:txBody>
          <a:bodyPr/>
          <a:lstStyle/>
          <a:p>
            <a:r>
              <a:rPr lang="es-CL" dirty="0" smtClean="0"/>
              <a:t>DETALLE  CELOCIA NICHO CALEFONT</a:t>
            </a:r>
            <a:endParaRPr lang="es-CL" dirty="0"/>
          </a:p>
        </p:txBody>
      </p:sp>
      <p:sp>
        <p:nvSpPr>
          <p:cNvPr id="16" name="15 Marcador de texto"/>
          <p:cNvSpPr>
            <a:spLocks noGrp="1"/>
          </p:cNvSpPr>
          <p:nvPr>
            <p:ph type="body" sz="half" idx="2"/>
          </p:nvPr>
        </p:nvSpPr>
        <p:spPr>
          <a:xfrm>
            <a:off x="4813623" y="5242490"/>
            <a:ext cx="3575253" cy="1156532"/>
          </a:xfrm>
        </p:spPr>
        <p:txBody>
          <a:bodyPr>
            <a:normAutofit/>
          </a:bodyPr>
          <a:lstStyle/>
          <a:p>
            <a:pPr algn="just"/>
            <a:r>
              <a:rPr lang="es-CL" dirty="0" smtClean="0">
                <a:latin typeface="Arial Narrow" panose="020B0606020202030204" pitchFamily="34" charset="0"/>
              </a:rPr>
              <a:t>Por el detalle se establece que las  medidas de esta </a:t>
            </a:r>
            <a:r>
              <a:rPr lang="es-CL" dirty="0" err="1" smtClean="0">
                <a:latin typeface="Arial Narrow" panose="020B0606020202030204" pitchFamily="34" charset="0"/>
              </a:rPr>
              <a:t>celocía</a:t>
            </a:r>
            <a:r>
              <a:rPr lang="es-CL" dirty="0" smtClean="0">
                <a:latin typeface="Arial Narrow" panose="020B0606020202030204" pitchFamily="34" charset="0"/>
              </a:rPr>
              <a:t>  son de 62,7x130 cm y esta hecho con perfiles metálicos  perfil  Z  </a:t>
            </a:r>
            <a:r>
              <a:rPr lang="es-CL" dirty="0" err="1" smtClean="0">
                <a:latin typeface="Arial Narrow" panose="020B0606020202030204" pitchFamily="34" charset="0"/>
              </a:rPr>
              <a:t>intupac</a:t>
            </a:r>
            <a:r>
              <a:rPr lang="es-CL" dirty="0" smtClean="0">
                <a:latin typeface="Arial Narrow" panose="020B0606020202030204" pitchFamily="34" charset="0"/>
              </a:rPr>
              <a:t> sin pestaña , sobre una estructura de perfiles cuadrados de 20x20x2mm</a:t>
            </a:r>
            <a:endParaRPr lang="es-CL" dirty="0">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113</a:t>
            </a:fld>
            <a:endParaRPr lang="es-CL" sz="1000" dirty="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7062" y="936631"/>
            <a:ext cx="6073667" cy="4536504"/>
          </a:xfrm>
          <a:prstGeom prst="rect">
            <a:avLst/>
          </a:prstGeom>
        </p:spPr>
      </p:pic>
      <p:sp>
        <p:nvSpPr>
          <p:cNvPr id="9" name="8 CuadroTexto"/>
          <p:cNvSpPr txBox="1"/>
          <p:nvPr/>
        </p:nvSpPr>
        <p:spPr>
          <a:xfrm>
            <a:off x="323527" y="6260523"/>
            <a:ext cx="8424937" cy="276999"/>
          </a:xfrm>
          <a:prstGeom prst="rect">
            <a:avLst/>
          </a:prstGeom>
          <a:noFill/>
        </p:spPr>
        <p:txBody>
          <a:bodyPr wrap="square" rtlCol="0">
            <a:spAutoFit/>
          </a:bodyPr>
          <a:lstStyle/>
          <a:p>
            <a:r>
              <a:rPr lang="es-CL" sz="1200" dirty="0" err="1" smtClean="0"/>
              <a:t>Celosias</a:t>
            </a:r>
            <a:r>
              <a:rPr lang="es-CL" sz="1200" dirty="0" smtClean="0"/>
              <a:t> </a:t>
            </a:r>
            <a:r>
              <a:rPr lang="es-CL" sz="1200" dirty="0" err="1" smtClean="0"/>
              <a:t>metalicas</a:t>
            </a:r>
            <a:r>
              <a:rPr lang="es-CL" sz="1200" dirty="0" smtClean="0"/>
              <a:t> en nichos de </a:t>
            </a:r>
            <a:r>
              <a:rPr lang="es-CL" sz="1200" dirty="0" err="1" smtClean="0"/>
              <a:t>calefonts</a:t>
            </a:r>
            <a:r>
              <a:rPr lang="es-CL" sz="1200" dirty="0" smtClean="0"/>
              <a:t> en terraza departamentos </a:t>
            </a:r>
            <a:endParaRPr lang="es-CL" sz="1200" dirty="0"/>
          </a:p>
        </p:txBody>
      </p:sp>
      <p:pic>
        <p:nvPicPr>
          <p:cNvPr id="12"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678" y="504056"/>
            <a:ext cx="4213072" cy="4581128"/>
          </a:xfrm>
          <a:prstGeom prst="rect">
            <a:avLst/>
          </a:prstGeom>
        </p:spPr>
      </p:pic>
      <p:sp>
        <p:nvSpPr>
          <p:cNvPr id="18"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Tree>
    <p:extLst>
      <p:ext uri="{BB962C8B-B14F-4D97-AF65-F5344CB8AC3E}">
        <p14:creationId xmlns:p14="http://schemas.microsoft.com/office/powerpoint/2010/main" val="334536726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114</a:t>
            </a:fld>
            <a:endParaRPr lang="es-CL" dirty="0"/>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4" name="3 Tabla"/>
          <p:cNvGraphicFramePr>
            <a:graphicFrameLocks noGrp="1"/>
          </p:cNvGraphicFramePr>
          <p:nvPr>
            <p:extLst>
              <p:ext uri="{D42A27DB-BD31-4B8C-83A1-F6EECF244321}">
                <p14:modId xmlns:p14="http://schemas.microsoft.com/office/powerpoint/2010/main" val="2355263941"/>
              </p:ext>
            </p:extLst>
          </p:nvPr>
        </p:nvGraphicFramePr>
        <p:xfrm>
          <a:off x="395537" y="404664"/>
          <a:ext cx="8136902" cy="914400"/>
        </p:xfrm>
        <a:graphic>
          <a:graphicData uri="http://schemas.openxmlformats.org/drawingml/2006/table">
            <a:tbl>
              <a:tblPr firstRow="1" firstCol="1">
                <a:tableStyleId>{5C22544A-7EE6-4342-B048-85BDC9FD1C3A}</a:tableStyleId>
              </a:tblPr>
              <a:tblGrid>
                <a:gridCol w="5178030"/>
                <a:gridCol w="739718"/>
                <a:gridCol w="739718"/>
                <a:gridCol w="739718"/>
                <a:gridCol w="739718"/>
              </a:tblGrid>
              <a:tr h="149967">
                <a:tc>
                  <a:txBody>
                    <a:bodyPr/>
                    <a:lstStyle/>
                    <a:p>
                      <a:pPr algn="l" fontAlgn="b"/>
                      <a:r>
                        <a:rPr lang="es-CL" sz="1000" u="none" strike="noStrike" dirty="0">
                          <a:effectLst/>
                        </a:rPr>
                        <a:t>SUBPARTIDA : CELOSIA TINAS  DVP</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UNI</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5.032 </a:t>
                      </a:r>
                      <a:endParaRPr lang="es-CL" sz="1000" b="1" i="0" u="none" strike="noStrike">
                        <a:solidFill>
                          <a:srgbClr val="000000"/>
                        </a:solidFill>
                        <a:effectLst/>
                        <a:latin typeface="Calibri"/>
                      </a:endParaRPr>
                    </a:p>
                  </a:txBody>
                  <a:tcPr marL="0" marR="0" marT="0" marB="0" anchor="b"/>
                </a:tc>
              </a:tr>
              <a:tr h="142826">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42826">
                <a:tc>
                  <a:txBody>
                    <a:bodyPr/>
                    <a:lstStyle/>
                    <a:p>
                      <a:pPr algn="l" fontAlgn="b"/>
                      <a:r>
                        <a:rPr lang="pt-BR" sz="1000" u="none" strike="noStrike">
                          <a:effectLst/>
                        </a:rPr>
                        <a:t>CELOSIA ALUMINIO ESMALTADO   10 X 10 CM </a:t>
                      </a:r>
                      <a:endParaRPr lang="pt-BR"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0,6</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870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522 </a:t>
                      </a:r>
                      <a:endParaRPr lang="es-CL" sz="1000" b="0" i="0" u="none" strike="noStrike">
                        <a:solidFill>
                          <a:srgbClr val="000000"/>
                        </a:solidFill>
                        <a:effectLst/>
                        <a:latin typeface="Calibri"/>
                      </a:endParaRPr>
                    </a:p>
                  </a:txBody>
                  <a:tcPr marL="0" marR="0" marT="0" marB="0" anchor="b"/>
                </a:tc>
              </a:tr>
              <a:tr h="142826">
                <a:tc>
                  <a:txBody>
                    <a:bodyPr/>
                    <a:lstStyle/>
                    <a:p>
                      <a:pPr algn="l" fontAlgn="b"/>
                      <a:r>
                        <a:rPr lang="es-CL" sz="1000" u="none" strike="noStrike">
                          <a:effectLst/>
                        </a:rPr>
                        <a:t>ELECTRICISTA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 </a:t>
                      </a:r>
                      <a:endParaRPr lang="es-CL" sz="1000" b="0" i="0" u="none" strike="noStrike">
                        <a:solidFill>
                          <a:srgbClr val="000000"/>
                        </a:solidFill>
                        <a:effectLst/>
                        <a:latin typeface="Calibri"/>
                      </a:endParaRPr>
                    </a:p>
                  </a:txBody>
                  <a:tcPr marL="0" marR="0" marT="0" marB="0" anchor="b"/>
                </a:tc>
              </a:tr>
              <a:tr h="142826">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42826">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5.032 </a:t>
                      </a:r>
                      <a:endParaRPr lang="es-CL" sz="1000" b="0" i="0" u="none" strike="noStrike" dirty="0">
                        <a:solidFill>
                          <a:srgbClr val="000000"/>
                        </a:solidFill>
                        <a:effectLst/>
                        <a:latin typeface="Calibri"/>
                      </a:endParaRPr>
                    </a:p>
                  </a:txBody>
                  <a:tcPr marL="0" marR="0" marT="0" marB="0" anchor="b"/>
                </a:tc>
              </a:tr>
            </a:tbl>
          </a:graphicData>
        </a:graphic>
      </p:graphicFrame>
      <p:sp>
        <p:nvSpPr>
          <p:cNvPr id="9"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graphicFrame>
        <p:nvGraphicFramePr>
          <p:cNvPr id="7" name="6 Tabla"/>
          <p:cNvGraphicFramePr>
            <a:graphicFrameLocks noGrp="1"/>
          </p:cNvGraphicFramePr>
          <p:nvPr>
            <p:extLst>
              <p:ext uri="{D42A27DB-BD31-4B8C-83A1-F6EECF244321}">
                <p14:modId xmlns:p14="http://schemas.microsoft.com/office/powerpoint/2010/main" val="39049979"/>
              </p:ext>
            </p:extLst>
          </p:nvPr>
        </p:nvGraphicFramePr>
        <p:xfrm>
          <a:off x="395536" y="1412776"/>
          <a:ext cx="8136905" cy="1524000"/>
        </p:xfrm>
        <a:graphic>
          <a:graphicData uri="http://schemas.openxmlformats.org/drawingml/2006/table">
            <a:tbl>
              <a:tblPr firstRow="1" firstCol="1">
                <a:tableStyleId>{5C22544A-7EE6-4342-B048-85BDC9FD1C3A}</a:tableStyleId>
              </a:tblPr>
              <a:tblGrid>
                <a:gridCol w="5154599"/>
                <a:gridCol w="736372"/>
                <a:gridCol w="736372"/>
                <a:gridCol w="773190"/>
                <a:gridCol w="736372"/>
              </a:tblGrid>
              <a:tr h="129614">
                <a:tc>
                  <a:txBody>
                    <a:bodyPr/>
                    <a:lstStyle/>
                    <a:p>
                      <a:pPr algn="l" fontAlgn="b"/>
                      <a:r>
                        <a:rPr lang="es-CL" sz="1000" u="none" strike="noStrike" dirty="0">
                          <a:effectLst/>
                        </a:rPr>
                        <a:t>SUBPARTIDA : CELOSIA NICHO CALEFONT PERFIL Z  INTUPAC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UNI</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21.262 </a:t>
                      </a:r>
                      <a:endParaRPr lang="es-CL" sz="1000" b="1"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PERFIL  CUADRADO 20/20/2    X 6MTS    CINTAC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0,6</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4.521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2.713 </a:t>
                      </a:r>
                      <a:endParaRPr lang="es-CL" sz="10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PERFIL  "Z"  INTUPAC SIN PESTAÑA 13X22X12X1,5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0,8</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7.450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5.960 </a:t>
                      </a:r>
                      <a:endParaRPr lang="es-CL" sz="10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ELECTRODO PUNTO VERDE 3/32 " 1 KG  INDURA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KG</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3.280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656 </a:t>
                      </a:r>
                      <a:endParaRPr lang="es-CL" sz="10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MASILLA ENDURECEDORA MAGICA  350 GRMS  MARSON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2.750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825 </a:t>
                      </a:r>
                      <a:endParaRPr lang="es-CL" sz="10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PINTURA ANTICORROSIVA  TRIPLE ACCION   1 GALON  SHERWIN WILLIMANS</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LTS</a:t>
                      </a:r>
                      <a:endParaRPr lang="es-CL" sz="1000" b="0" i="0" u="none" strike="noStrike">
                        <a:solidFill>
                          <a:srgbClr val="000000"/>
                        </a:solidFill>
                        <a:effectLst/>
                        <a:latin typeface="Calibri"/>
                      </a:endParaRPr>
                    </a:p>
                  </a:txBody>
                  <a:tcPr marL="0" marR="0" marT="0" marB="0" anchor="b"/>
                </a:tc>
                <a:tc>
                  <a:txBody>
                    <a:bodyPr/>
                    <a:lstStyle/>
                    <a:p>
                      <a:pPr algn="ctr" fontAlgn="ctr"/>
                      <a:r>
                        <a:rPr lang="es-CL" sz="1000" u="none" strike="noStrike">
                          <a:effectLst/>
                        </a:rPr>
                        <a:t>0,2</a:t>
                      </a:r>
                      <a:endParaRPr lang="es-CL" sz="1000" b="0" i="0" u="none" strike="noStrike">
                        <a:solidFill>
                          <a:srgbClr val="000000"/>
                        </a:solidFill>
                        <a:effectLst/>
                        <a:latin typeface="Calibri"/>
                      </a:endParaRPr>
                    </a:p>
                  </a:txBody>
                  <a:tcPr marL="0" marR="0" marT="0" marB="0" anchor="ctr"/>
                </a:tc>
                <a:tc>
                  <a:txBody>
                    <a:bodyPr/>
                    <a:lstStyle/>
                    <a:p>
                      <a:pPr algn="ctr" fontAlgn="ctr"/>
                      <a:r>
                        <a:rPr lang="es-CL" sz="1000" u="none" strike="noStrike">
                          <a:effectLst/>
                        </a:rPr>
                        <a:t> $         27.990 </a:t>
                      </a:r>
                      <a:endParaRPr lang="es-CL" sz="1000" b="0" i="0" u="none" strike="noStrike">
                        <a:solidFill>
                          <a:srgbClr val="000000"/>
                        </a:solidFill>
                        <a:effectLst/>
                        <a:latin typeface="Calibri"/>
                      </a:endParaRPr>
                    </a:p>
                  </a:txBody>
                  <a:tcPr marL="0" marR="0" marT="0" marB="0" anchor="ctr"/>
                </a:tc>
                <a:tc>
                  <a:txBody>
                    <a:bodyPr/>
                    <a:lstStyle/>
                    <a:p>
                      <a:pPr algn="ctr" fontAlgn="b"/>
                      <a:r>
                        <a:rPr lang="es-CL" sz="1000" u="none" strike="noStrike">
                          <a:effectLst/>
                        </a:rPr>
                        <a:t> $          5.598 </a:t>
                      </a:r>
                      <a:endParaRPr lang="es-CL" sz="10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5.500 </a:t>
                      </a:r>
                      <a:endParaRPr lang="es-CL" sz="1000" b="0" i="0" u="none" strike="noStrike">
                        <a:solidFill>
                          <a:srgbClr val="000000"/>
                        </a:solidFill>
                        <a:effectLst/>
                        <a:latin typeface="Calibri"/>
                      </a:endParaRPr>
                    </a:p>
                  </a:txBody>
                  <a:tcPr marL="0" marR="0" marT="0" marB="0" anchor="b"/>
                </a:tc>
              </a:tr>
              <a:tr h="129614">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29614">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21.262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7" name="16 Tabla"/>
          <p:cNvGraphicFramePr>
            <a:graphicFrameLocks noGrp="1"/>
          </p:cNvGraphicFramePr>
          <p:nvPr>
            <p:extLst>
              <p:ext uri="{D42A27DB-BD31-4B8C-83A1-F6EECF244321}">
                <p14:modId xmlns:p14="http://schemas.microsoft.com/office/powerpoint/2010/main" val="1280154673"/>
              </p:ext>
            </p:extLst>
          </p:nvPr>
        </p:nvGraphicFramePr>
        <p:xfrm>
          <a:off x="5580112" y="2996952"/>
          <a:ext cx="2941290" cy="975360"/>
        </p:xfrm>
        <a:graphic>
          <a:graphicData uri="http://schemas.openxmlformats.org/drawingml/2006/table">
            <a:tbl>
              <a:tblPr lastRow="1" bandCol="1">
                <a:tableStyleId>{5C22544A-7EE6-4342-B048-85BDC9FD1C3A}</a:tableStyleId>
              </a:tblPr>
              <a:tblGrid>
                <a:gridCol w="1506514"/>
                <a:gridCol w="1434776"/>
              </a:tblGrid>
              <a:tr h="136140">
                <a:tc>
                  <a:txBody>
                    <a:bodyPr/>
                    <a:lstStyle/>
                    <a:p>
                      <a:pPr algn="l" fontAlgn="b"/>
                      <a:r>
                        <a:rPr lang="es-CL" sz="1000" u="none" strike="noStrike">
                          <a:effectLst/>
                        </a:rPr>
                        <a:t>APU CEL. CAL </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21.262 </a:t>
                      </a:r>
                      <a:endParaRPr lang="es-CL" sz="1100" b="0" i="0" u="none" strike="noStrike">
                        <a:solidFill>
                          <a:srgbClr val="000000"/>
                        </a:solidFill>
                        <a:effectLst/>
                        <a:latin typeface="Calibri"/>
                      </a:endParaRPr>
                    </a:p>
                  </a:txBody>
                  <a:tcPr marL="0" marR="0" marT="0" marB="0" anchor="b"/>
                </a:tc>
              </a:tr>
              <a:tr h="123764">
                <a:tc>
                  <a:txBody>
                    <a:bodyPr/>
                    <a:lstStyle/>
                    <a:p>
                      <a:pPr algn="l" fontAlgn="b"/>
                      <a:r>
                        <a:rPr lang="es-CL" sz="1000" u="none" strike="noStrike">
                          <a:effectLst/>
                        </a:rPr>
                        <a:t>APU CELOSIAS BAÑO</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5.032,15 </a:t>
                      </a:r>
                      <a:endParaRPr lang="es-CL" sz="1000" b="0" i="0" u="none" strike="noStrike">
                        <a:solidFill>
                          <a:srgbClr val="000000"/>
                        </a:solidFill>
                        <a:effectLst/>
                        <a:latin typeface="Calibri"/>
                      </a:endParaRPr>
                    </a:p>
                  </a:txBody>
                  <a:tcPr marL="0" marR="0" marT="0" marB="0" anchor="b"/>
                </a:tc>
              </a:tr>
              <a:tr h="123764">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5.032,15 </a:t>
                      </a:r>
                      <a:endParaRPr lang="es-CL" sz="1000" b="1" i="0" u="none" strike="noStrike">
                        <a:solidFill>
                          <a:srgbClr val="000000"/>
                        </a:solidFill>
                        <a:effectLst/>
                        <a:latin typeface="Calibri"/>
                      </a:endParaRPr>
                    </a:p>
                  </a:txBody>
                  <a:tcPr marL="0" marR="0" marT="0" marB="0" anchor="b"/>
                </a:tc>
              </a:tr>
              <a:tr h="13614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36140">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$ 60.386</a:t>
                      </a:r>
                      <a:endParaRPr lang="es-CL" sz="1100" b="0" i="0" u="none" strike="noStrike">
                        <a:solidFill>
                          <a:srgbClr val="000000"/>
                        </a:solidFill>
                        <a:effectLst/>
                        <a:latin typeface="Calibri"/>
                      </a:endParaRPr>
                    </a:p>
                  </a:txBody>
                  <a:tcPr marL="0" marR="0" marT="0" marB="0" anchor="b"/>
                </a:tc>
              </a:tr>
              <a:tr h="136140">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$ 1.207.716</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9" name="1 Gráfico"/>
          <p:cNvGraphicFramePr>
            <a:graphicFrameLocks/>
          </p:cNvGraphicFramePr>
          <p:nvPr>
            <p:extLst>
              <p:ext uri="{D42A27DB-BD31-4B8C-83A1-F6EECF244321}">
                <p14:modId xmlns:p14="http://schemas.microsoft.com/office/powerpoint/2010/main" val="3323051143"/>
              </p:ext>
            </p:extLst>
          </p:nvPr>
        </p:nvGraphicFramePr>
        <p:xfrm>
          <a:off x="395536" y="3068960"/>
          <a:ext cx="4572000" cy="34103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2 Gráfico"/>
          <p:cNvGraphicFramePr>
            <a:graphicFrameLocks/>
          </p:cNvGraphicFramePr>
          <p:nvPr>
            <p:extLst>
              <p:ext uri="{D42A27DB-BD31-4B8C-83A1-F6EECF244321}">
                <p14:modId xmlns:p14="http://schemas.microsoft.com/office/powerpoint/2010/main" val="964420865"/>
              </p:ext>
            </p:extLst>
          </p:nvPr>
        </p:nvGraphicFramePr>
        <p:xfrm>
          <a:off x="4860032" y="4077072"/>
          <a:ext cx="3707904" cy="24551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96300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5004" y="116632"/>
            <a:ext cx="3008313" cy="1090043"/>
          </a:xfrm>
        </p:spPr>
        <p:txBody>
          <a:bodyPr/>
          <a:lstStyle/>
          <a:p>
            <a:r>
              <a:rPr lang="es-CL" dirty="0" smtClean="0">
                <a:solidFill>
                  <a:schemeClr val="accent2"/>
                </a:solidFill>
              </a:rPr>
              <a:t>PARTIDA 23 :</a:t>
            </a:r>
            <a:br>
              <a:rPr lang="es-CL" dirty="0" smtClean="0">
                <a:solidFill>
                  <a:schemeClr val="accent2"/>
                </a:solidFill>
              </a:rPr>
            </a:br>
            <a:r>
              <a:rPr lang="es-CL" dirty="0" smtClean="0">
                <a:solidFill>
                  <a:schemeClr val="accent2"/>
                </a:solidFill>
              </a:rPr>
              <a:t>REVESTIMIENTOS CERAMICO INTERIOR </a:t>
            </a:r>
            <a:endParaRPr lang="es-CL" dirty="0">
              <a:solidFill>
                <a:schemeClr val="accent2"/>
              </a:solidFill>
            </a:endParaRPr>
          </a:p>
        </p:txBody>
      </p:sp>
      <p:sp>
        <p:nvSpPr>
          <p:cNvPr id="3" name="2 Marcador de texto"/>
          <p:cNvSpPr>
            <a:spLocks noGrp="1"/>
          </p:cNvSpPr>
          <p:nvPr>
            <p:ph type="body" sz="half" idx="2"/>
          </p:nvPr>
        </p:nvSpPr>
        <p:spPr>
          <a:xfrm>
            <a:off x="5715004" y="1202977"/>
            <a:ext cx="3008313" cy="4386263"/>
          </a:xfrm>
        </p:spPr>
        <p:txBody>
          <a:bodyPr/>
          <a:lstStyle/>
          <a:p>
            <a:pPr algn="just"/>
            <a:r>
              <a:rPr lang="es-CL" b="1" dirty="0" smtClean="0">
                <a:solidFill>
                  <a:schemeClr val="tx1">
                    <a:lumMod val="65000"/>
                    <a:lumOff val="35000"/>
                  </a:schemeClr>
                </a:solidFill>
                <a:latin typeface="Arial Narrow" panose="020B0606020202030204" pitchFamily="34" charset="0"/>
              </a:rPr>
              <a:t>SEGÚN LA E.E.T.T</a:t>
            </a:r>
          </a:p>
          <a:p>
            <a:pPr algn="just"/>
            <a:r>
              <a:rPr lang="es-CL" dirty="0" smtClean="0">
                <a:solidFill>
                  <a:schemeClr val="tx1">
                    <a:lumMod val="65000"/>
                    <a:lumOff val="35000"/>
                  </a:schemeClr>
                </a:solidFill>
                <a:latin typeface="Arial Narrow" panose="020B0606020202030204" pitchFamily="34" charset="0"/>
              </a:rPr>
              <a:t>En baños de departamentos  se colocará  cerámica en el nicho de la tina  y en el paramento de artefactos  , según lo indican los planos de detalles de arquitectura .</a:t>
            </a:r>
          </a:p>
          <a:p>
            <a:pPr algn="just"/>
            <a:r>
              <a:rPr lang="es-CL" b="1" dirty="0" smtClean="0">
                <a:solidFill>
                  <a:schemeClr val="tx1">
                    <a:lumMod val="65000"/>
                    <a:lumOff val="35000"/>
                  </a:schemeClr>
                </a:solidFill>
                <a:latin typeface="Arial Narrow" panose="020B0606020202030204" pitchFamily="34" charset="0"/>
              </a:rPr>
              <a:t>DESARROLLO</a:t>
            </a:r>
          </a:p>
          <a:p>
            <a:pPr algn="just"/>
            <a:r>
              <a:rPr lang="es-CL" dirty="0" smtClean="0">
                <a:solidFill>
                  <a:schemeClr val="tx1">
                    <a:lumMod val="65000"/>
                    <a:lumOff val="35000"/>
                  </a:schemeClr>
                </a:solidFill>
                <a:latin typeface="Arial Narrow" panose="020B0606020202030204" pitchFamily="34" charset="0"/>
              </a:rPr>
              <a:t>Se emplea como material de revestimiento cerámico cordillera  blanco satinado de 20X 30 CM , o similar aprobado por el arquitecto.</a:t>
            </a:r>
          </a:p>
          <a:p>
            <a:pPr algn="just"/>
            <a:r>
              <a:rPr lang="es-CL" dirty="0" smtClean="0">
                <a:solidFill>
                  <a:schemeClr val="tx1">
                    <a:lumMod val="65000"/>
                    <a:lumOff val="35000"/>
                  </a:schemeClr>
                </a:solidFill>
                <a:latin typeface="Arial Narrow" panose="020B0606020202030204" pitchFamily="34" charset="0"/>
              </a:rPr>
              <a:t>El proceso  para instalar las cerámicas de muro se explica en la diapositiva siguiente.</a:t>
            </a:r>
          </a:p>
          <a:p>
            <a:pPr algn="just"/>
            <a:r>
              <a:rPr lang="es-CL" b="1" dirty="0" smtClean="0">
                <a:solidFill>
                  <a:schemeClr val="tx1">
                    <a:lumMod val="65000"/>
                    <a:lumOff val="35000"/>
                  </a:schemeClr>
                </a:solidFill>
                <a:latin typeface="Arial Narrow" panose="020B0606020202030204" pitchFamily="34" charset="0"/>
              </a:rPr>
              <a:t>ANALISIS CRITICO :</a:t>
            </a:r>
          </a:p>
          <a:p>
            <a:pPr algn="just"/>
            <a:r>
              <a:rPr lang="es-CL" dirty="0" smtClean="0">
                <a:solidFill>
                  <a:schemeClr val="tx1">
                    <a:lumMod val="65000"/>
                    <a:lumOff val="35000"/>
                  </a:schemeClr>
                </a:solidFill>
                <a:latin typeface="Arial Narrow" panose="020B0606020202030204" pitchFamily="34" charset="0"/>
              </a:rPr>
              <a:t>Se debe considerar que las palmetas de cerámico para muro son más delgadas que las cerámicas para piso , por lo que son más delicadas para trabajar ,</a:t>
            </a:r>
            <a:endParaRPr lang="es-CL" dirty="0">
              <a:solidFill>
                <a:schemeClr val="tx1">
                  <a:lumMod val="65000"/>
                  <a:lumOff val="35000"/>
                </a:schemeClr>
              </a:solidFill>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115</a:t>
            </a:fld>
            <a:endParaRPr lang="es-CL" sz="1000" dirty="0"/>
          </a:p>
        </p:txBody>
      </p:sp>
      <p:sp>
        <p:nvSpPr>
          <p:cNvPr id="8"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559" y="260648"/>
            <a:ext cx="5137545" cy="3853158"/>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736" y="5572756"/>
            <a:ext cx="2775714" cy="866492"/>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559" y="4214567"/>
            <a:ext cx="2966240" cy="2224680"/>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798" y="4148137"/>
            <a:ext cx="2275937" cy="2291110"/>
          </a:xfrm>
          <a:prstGeom prst="rect">
            <a:avLst/>
          </a:prstGeom>
        </p:spPr>
      </p:pic>
    </p:spTree>
    <p:extLst>
      <p:ext uri="{BB962C8B-B14F-4D97-AF65-F5344CB8AC3E}">
        <p14:creationId xmlns:p14="http://schemas.microsoft.com/office/powerpoint/2010/main" val="239441536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08104" y="-171400"/>
            <a:ext cx="3008313" cy="504605"/>
          </a:xfrm>
        </p:spPr>
        <p:txBody>
          <a:bodyPr/>
          <a:lstStyle/>
          <a:p>
            <a:r>
              <a:rPr lang="es-CL" sz="1600" dirty="0" smtClean="0"/>
              <a:t>INSTALACIÓN CERAMICA MUROS</a:t>
            </a:r>
            <a:endParaRPr lang="es-CL" sz="1600" dirty="0"/>
          </a:p>
        </p:txBody>
      </p:sp>
      <p:sp>
        <p:nvSpPr>
          <p:cNvPr id="3" name="2 Marcador de texto"/>
          <p:cNvSpPr>
            <a:spLocks noGrp="1"/>
          </p:cNvSpPr>
          <p:nvPr>
            <p:ph type="body" sz="half" idx="2"/>
          </p:nvPr>
        </p:nvSpPr>
        <p:spPr>
          <a:xfrm>
            <a:off x="5220072" y="276999"/>
            <a:ext cx="3287221" cy="6392361"/>
          </a:xfrm>
        </p:spPr>
        <p:txBody>
          <a:bodyPr>
            <a:normAutofit fontScale="92500"/>
          </a:bodyPr>
          <a:lstStyle/>
          <a:p>
            <a:pPr marL="342900" indent="-342900" algn="just">
              <a:buFont typeface="+mj-lt"/>
              <a:buAutoNum type="arabicPeriod"/>
            </a:pPr>
            <a:r>
              <a:rPr lang="es-CL" sz="1100" dirty="0" smtClean="0"/>
              <a:t>El  muro </a:t>
            </a:r>
            <a:r>
              <a:rPr lang="es-CL" sz="1100" dirty="0"/>
              <a:t>debe estar completamente nivelado, ya que de lo contrario la </a:t>
            </a:r>
            <a:r>
              <a:rPr lang="es-CL" sz="1100" dirty="0" smtClean="0"/>
              <a:t>cerámica </a:t>
            </a:r>
            <a:r>
              <a:rPr lang="es-CL" sz="1100" dirty="0"/>
              <a:t>no quedará bien instalada. </a:t>
            </a:r>
            <a:r>
              <a:rPr lang="es-CL" sz="1100" dirty="0" smtClean="0"/>
              <a:t>Si no  cumple con esta condición se requerirá nivelar el muro.</a:t>
            </a:r>
          </a:p>
          <a:p>
            <a:pPr marL="342900" indent="-342900" algn="just">
              <a:buFont typeface="+mj-lt"/>
              <a:buAutoNum type="arabicPeriod"/>
            </a:pPr>
            <a:r>
              <a:rPr lang="es-CL" sz="1100" dirty="0" smtClean="0"/>
              <a:t>Una vez nivelado el tabique  o el muro se procese a colocar el plomo de nivel , el cual e s importante para  </a:t>
            </a:r>
            <a:r>
              <a:rPr lang="es-CL" sz="1100" dirty="0"/>
              <a:t>determinar y trazar una línea vertical en el muro que servirá de </a:t>
            </a:r>
            <a:r>
              <a:rPr lang="es-CL" sz="1100" dirty="0" smtClean="0"/>
              <a:t>guía. </a:t>
            </a:r>
          </a:p>
          <a:p>
            <a:pPr marL="342900" indent="-342900" algn="just">
              <a:buFont typeface="+mj-lt"/>
              <a:buAutoNum type="arabicPeriod"/>
            </a:pPr>
            <a:r>
              <a:rPr lang="es-CL" sz="1100" dirty="0"/>
              <a:t>Luego se pone un clavo en </a:t>
            </a:r>
            <a:r>
              <a:rPr lang="es-CL" sz="1100" dirty="0" smtClean="0"/>
              <a:t>la  marca </a:t>
            </a:r>
            <a:r>
              <a:rPr lang="es-CL" sz="1100" dirty="0"/>
              <a:t>de abajo, se saca el plomo y se amarra una lienza con tiza </a:t>
            </a:r>
            <a:r>
              <a:rPr lang="es-CL" sz="1100" dirty="0" smtClean="0"/>
              <a:t> a </a:t>
            </a:r>
            <a:r>
              <a:rPr lang="es-CL" sz="1100" dirty="0"/>
              <a:t>ambos </a:t>
            </a:r>
            <a:r>
              <a:rPr lang="es-CL" sz="1100" dirty="0" smtClean="0"/>
              <a:t>clavos.</a:t>
            </a:r>
          </a:p>
          <a:p>
            <a:pPr marL="342900" indent="-342900" algn="just">
              <a:buFont typeface="+mj-lt"/>
              <a:buAutoNum type="arabicPeriod"/>
            </a:pPr>
            <a:r>
              <a:rPr lang="es-CL" sz="1100" dirty="0"/>
              <a:t>Lo primero es sacar el nivel de los muros para que las cerámicas queden derechas. Esta es una tarea para 2 personas. </a:t>
            </a:r>
            <a:endParaRPr lang="es-CL" sz="1100" dirty="0" smtClean="0"/>
          </a:p>
          <a:p>
            <a:pPr marL="342900" indent="-342900" algn="just">
              <a:buFont typeface="+mj-lt"/>
              <a:buAutoNum type="arabicPeriod"/>
            </a:pPr>
            <a:r>
              <a:rPr lang="es-CL" sz="1100" dirty="0"/>
              <a:t>Una persona sujeta un extremo dela manguera haciendo coincidir el nivel del agua con la marca que se </a:t>
            </a:r>
            <a:r>
              <a:rPr lang="es-CL" sz="1100" dirty="0" smtClean="0"/>
              <a:t>ha realizado </a:t>
            </a:r>
            <a:r>
              <a:rPr lang="es-CL" sz="1100" dirty="0"/>
              <a:t>previamente en el muro, mientras la segunda persona sujeta </a:t>
            </a:r>
            <a:r>
              <a:rPr lang="es-CL" sz="1100" dirty="0" smtClean="0"/>
              <a:t>el</a:t>
            </a:r>
          </a:p>
          <a:p>
            <a:pPr marL="342900" indent="-342900" algn="just">
              <a:buFont typeface="+mj-lt"/>
              <a:buAutoNum type="arabicPeriod"/>
            </a:pPr>
            <a:r>
              <a:rPr lang="es-CL" sz="1100" dirty="0" smtClean="0"/>
              <a:t>otro </a:t>
            </a:r>
            <a:r>
              <a:rPr lang="es-CL" sz="1100" dirty="0"/>
              <a:t>extremo de la manguera </a:t>
            </a:r>
            <a:r>
              <a:rPr lang="es-CL" sz="1100" dirty="0" smtClean="0"/>
              <a:t>.</a:t>
            </a:r>
          </a:p>
          <a:p>
            <a:pPr marL="342900" indent="-342900" algn="just">
              <a:buFont typeface="+mj-lt"/>
              <a:buAutoNum type="arabicPeriod"/>
            </a:pPr>
            <a:r>
              <a:rPr lang="es-CL" sz="1100" dirty="0"/>
              <a:t>Se repite este paso en </a:t>
            </a:r>
            <a:r>
              <a:rPr lang="es-CL" sz="1100" dirty="0" smtClean="0"/>
              <a:t>los demás </a:t>
            </a:r>
            <a:r>
              <a:rPr lang="es-CL" sz="1100" dirty="0"/>
              <a:t>muros a partir de la marca ya hecha, para luego con un </a:t>
            </a:r>
            <a:r>
              <a:rPr lang="es-CL" sz="1100" dirty="0" err="1" smtClean="0"/>
              <a:t>tizador,marcar</a:t>
            </a:r>
            <a:r>
              <a:rPr lang="es-CL" sz="1100" dirty="0" smtClean="0"/>
              <a:t> </a:t>
            </a:r>
            <a:r>
              <a:rPr lang="es-CL" sz="1100" dirty="0"/>
              <a:t>la línea que dará la partida a la instalación de cerámicas</a:t>
            </a:r>
            <a:r>
              <a:rPr lang="es-CL" sz="1100" dirty="0" smtClean="0"/>
              <a:t>.</a:t>
            </a:r>
          </a:p>
          <a:p>
            <a:pPr marL="342900" indent="-342900" algn="just">
              <a:buFont typeface="+mj-lt"/>
              <a:buAutoNum type="arabicPeriod"/>
            </a:pPr>
            <a:r>
              <a:rPr lang="es-CL" sz="1100" dirty="0"/>
              <a:t>La primera palmeta se pone justo arriba de un listón de madera </a:t>
            </a:r>
            <a:r>
              <a:rPr lang="es-CL" sz="1100" dirty="0" smtClean="0"/>
              <a:t>que marca </a:t>
            </a:r>
            <a:r>
              <a:rPr lang="es-CL" sz="1100" dirty="0"/>
              <a:t>el nivel, y se continúa con las demás hasta llegar al cielo</a:t>
            </a:r>
            <a:r>
              <a:rPr lang="es-CL" sz="1100" dirty="0" smtClean="0"/>
              <a:t>. Luego </a:t>
            </a:r>
            <a:r>
              <a:rPr lang="es-CL" sz="1100" dirty="0"/>
              <a:t>se retira el listón para continuar hacia abajo. </a:t>
            </a:r>
            <a:endParaRPr lang="es-CL" sz="1100" dirty="0" smtClean="0"/>
          </a:p>
          <a:p>
            <a:pPr marL="342900" indent="-342900" algn="just">
              <a:buFont typeface="+mj-lt"/>
              <a:buAutoNum type="arabicPeriod"/>
            </a:pPr>
            <a:r>
              <a:rPr lang="es-CL" sz="1100" dirty="0"/>
              <a:t>Se pone una buena cantidad de adhesivo en una llana dentada y </a:t>
            </a:r>
            <a:r>
              <a:rPr lang="es-CL" sz="1100" dirty="0" smtClean="0"/>
              <a:t>se esparce </a:t>
            </a:r>
            <a:r>
              <a:rPr lang="es-CL" sz="1100" dirty="0"/>
              <a:t>con la parte plana, presionando para que se impregne en el </a:t>
            </a:r>
            <a:r>
              <a:rPr lang="es-CL" sz="1100" dirty="0" smtClean="0"/>
              <a:t>muro </a:t>
            </a:r>
            <a:r>
              <a:rPr lang="es-CL" sz="1100" dirty="0"/>
              <a:t>piso</a:t>
            </a:r>
            <a:r>
              <a:rPr lang="es-CL" sz="1100" dirty="0" smtClean="0"/>
              <a:t>.</a:t>
            </a:r>
          </a:p>
          <a:p>
            <a:pPr marL="342900" indent="-342900" algn="just">
              <a:buFont typeface="+mj-lt"/>
              <a:buAutoNum type="arabicPeriod"/>
            </a:pPr>
            <a:r>
              <a:rPr lang="es-CL" sz="1050" dirty="0"/>
              <a:t>Para evitar que alguna palmeta quede más afuera o muy metida en </a:t>
            </a:r>
            <a:r>
              <a:rPr lang="es-CL" sz="1050" dirty="0" smtClean="0"/>
              <a:t>el pegamento</a:t>
            </a:r>
            <a:r>
              <a:rPr lang="es-CL" sz="1050" dirty="0"/>
              <a:t>, se usa el bloque de asentar, que es un trozo de madera </a:t>
            </a:r>
            <a:r>
              <a:rPr lang="es-CL" sz="1050" dirty="0" err="1" smtClean="0"/>
              <a:t>comun</a:t>
            </a:r>
            <a:r>
              <a:rPr lang="es-CL" sz="1050" dirty="0" smtClean="0"/>
              <a:t> </a:t>
            </a:r>
            <a:r>
              <a:rPr lang="es-CL" sz="1050" dirty="0"/>
              <a:t>pedazo de alfombra</a:t>
            </a:r>
            <a:r>
              <a:rPr lang="es-CL" sz="1050" dirty="0" smtClean="0"/>
              <a:t>.</a:t>
            </a:r>
          </a:p>
          <a:p>
            <a:pPr marL="342900" indent="-342900" algn="just">
              <a:buFont typeface="+mj-lt"/>
              <a:buAutoNum type="arabicPeriod"/>
            </a:pPr>
            <a:r>
              <a:rPr lang="es-CL" sz="1100" dirty="0"/>
              <a:t>Una vez que el </a:t>
            </a:r>
            <a:r>
              <a:rPr lang="es-CL" sz="1100" dirty="0" err="1"/>
              <a:t>fragüe</a:t>
            </a:r>
            <a:r>
              <a:rPr lang="es-CL" sz="1100" dirty="0"/>
              <a:t> esté completamente seco, se utiliza una </a:t>
            </a:r>
            <a:r>
              <a:rPr lang="es-CL" sz="1100" dirty="0" smtClean="0"/>
              <a:t>esponja húmeda </a:t>
            </a:r>
            <a:r>
              <a:rPr lang="es-CL" sz="1100" dirty="0"/>
              <a:t>que permite retirar la película de </a:t>
            </a:r>
            <a:r>
              <a:rPr lang="es-CL" sz="1100" dirty="0" err="1"/>
              <a:t>fragüe</a:t>
            </a:r>
            <a:r>
              <a:rPr lang="es-CL" sz="1100" dirty="0"/>
              <a:t> que ha quedado </a:t>
            </a:r>
            <a:r>
              <a:rPr lang="es-CL" sz="1100" dirty="0" smtClean="0"/>
              <a:t>sobre las </a:t>
            </a:r>
            <a:r>
              <a:rPr lang="es-CL" sz="1100" dirty="0"/>
              <a:t>palmetas.   </a:t>
            </a:r>
            <a:br>
              <a:rPr lang="es-CL" sz="1100" dirty="0"/>
            </a:br>
            <a:endParaRPr lang="es-CL" sz="1100" dirty="0" smtClean="0"/>
          </a:p>
          <a:p>
            <a:pPr marL="342900" indent="-342900" algn="just">
              <a:buFont typeface="+mj-lt"/>
              <a:buAutoNum type="arabicPeriod"/>
            </a:pPr>
            <a:endParaRPr lang="es-CL" sz="1100" dirty="0" smtClean="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116</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9"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59837"/>
            <a:ext cx="1481308" cy="1036915"/>
          </a:xfrm>
          <a:prstGeom prst="rect">
            <a:avLst/>
          </a:prstGeom>
        </p:spPr>
      </p:pic>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63083"/>
            <a:ext cx="1476670" cy="1033669"/>
          </a:xfrm>
          <a:prstGeom prst="rect">
            <a:avLst/>
          </a:prstGeom>
        </p:spPr>
      </p:pic>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318" y="159837"/>
            <a:ext cx="1330800" cy="1036915"/>
          </a:xfrm>
          <a:prstGeom prst="rect">
            <a:avLst/>
          </a:prstGeom>
        </p:spPr>
      </p:pic>
      <p:pic>
        <p:nvPicPr>
          <p:cNvPr id="12"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1348373"/>
            <a:ext cx="1481308" cy="1112029"/>
          </a:xfrm>
          <a:prstGeom prst="rect">
            <a:avLst/>
          </a:prstGeom>
        </p:spPr>
      </p:pic>
      <p:sp>
        <p:nvSpPr>
          <p:cNvPr id="13" name="12 CuadroTexto"/>
          <p:cNvSpPr txBox="1"/>
          <p:nvPr/>
        </p:nvSpPr>
        <p:spPr>
          <a:xfrm>
            <a:off x="395536" y="6392361"/>
            <a:ext cx="8460432" cy="276999"/>
          </a:xfrm>
          <a:prstGeom prst="rect">
            <a:avLst/>
          </a:prstGeom>
          <a:noFill/>
        </p:spPr>
        <p:txBody>
          <a:bodyPr wrap="square" rtlCol="0">
            <a:spAutoFit/>
          </a:bodyPr>
          <a:lstStyle/>
          <a:p>
            <a:r>
              <a:rPr lang="es-CL" sz="1200" dirty="0" smtClean="0"/>
              <a:t>Fuente :</a:t>
            </a:r>
            <a:r>
              <a:rPr lang="es-CL" sz="1200" dirty="0">
                <a:hlinkClick r:id="rId6"/>
              </a:rPr>
              <a:t>http://www.taringa.net/posts/hazlo-tu-mismo/12695757/Tutorial-Como-instalar-Ceramica-con-Imagenes.html</a:t>
            </a:r>
            <a:endParaRPr lang="es-CL" sz="1200" dirty="0"/>
          </a:p>
        </p:txBody>
      </p:sp>
      <p:pic>
        <p:nvPicPr>
          <p:cNvPr id="14" name="13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6692" y="1319164"/>
            <a:ext cx="1476670" cy="1112029"/>
          </a:xfrm>
          <a:prstGeom prst="rect">
            <a:avLst/>
          </a:prstGeom>
        </p:spPr>
      </p:pic>
      <p:pic>
        <p:nvPicPr>
          <p:cNvPr id="15" name="1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570" y="2509806"/>
            <a:ext cx="4762500" cy="1181100"/>
          </a:xfrm>
          <a:prstGeom prst="rect">
            <a:avLst/>
          </a:prstGeom>
        </p:spPr>
      </p:pic>
      <p:pic>
        <p:nvPicPr>
          <p:cNvPr id="16" name="15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20" y="3820091"/>
            <a:ext cx="1667897" cy="1091292"/>
          </a:xfrm>
          <a:prstGeom prst="rect">
            <a:avLst/>
          </a:prstGeom>
        </p:spPr>
      </p:pic>
      <p:pic>
        <p:nvPicPr>
          <p:cNvPr id="19" name="18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9451" y="3793154"/>
            <a:ext cx="1450111" cy="1118229"/>
          </a:xfrm>
          <a:prstGeom prst="rect">
            <a:avLst/>
          </a:prstGeom>
        </p:spPr>
      </p:pic>
      <p:pic>
        <p:nvPicPr>
          <p:cNvPr id="20" name="19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38400" y="3816526"/>
            <a:ext cx="1412718" cy="1094857"/>
          </a:xfrm>
          <a:prstGeom prst="rect">
            <a:avLst/>
          </a:prstGeom>
        </p:spPr>
      </p:pic>
      <p:pic>
        <p:nvPicPr>
          <p:cNvPr id="22" name="21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528" y="5125006"/>
            <a:ext cx="1528147" cy="1184314"/>
          </a:xfrm>
          <a:prstGeom prst="rect">
            <a:avLst/>
          </a:prstGeom>
        </p:spPr>
      </p:pic>
      <p:pic>
        <p:nvPicPr>
          <p:cNvPr id="23" name="22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7704" y="5125006"/>
            <a:ext cx="1528147" cy="1184314"/>
          </a:xfrm>
          <a:prstGeom prst="rect">
            <a:avLst/>
          </a:prstGeom>
        </p:spPr>
      </p:pic>
      <p:pic>
        <p:nvPicPr>
          <p:cNvPr id="24" name="23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91880" y="5125006"/>
            <a:ext cx="1894902" cy="1184314"/>
          </a:xfrm>
          <a:prstGeom prst="rect">
            <a:avLst/>
          </a:prstGeom>
        </p:spPr>
      </p:pic>
      <p:sp>
        <p:nvSpPr>
          <p:cNvPr id="25" name="24 CuadroTexto"/>
          <p:cNvSpPr txBox="1"/>
          <p:nvPr/>
        </p:nvSpPr>
        <p:spPr>
          <a:xfrm>
            <a:off x="1629455" y="864587"/>
            <a:ext cx="1368152" cy="307777"/>
          </a:xfrm>
          <a:prstGeom prst="rect">
            <a:avLst/>
          </a:prstGeom>
          <a:noFill/>
        </p:spPr>
        <p:txBody>
          <a:bodyPr wrap="square" rtlCol="0">
            <a:spAutoFit/>
          </a:bodyPr>
          <a:lstStyle/>
          <a:p>
            <a:r>
              <a:rPr lang="es-CL" sz="1400" dirty="0" smtClean="0">
                <a:solidFill>
                  <a:schemeClr val="accent1"/>
                </a:solidFill>
              </a:rPr>
              <a:t>1</a:t>
            </a:r>
            <a:endParaRPr lang="es-CL" sz="1400" dirty="0">
              <a:solidFill>
                <a:schemeClr val="accent1"/>
              </a:solidFill>
            </a:endParaRPr>
          </a:p>
        </p:txBody>
      </p:sp>
      <p:sp>
        <p:nvSpPr>
          <p:cNvPr id="26" name="25 CuadroTexto"/>
          <p:cNvSpPr txBox="1"/>
          <p:nvPr/>
        </p:nvSpPr>
        <p:spPr>
          <a:xfrm>
            <a:off x="2051720" y="888975"/>
            <a:ext cx="1368152" cy="307777"/>
          </a:xfrm>
          <a:prstGeom prst="rect">
            <a:avLst/>
          </a:prstGeom>
          <a:noFill/>
        </p:spPr>
        <p:txBody>
          <a:bodyPr wrap="square" rtlCol="0">
            <a:spAutoFit/>
          </a:bodyPr>
          <a:lstStyle/>
          <a:p>
            <a:r>
              <a:rPr lang="es-CL" sz="1400" dirty="0" smtClean="0">
                <a:solidFill>
                  <a:schemeClr val="accent1"/>
                </a:solidFill>
              </a:rPr>
              <a:t>1</a:t>
            </a:r>
            <a:endParaRPr lang="es-CL" sz="1400" dirty="0">
              <a:solidFill>
                <a:schemeClr val="accent1"/>
              </a:solidFill>
            </a:endParaRPr>
          </a:p>
        </p:txBody>
      </p:sp>
      <p:sp>
        <p:nvSpPr>
          <p:cNvPr id="27" name="26 CuadroTexto"/>
          <p:cNvSpPr txBox="1"/>
          <p:nvPr/>
        </p:nvSpPr>
        <p:spPr>
          <a:xfrm>
            <a:off x="3707904" y="888975"/>
            <a:ext cx="1368152" cy="307777"/>
          </a:xfrm>
          <a:prstGeom prst="rect">
            <a:avLst/>
          </a:prstGeom>
          <a:noFill/>
        </p:spPr>
        <p:txBody>
          <a:bodyPr wrap="square" rtlCol="0">
            <a:spAutoFit/>
          </a:bodyPr>
          <a:lstStyle/>
          <a:p>
            <a:r>
              <a:rPr lang="es-CL" sz="1400" dirty="0" smtClean="0">
                <a:solidFill>
                  <a:schemeClr val="accent1"/>
                </a:solidFill>
              </a:rPr>
              <a:t>2</a:t>
            </a:r>
          </a:p>
        </p:txBody>
      </p:sp>
      <p:sp>
        <p:nvSpPr>
          <p:cNvPr id="28" name="27 CuadroTexto"/>
          <p:cNvSpPr txBox="1"/>
          <p:nvPr/>
        </p:nvSpPr>
        <p:spPr>
          <a:xfrm>
            <a:off x="2123728" y="2185119"/>
            <a:ext cx="1368152" cy="307777"/>
          </a:xfrm>
          <a:prstGeom prst="rect">
            <a:avLst/>
          </a:prstGeom>
          <a:noFill/>
        </p:spPr>
        <p:txBody>
          <a:bodyPr wrap="square" rtlCol="0">
            <a:spAutoFit/>
          </a:bodyPr>
          <a:lstStyle/>
          <a:p>
            <a:r>
              <a:rPr lang="es-CL" sz="1400" dirty="0" smtClean="0">
                <a:solidFill>
                  <a:schemeClr val="accent1"/>
                </a:solidFill>
              </a:rPr>
              <a:t>3</a:t>
            </a:r>
          </a:p>
        </p:txBody>
      </p:sp>
      <p:sp>
        <p:nvSpPr>
          <p:cNvPr id="29" name="28 CuadroTexto"/>
          <p:cNvSpPr txBox="1"/>
          <p:nvPr/>
        </p:nvSpPr>
        <p:spPr>
          <a:xfrm>
            <a:off x="4067944" y="2185119"/>
            <a:ext cx="1368152" cy="307777"/>
          </a:xfrm>
          <a:prstGeom prst="rect">
            <a:avLst/>
          </a:prstGeom>
          <a:noFill/>
        </p:spPr>
        <p:txBody>
          <a:bodyPr wrap="square" rtlCol="0">
            <a:spAutoFit/>
          </a:bodyPr>
          <a:lstStyle/>
          <a:p>
            <a:r>
              <a:rPr lang="es-CL" sz="1400" dirty="0" smtClean="0">
                <a:solidFill>
                  <a:schemeClr val="accent1"/>
                </a:solidFill>
              </a:rPr>
              <a:t>4</a:t>
            </a:r>
          </a:p>
        </p:txBody>
      </p:sp>
      <p:sp>
        <p:nvSpPr>
          <p:cNvPr id="30" name="29 CuadroTexto"/>
          <p:cNvSpPr txBox="1"/>
          <p:nvPr/>
        </p:nvSpPr>
        <p:spPr>
          <a:xfrm>
            <a:off x="4860032" y="3429000"/>
            <a:ext cx="1368152" cy="307777"/>
          </a:xfrm>
          <a:prstGeom prst="rect">
            <a:avLst/>
          </a:prstGeom>
          <a:noFill/>
        </p:spPr>
        <p:txBody>
          <a:bodyPr wrap="square" rtlCol="0">
            <a:spAutoFit/>
          </a:bodyPr>
          <a:lstStyle/>
          <a:p>
            <a:r>
              <a:rPr lang="es-CL" sz="1400" dirty="0" smtClean="0">
                <a:solidFill>
                  <a:schemeClr val="accent1"/>
                </a:solidFill>
              </a:rPr>
              <a:t>5</a:t>
            </a:r>
          </a:p>
        </p:txBody>
      </p:sp>
      <p:sp>
        <p:nvSpPr>
          <p:cNvPr id="31" name="30 CuadroTexto"/>
          <p:cNvSpPr txBox="1"/>
          <p:nvPr/>
        </p:nvSpPr>
        <p:spPr>
          <a:xfrm>
            <a:off x="1619672" y="4633391"/>
            <a:ext cx="1368152" cy="307777"/>
          </a:xfrm>
          <a:prstGeom prst="rect">
            <a:avLst/>
          </a:prstGeom>
          <a:noFill/>
        </p:spPr>
        <p:txBody>
          <a:bodyPr wrap="square" rtlCol="0">
            <a:spAutoFit/>
          </a:bodyPr>
          <a:lstStyle/>
          <a:p>
            <a:r>
              <a:rPr lang="es-CL" sz="1400" dirty="0" smtClean="0">
                <a:solidFill>
                  <a:schemeClr val="accent1"/>
                </a:solidFill>
              </a:rPr>
              <a:t>6</a:t>
            </a:r>
          </a:p>
        </p:txBody>
      </p:sp>
      <p:sp>
        <p:nvSpPr>
          <p:cNvPr id="32" name="31 CuadroTexto"/>
          <p:cNvSpPr txBox="1"/>
          <p:nvPr/>
        </p:nvSpPr>
        <p:spPr>
          <a:xfrm>
            <a:off x="3203848" y="4633391"/>
            <a:ext cx="1368152" cy="307777"/>
          </a:xfrm>
          <a:prstGeom prst="rect">
            <a:avLst/>
          </a:prstGeom>
          <a:noFill/>
        </p:spPr>
        <p:txBody>
          <a:bodyPr wrap="square" rtlCol="0">
            <a:spAutoFit/>
          </a:bodyPr>
          <a:lstStyle/>
          <a:p>
            <a:r>
              <a:rPr lang="es-CL" sz="1400" dirty="0" smtClean="0">
                <a:solidFill>
                  <a:schemeClr val="accent1"/>
                </a:solidFill>
              </a:rPr>
              <a:t>7</a:t>
            </a:r>
          </a:p>
        </p:txBody>
      </p:sp>
      <p:sp>
        <p:nvSpPr>
          <p:cNvPr id="33" name="32 CuadroTexto"/>
          <p:cNvSpPr txBox="1"/>
          <p:nvPr/>
        </p:nvSpPr>
        <p:spPr>
          <a:xfrm>
            <a:off x="4860032" y="4509120"/>
            <a:ext cx="1368152" cy="307777"/>
          </a:xfrm>
          <a:prstGeom prst="rect">
            <a:avLst/>
          </a:prstGeom>
          <a:noFill/>
        </p:spPr>
        <p:txBody>
          <a:bodyPr wrap="square" rtlCol="0">
            <a:spAutoFit/>
          </a:bodyPr>
          <a:lstStyle/>
          <a:p>
            <a:r>
              <a:rPr lang="es-CL" sz="1400" dirty="0" smtClean="0">
                <a:solidFill>
                  <a:schemeClr val="accent1"/>
                </a:solidFill>
              </a:rPr>
              <a:t>8</a:t>
            </a:r>
          </a:p>
        </p:txBody>
      </p:sp>
      <p:sp>
        <p:nvSpPr>
          <p:cNvPr id="34" name="33 CuadroTexto"/>
          <p:cNvSpPr txBox="1"/>
          <p:nvPr/>
        </p:nvSpPr>
        <p:spPr>
          <a:xfrm>
            <a:off x="1547664" y="6021288"/>
            <a:ext cx="1368152" cy="307777"/>
          </a:xfrm>
          <a:prstGeom prst="rect">
            <a:avLst/>
          </a:prstGeom>
          <a:noFill/>
        </p:spPr>
        <p:txBody>
          <a:bodyPr wrap="square" rtlCol="0">
            <a:spAutoFit/>
          </a:bodyPr>
          <a:lstStyle/>
          <a:p>
            <a:r>
              <a:rPr lang="es-CL" sz="1400" dirty="0" smtClean="0">
                <a:solidFill>
                  <a:schemeClr val="accent1"/>
                </a:solidFill>
              </a:rPr>
              <a:t>9</a:t>
            </a:r>
          </a:p>
        </p:txBody>
      </p:sp>
      <p:sp>
        <p:nvSpPr>
          <p:cNvPr id="35" name="34 CuadroTexto"/>
          <p:cNvSpPr txBox="1"/>
          <p:nvPr/>
        </p:nvSpPr>
        <p:spPr>
          <a:xfrm>
            <a:off x="3059832" y="6021288"/>
            <a:ext cx="1368152" cy="307777"/>
          </a:xfrm>
          <a:prstGeom prst="rect">
            <a:avLst/>
          </a:prstGeom>
          <a:noFill/>
        </p:spPr>
        <p:txBody>
          <a:bodyPr wrap="square" rtlCol="0">
            <a:spAutoFit/>
          </a:bodyPr>
          <a:lstStyle/>
          <a:p>
            <a:r>
              <a:rPr lang="es-CL" sz="1400" dirty="0" smtClean="0">
                <a:solidFill>
                  <a:schemeClr val="accent1"/>
                </a:solidFill>
              </a:rPr>
              <a:t>10</a:t>
            </a:r>
          </a:p>
        </p:txBody>
      </p:sp>
      <p:sp>
        <p:nvSpPr>
          <p:cNvPr id="36" name="35 CuadroTexto"/>
          <p:cNvSpPr txBox="1"/>
          <p:nvPr/>
        </p:nvSpPr>
        <p:spPr>
          <a:xfrm>
            <a:off x="5004048" y="6021288"/>
            <a:ext cx="1368152" cy="307777"/>
          </a:xfrm>
          <a:prstGeom prst="rect">
            <a:avLst/>
          </a:prstGeom>
          <a:noFill/>
        </p:spPr>
        <p:txBody>
          <a:bodyPr wrap="square" rtlCol="0">
            <a:spAutoFit/>
          </a:bodyPr>
          <a:lstStyle/>
          <a:p>
            <a:r>
              <a:rPr lang="es-CL" sz="1400" dirty="0" smtClean="0">
                <a:solidFill>
                  <a:schemeClr val="accent1"/>
                </a:solidFill>
              </a:rPr>
              <a:t>11</a:t>
            </a:r>
          </a:p>
        </p:txBody>
      </p:sp>
    </p:spTree>
    <p:extLst>
      <p:ext uri="{BB962C8B-B14F-4D97-AF65-F5344CB8AC3E}">
        <p14:creationId xmlns:p14="http://schemas.microsoft.com/office/powerpoint/2010/main" val="15810884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117</a:t>
            </a:fld>
            <a:endParaRPr lang="es-CL" dirty="0"/>
          </a:p>
        </p:txBody>
      </p:sp>
      <p:sp>
        <p:nvSpPr>
          <p:cNvPr id="7"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8" name="7 Tabla"/>
          <p:cNvGraphicFramePr>
            <a:graphicFrameLocks noGrp="1"/>
          </p:cNvGraphicFramePr>
          <p:nvPr>
            <p:extLst>
              <p:ext uri="{D42A27DB-BD31-4B8C-83A1-F6EECF244321}">
                <p14:modId xmlns:p14="http://schemas.microsoft.com/office/powerpoint/2010/main" val="183272611"/>
              </p:ext>
            </p:extLst>
          </p:nvPr>
        </p:nvGraphicFramePr>
        <p:xfrm>
          <a:off x="467544" y="448131"/>
          <a:ext cx="8136906" cy="1508760"/>
        </p:xfrm>
        <a:graphic>
          <a:graphicData uri="http://schemas.openxmlformats.org/drawingml/2006/table">
            <a:tbl>
              <a:tblPr firstRow="1" firstCol="1">
                <a:tableStyleId>{5C22544A-7EE6-4342-B048-85BDC9FD1C3A}</a:tableStyleId>
              </a:tblPr>
              <a:tblGrid>
                <a:gridCol w="5413254"/>
                <a:gridCol w="680913"/>
                <a:gridCol w="680913"/>
                <a:gridCol w="680913"/>
                <a:gridCol w="680913"/>
              </a:tblGrid>
              <a:tr h="132444">
                <a:tc>
                  <a:txBody>
                    <a:bodyPr/>
                    <a:lstStyle/>
                    <a:p>
                      <a:pPr algn="l" fontAlgn="b"/>
                      <a:r>
                        <a:rPr lang="es-CL" sz="900" u="none" strike="noStrike" dirty="0">
                          <a:effectLst/>
                        </a:rPr>
                        <a:t>SUBPARTIDA : CERAMICO MURO BAÑOS  CORDILLERA </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M2 </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8.129 </a:t>
                      </a:r>
                      <a:endParaRPr lang="es-CL" sz="900" b="1" i="0" u="none" strike="noStrike">
                        <a:solidFill>
                          <a:srgbClr val="000000"/>
                        </a:solidFill>
                        <a:effectLst/>
                        <a:latin typeface="Calibri"/>
                      </a:endParaRPr>
                    </a:p>
                  </a:txBody>
                  <a:tcPr marL="0" marR="0" marT="0" marB="0" anchor="b"/>
                </a:tc>
              </a:tr>
              <a:tr h="126425">
                <a:tc>
                  <a:txBody>
                    <a:bodyPr/>
                    <a:lstStyle/>
                    <a:p>
                      <a:pPr algn="l" fontAlgn="b"/>
                      <a:r>
                        <a:rPr lang="es-CL" sz="900" u="none" strike="noStrike">
                          <a:effectLst/>
                        </a:rPr>
                        <a:t>ITEM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1" i="0" u="none" strike="noStrike">
                        <a:solidFill>
                          <a:srgbClr val="000000"/>
                        </a:solidFill>
                        <a:effectLst/>
                        <a:latin typeface="Calibri"/>
                      </a:endParaRPr>
                    </a:p>
                  </a:txBody>
                  <a:tcPr marL="0" marR="0" marT="0" marB="0" anchor="b"/>
                </a:tc>
              </a:tr>
              <a:tr h="126425">
                <a:tc>
                  <a:txBody>
                    <a:bodyPr/>
                    <a:lstStyle/>
                    <a:p>
                      <a:pPr algn="l" fontAlgn="b"/>
                      <a:r>
                        <a:rPr lang="es-CL" sz="900" u="none" strike="noStrike">
                          <a:effectLst/>
                        </a:rPr>
                        <a:t>CERAMICA   CORDILLERA   BLANCO SATINADO 20 X 30 CM   ( 1,5 M2 X CAJA)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CAJA</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4.890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489 </a:t>
                      </a:r>
                      <a:endParaRPr lang="es-CL" sz="900" b="0" i="0" u="none" strike="noStrike">
                        <a:solidFill>
                          <a:srgbClr val="000000"/>
                        </a:solidFill>
                        <a:effectLst/>
                        <a:latin typeface="Calibri"/>
                      </a:endParaRPr>
                    </a:p>
                  </a:txBody>
                  <a:tcPr marL="0" marR="0" marT="0" marB="0" anchor="b"/>
                </a:tc>
              </a:tr>
              <a:tr h="126425">
                <a:tc>
                  <a:txBody>
                    <a:bodyPr/>
                    <a:lstStyle/>
                    <a:p>
                      <a:pPr algn="l" fontAlgn="b"/>
                      <a:r>
                        <a:rPr lang="es-CL" sz="900" u="none" strike="noStrike">
                          <a:effectLst/>
                        </a:rPr>
                        <a:t>BECKRON  25 KILOS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1.790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179 </a:t>
                      </a:r>
                      <a:endParaRPr lang="es-CL" sz="900" b="0" i="0" u="none" strike="noStrike">
                        <a:solidFill>
                          <a:srgbClr val="000000"/>
                        </a:solidFill>
                        <a:effectLst/>
                        <a:latin typeface="Calibri"/>
                      </a:endParaRPr>
                    </a:p>
                  </a:txBody>
                  <a:tcPr marL="0" marR="0" marT="0" marB="0" anchor="b"/>
                </a:tc>
              </a:tr>
              <a:tr h="126425">
                <a:tc>
                  <a:txBody>
                    <a:bodyPr/>
                    <a:lstStyle/>
                    <a:p>
                      <a:pPr algn="l" fontAlgn="b"/>
                      <a:r>
                        <a:rPr lang="pt-BR" sz="900" u="none" strike="noStrike">
                          <a:effectLst/>
                        </a:rPr>
                        <a:t>SEPARADORES CERAMICA CRUZ 3 MM </a:t>
                      </a:r>
                      <a:endParaRPr lang="pt-BR"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0,8</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1.130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904 </a:t>
                      </a:r>
                      <a:endParaRPr lang="es-CL" sz="900" b="0" i="0" u="none" strike="noStrike">
                        <a:solidFill>
                          <a:srgbClr val="000000"/>
                        </a:solidFill>
                        <a:effectLst/>
                        <a:latin typeface="Calibri"/>
                      </a:endParaRPr>
                    </a:p>
                  </a:txBody>
                  <a:tcPr marL="0" marR="0" marT="0" marB="0" anchor="b"/>
                </a:tc>
              </a:tr>
              <a:tr h="126425">
                <a:tc>
                  <a:txBody>
                    <a:bodyPr/>
                    <a:lstStyle/>
                    <a:p>
                      <a:pPr algn="l" fontAlgn="b"/>
                      <a:r>
                        <a:rPr lang="es-CL" sz="900" u="none" strike="noStrike">
                          <a:effectLst/>
                        </a:rPr>
                        <a:t>FRAGUADOR  BEFRAGUE  5KILOS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399 </a:t>
                      </a:r>
                      <a:endParaRPr lang="es-CL" sz="900" b="0" i="0" u="none" strike="noStrike">
                        <a:solidFill>
                          <a:srgbClr val="000000"/>
                        </a:solidFill>
                        <a:effectLst/>
                        <a:latin typeface="Calibri"/>
                      </a:endParaRPr>
                    </a:p>
                  </a:txBody>
                  <a:tcPr marL="0" marR="0" marT="0" marB="0" anchor="b"/>
                </a:tc>
              </a:tr>
              <a:tr h="126425">
                <a:tc>
                  <a:txBody>
                    <a:bodyPr/>
                    <a:lstStyle/>
                    <a:p>
                      <a:pPr algn="l" fontAlgn="b"/>
                      <a:r>
                        <a:rPr lang="es-CL" sz="900" u="none" strike="noStrike">
                          <a:effectLst/>
                        </a:rPr>
                        <a:t>ESPATULA  YORK 60MM</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2.860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1.144 </a:t>
                      </a:r>
                      <a:endParaRPr lang="es-CL" sz="900" b="0" i="0" u="none" strike="noStrike">
                        <a:solidFill>
                          <a:srgbClr val="000000"/>
                        </a:solidFill>
                        <a:effectLst/>
                        <a:latin typeface="Calibri"/>
                      </a:endParaRPr>
                    </a:p>
                  </a:txBody>
                  <a:tcPr marL="0" marR="0" marT="0" marB="0" anchor="b"/>
                </a:tc>
              </a:tr>
              <a:tr h="126425">
                <a:tc>
                  <a:txBody>
                    <a:bodyPr/>
                    <a:lstStyle/>
                    <a:p>
                      <a:pPr algn="l" fontAlgn="b"/>
                      <a:r>
                        <a:rPr lang="es-CL" sz="900" u="none" strike="noStrike">
                          <a:effectLst/>
                        </a:rPr>
                        <a:t>ESPATULA  YORK TIPO LLANA  DENTADA   300 X 180 MM</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499 </a:t>
                      </a:r>
                      <a:endParaRPr lang="es-CL" sz="900" b="0" i="0" u="none" strike="noStrike">
                        <a:solidFill>
                          <a:srgbClr val="000000"/>
                        </a:solidFill>
                        <a:effectLst/>
                        <a:latin typeface="Calibri"/>
                      </a:endParaRPr>
                    </a:p>
                  </a:txBody>
                  <a:tcPr marL="0" marR="0" marT="0" marB="0" anchor="b"/>
                </a:tc>
              </a:tr>
              <a:tr h="126425">
                <a:tc>
                  <a:txBody>
                    <a:bodyPr/>
                    <a:lstStyle/>
                    <a:p>
                      <a:pPr algn="l" fontAlgn="b"/>
                      <a:r>
                        <a:rPr lang="es-CL" sz="900" u="none" strike="noStrike">
                          <a:effectLst/>
                        </a:rPr>
                        <a:t>CERAMISTA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r>
              <a:tr h="126425">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1.015 </a:t>
                      </a:r>
                      <a:endParaRPr lang="es-CL" sz="900" b="0" i="0" u="none" strike="noStrike">
                        <a:solidFill>
                          <a:srgbClr val="000000"/>
                        </a:solidFill>
                        <a:effectLst/>
                        <a:latin typeface="Calibri"/>
                      </a:endParaRPr>
                    </a:p>
                  </a:txBody>
                  <a:tcPr marL="0" marR="0" marT="0" marB="0" anchor="b"/>
                </a:tc>
              </a:tr>
              <a:tr h="126425">
                <a:tc>
                  <a:txBody>
                    <a:bodyPr/>
                    <a:lstStyle/>
                    <a:p>
                      <a:pPr algn="l" fontAlgn="b"/>
                      <a:endParaRPr lang="es-CL" sz="900" b="1"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8.129 </a:t>
                      </a:r>
                      <a:endParaRPr lang="es-CL" sz="900" b="0" i="0" u="none" strike="noStrike" dirty="0">
                        <a:solidFill>
                          <a:srgbClr val="000000"/>
                        </a:solidFill>
                        <a:effectLst/>
                        <a:latin typeface="Calibri"/>
                      </a:endParaRPr>
                    </a:p>
                  </a:txBody>
                  <a:tcPr marL="0" marR="0" marT="0" marB="0" anchor="b"/>
                </a:tc>
              </a:tr>
            </a:tbl>
          </a:graphicData>
        </a:graphic>
      </p:graphicFrame>
      <p:sp>
        <p:nvSpPr>
          <p:cNvPr id="14" name="6 Marcador de pie de página"/>
          <p:cNvSpPr>
            <a:spLocks noGrp="1"/>
          </p:cNvSpPr>
          <p:nvPr>
            <p:ph type="ftr" sz="quarter" idx="4294967295"/>
          </p:nvPr>
        </p:nvSpPr>
        <p:spPr>
          <a:xfrm>
            <a:off x="405864" y="6552728"/>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graphicFrame>
        <p:nvGraphicFramePr>
          <p:cNvPr id="2" name="1 Tabla"/>
          <p:cNvGraphicFramePr>
            <a:graphicFrameLocks noGrp="1"/>
          </p:cNvGraphicFramePr>
          <p:nvPr>
            <p:extLst>
              <p:ext uri="{D42A27DB-BD31-4B8C-83A1-F6EECF244321}">
                <p14:modId xmlns:p14="http://schemas.microsoft.com/office/powerpoint/2010/main" val="3429231467"/>
              </p:ext>
            </p:extLst>
          </p:nvPr>
        </p:nvGraphicFramePr>
        <p:xfrm>
          <a:off x="6012160" y="2132856"/>
          <a:ext cx="2520280" cy="960120"/>
        </p:xfrm>
        <a:graphic>
          <a:graphicData uri="http://schemas.openxmlformats.org/drawingml/2006/table">
            <a:tbl>
              <a:tblPr lastRow="1" bandCol="1">
                <a:tableStyleId>{5C22544A-7EE6-4342-B048-85BDC9FD1C3A}</a:tableStyleId>
              </a:tblPr>
              <a:tblGrid>
                <a:gridCol w="1449161"/>
                <a:gridCol w="1071119"/>
              </a:tblGrid>
              <a:tr h="226311">
                <a:tc>
                  <a:txBody>
                    <a:bodyPr/>
                    <a:lstStyle/>
                    <a:p>
                      <a:pPr algn="l" fontAlgn="b"/>
                      <a:r>
                        <a:rPr lang="es-CL" sz="1000" u="none" strike="noStrike">
                          <a:effectLst/>
                        </a:rPr>
                        <a:t>APU CERAMICO X PERIMETRO</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8.129 </a:t>
                      </a:r>
                      <a:endParaRPr lang="es-CL" sz="1000" b="0" i="0" u="none" strike="noStrike">
                        <a:solidFill>
                          <a:srgbClr val="000000"/>
                        </a:solidFill>
                        <a:effectLst/>
                        <a:latin typeface="Calibri"/>
                      </a:endParaRPr>
                    </a:p>
                  </a:txBody>
                  <a:tcPr marL="0" marR="0" marT="0" marB="0" anchor="b"/>
                </a:tc>
              </a:tr>
              <a:tr h="141444">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81.290,00 </a:t>
                      </a:r>
                      <a:endParaRPr lang="es-CL" sz="1000" b="1" i="0" u="none" strike="noStrike">
                        <a:solidFill>
                          <a:srgbClr val="000000"/>
                        </a:solidFill>
                        <a:effectLst/>
                        <a:latin typeface="Calibri"/>
                      </a:endParaRPr>
                    </a:p>
                  </a:txBody>
                  <a:tcPr marL="0" marR="0" marT="0" marB="0" anchor="b"/>
                </a:tc>
              </a:tr>
              <a:tr h="141444">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41444">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$ 975.480</a:t>
                      </a:r>
                      <a:endParaRPr lang="es-CL" sz="1100" b="0" i="0" u="none" strike="noStrike">
                        <a:solidFill>
                          <a:srgbClr val="000000"/>
                        </a:solidFill>
                        <a:effectLst/>
                        <a:latin typeface="Calibri"/>
                      </a:endParaRPr>
                    </a:p>
                  </a:txBody>
                  <a:tcPr marL="0" marR="0" marT="0" marB="0" anchor="b"/>
                </a:tc>
              </a:tr>
              <a:tr h="141444">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$ 19.509.600</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2" name="6 Gráfico"/>
          <p:cNvGraphicFramePr>
            <a:graphicFrameLocks/>
          </p:cNvGraphicFramePr>
          <p:nvPr>
            <p:extLst>
              <p:ext uri="{D42A27DB-BD31-4B8C-83A1-F6EECF244321}">
                <p14:modId xmlns:p14="http://schemas.microsoft.com/office/powerpoint/2010/main" val="3939738243"/>
              </p:ext>
            </p:extLst>
          </p:nvPr>
        </p:nvGraphicFramePr>
        <p:xfrm>
          <a:off x="179512" y="2060848"/>
          <a:ext cx="4572000" cy="46085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7 Gráfico"/>
          <p:cNvGraphicFramePr>
            <a:graphicFrameLocks/>
          </p:cNvGraphicFramePr>
          <p:nvPr>
            <p:extLst>
              <p:ext uri="{D42A27DB-BD31-4B8C-83A1-F6EECF244321}">
                <p14:modId xmlns:p14="http://schemas.microsoft.com/office/powerpoint/2010/main" val="2063889687"/>
              </p:ext>
            </p:extLst>
          </p:nvPr>
        </p:nvGraphicFramePr>
        <p:xfrm>
          <a:off x="4644008" y="3212976"/>
          <a:ext cx="3777684" cy="3391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627540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32040" y="-387424"/>
            <a:ext cx="3440361" cy="1162051"/>
          </a:xfrm>
        </p:spPr>
        <p:txBody>
          <a:bodyPr/>
          <a:lstStyle/>
          <a:p>
            <a:r>
              <a:rPr lang="es-CL" dirty="0" smtClean="0">
                <a:solidFill>
                  <a:schemeClr val="accent2"/>
                </a:solidFill>
              </a:rPr>
              <a:t>PARTIDA 24 :</a:t>
            </a:r>
            <a:br>
              <a:rPr lang="es-CL" dirty="0" smtClean="0">
                <a:solidFill>
                  <a:schemeClr val="accent2"/>
                </a:solidFill>
              </a:rPr>
            </a:br>
            <a:r>
              <a:rPr lang="es-CL" dirty="0" smtClean="0">
                <a:solidFill>
                  <a:schemeClr val="accent2"/>
                </a:solidFill>
              </a:rPr>
              <a:t>TECHUMBRE Y HOJALATERIA </a:t>
            </a:r>
            <a:endParaRPr lang="es-CL" dirty="0">
              <a:solidFill>
                <a:schemeClr val="accent2"/>
              </a:solidFill>
            </a:endParaRPr>
          </a:p>
        </p:txBody>
      </p:sp>
      <p:sp>
        <p:nvSpPr>
          <p:cNvPr id="3" name="2 Marcador de texto"/>
          <p:cNvSpPr>
            <a:spLocks noGrp="1"/>
          </p:cNvSpPr>
          <p:nvPr>
            <p:ph type="body" sz="half" idx="2"/>
          </p:nvPr>
        </p:nvSpPr>
        <p:spPr>
          <a:xfrm>
            <a:off x="4932040" y="692696"/>
            <a:ext cx="3456384" cy="5519960"/>
          </a:xfrm>
        </p:spPr>
        <p:txBody>
          <a:bodyPr/>
          <a:lstStyle/>
          <a:p>
            <a:r>
              <a:rPr lang="es-CL" b="1" dirty="0" smtClean="0"/>
              <a:t>SEGÚN LA E.E.T.T:</a:t>
            </a:r>
          </a:p>
          <a:p>
            <a:pPr algn="just"/>
            <a:r>
              <a:rPr lang="es-CL" dirty="0" smtClean="0"/>
              <a:t>Dentro de las E.E.T.T.se establecen los siguientes elementos;</a:t>
            </a:r>
          </a:p>
          <a:p>
            <a:pPr marL="285750" indent="-285750" algn="just">
              <a:buFont typeface="Arial" panose="020B0604020202020204" pitchFamily="34" charset="0"/>
              <a:buChar char="•"/>
            </a:pPr>
            <a:r>
              <a:rPr lang="es-CL" dirty="0" smtClean="0"/>
              <a:t>Cubierta</a:t>
            </a:r>
          </a:p>
          <a:p>
            <a:pPr marL="285750" indent="-285750" algn="just">
              <a:buFont typeface="Arial" panose="020B0604020202020204" pitchFamily="34" charset="0"/>
              <a:buChar char="•"/>
            </a:pPr>
            <a:r>
              <a:rPr lang="es-CL" dirty="0" smtClean="0"/>
              <a:t>Canales aguas lluvias</a:t>
            </a:r>
          </a:p>
          <a:p>
            <a:pPr marL="285750" indent="-285750" algn="just">
              <a:buFont typeface="Arial" panose="020B0604020202020204" pitchFamily="34" charset="0"/>
              <a:buChar char="•"/>
            </a:pPr>
            <a:r>
              <a:rPr lang="es-CL" dirty="0" smtClean="0"/>
              <a:t>Forro coronación des galvanizado  0,5</a:t>
            </a:r>
          </a:p>
          <a:p>
            <a:pPr marL="285750" indent="-285750" algn="just">
              <a:buFont typeface="Arial" panose="020B0604020202020204" pitchFamily="34" charset="0"/>
              <a:buChar char="•"/>
            </a:pPr>
            <a:r>
              <a:rPr lang="es-CL" dirty="0" smtClean="0"/>
              <a:t>Alfeizares</a:t>
            </a:r>
          </a:p>
          <a:p>
            <a:pPr marL="285750" indent="-285750" algn="just">
              <a:buFont typeface="Arial" panose="020B0604020202020204" pitchFamily="34" charset="0"/>
              <a:buChar char="•"/>
            </a:pPr>
            <a:r>
              <a:rPr lang="es-CL" dirty="0" smtClean="0"/>
              <a:t>Bajada de aguas lluvias</a:t>
            </a:r>
          </a:p>
          <a:p>
            <a:pPr marL="285750" indent="-285750" algn="just">
              <a:buFont typeface="Arial" panose="020B0604020202020204" pitchFamily="34" charset="0"/>
              <a:buChar char="•"/>
            </a:pPr>
            <a:r>
              <a:rPr lang="es-CL" dirty="0" err="1" smtClean="0"/>
              <a:t>Cortagoteras</a:t>
            </a:r>
            <a:r>
              <a:rPr lang="es-CL" dirty="0" smtClean="0"/>
              <a:t> </a:t>
            </a:r>
          </a:p>
          <a:p>
            <a:r>
              <a:rPr lang="es-CL" b="1" dirty="0" smtClean="0"/>
              <a:t>DESARROLLO</a:t>
            </a:r>
          </a:p>
          <a:p>
            <a:pPr algn="just"/>
            <a:r>
              <a:rPr lang="es-CL" dirty="0" smtClean="0"/>
              <a:t>Todo  lo relacionado con los ductos de ventilación y techumbres  se encuentra  sobre la losa del piso 21 .Dentro de las visitas a obra fue posible observar las instalaciones de los  ductos de ventilación .Estos son de latón galvanizado o </a:t>
            </a:r>
            <a:r>
              <a:rPr lang="es-CL" dirty="0" err="1" smtClean="0"/>
              <a:t>zincalum</a:t>
            </a:r>
            <a:r>
              <a:rPr lang="es-CL" dirty="0" smtClean="0"/>
              <a:t>.</a:t>
            </a:r>
          </a:p>
          <a:p>
            <a:pPr algn="just"/>
            <a:r>
              <a:rPr lang="es-CL" dirty="0" smtClean="0"/>
              <a:t>Dentro de los ductos de  ventilación en base a tubos y codos de unión se puede  observar  que existe un sellado de silicona o tapagoteras </a:t>
            </a:r>
            <a:r>
              <a:rPr lang="es-CL" dirty="0" err="1" smtClean="0"/>
              <a:t>epóxico</a:t>
            </a:r>
            <a:r>
              <a:rPr lang="es-CL" dirty="0" smtClean="0"/>
              <a:t> por lo general  .</a:t>
            </a:r>
          </a:p>
          <a:p>
            <a:pPr algn="just"/>
            <a:r>
              <a:rPr lang="es-CL" b="1" dirty="0" smtClean="0"/>
              <a:t>ANALISIS CRITICO </a:t>
            </a:r>
          </a:p>
          <a:p>
            <a:pPr algn="just"/>
            <a:r>
              <a:rPr lang="es-CL" dirty="0" smtClean="0"/>
              <a:t>La partida se llevo a cabo de manera regular según las especificaciones técnicas. </a:t>
            </a:r>
          </a:p>
          <a:p>
            <a:pPr algn="just"/>
            <a:endParaRPr lang="es-CL" b="1" dirty="0" smtClean="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118</a:t>
            </a:fld>
            <a:endParaRPr lang="es-CL"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88640"/>
            <a:ext cx="4032449" cy="3024336"/>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7" y="3404344"/>
            <a:ext cx="4032448" cy="3024336"/>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5932870"/>
            <a:ext cx="3001114" cy="566025"/>
          </a:xfrm>
          <a:prstGeom prst="rect">
            <a:avLst/>
          </a:prstGeom>
        </p:spPr>
      </p:pic>
    </p:spTree>
    <p:extLst>
      <p:ext uri="{BB962C8B-B14F-4D97-AF65-F5344CB8AC3E}">
        <p14:creationId xmlns:p14="http://schemas.microsoft.com/office/powerpoint/2010/main" val="398882238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44207" y="-685379"/>
            <a:ext cx="3008313" cy="1162051"/>
          </a:xfrm>
        </p:spPr>
        <p:txBody>
          <a:bodyPr/>
          <a:lstStyle/>
          <a:p>
            <a:r>
              <a:rPr lang="es-CL" dirty="0" smtClean="0">
                <a:solidFill>
                  <a:schemeClr val="accent2"/>
                </a:solidFill>
              </a:rPr>
              <a:t>VENTILACIO VERTICAL</a:t>
            </a:r>
            <a:endParaRPr lang="es-CL"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119</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8" name="5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404664"/>
            <a:ext cx="3936438" cy="2952328"/>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98" y="3429000"/>
            <a:ext cx="3562700" cy="3024336"/>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5" y="4135413"/>
            <a:ext cx="3097447" cy="2317923"/>
          </a:xfrm>
          <a:prstGeom prst="rect">
            <a:avLst/>
          </a:prstGeo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476672"/>
            <a:ext cx="4732606" cy="3566987"/>
          </a:xfrm>
          <a:prstGeom prst="rect">
            <a:avLst/>
          </a:prstGeom>
        </p:spPr>
      </p:pic>
    </p:spTree>
    <p:extLst>
      <p:ext uri="{BB962C8B-B14F-4D97-AF65-F5344CB8AC3E}">
        <p14:creationId xmlns:p14="http://schemas.microsoft.com/office/powerpoint/2010/main" val="1076920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87141" y="404666"/>
            <a:ext cx="2808906" cy="576610"/>
          </a:xfrm>
        </p:spPr>
        <p:txBody>
          <a:bodyPr/>
          <a:lstStyle/>
          <a:p>
            <a:r>
              <a:rPr lang="es-MX" dirty="0" smtClean="0">
                <a:solidFill>
                  <a:schemeClr val="accent2"/>
                </a:solidFill>
              </a:rPr>
              <a:t>ESPECIFICACIONES TÉCNICAS (E.E.T.T)</a:t>
            </a:r>
            <a:endParaRPr lang="es-CL" dirty="0">
              <a:solidFill>
                <a:schemeClr val="accent2"/>
              </a:solidFill>
            </a:endParaRPr>
          </a:p>
        </p:txBody>
      </p:sp>
      <p:sp>
        <p:nvSpPr>
          <p:cNvPr id="3" name="2 Marcador de texto"/>
          <p:cNvSpPr>
            <a:spLocks noGrp="1"/>
          </p:cNvSpPr>
          <p:nvPr>
            <p:ph type="body" sz="half" idx="2"/>
          </p:nvPr>
        </p:nvSpPr>
        <p:spPr>
          <a:xfrm>
            <a:off x="5768440" y="1052741"/>
            <a:ext cx="2609500" cy="5106602"/>
          </a:xfrm>
        </p:spPr>
        <p:txBody>
          <a:bodyPr>
            <a:normAutofit/>
          </a:bodyPr>
          <a:lstStyle/>
          <a:p>
            <a:pPr algn="just"/>
            <a:r>
              <a:rPr lang="es-MX" dirty="0" smtClean="0"/>
              <a:t>Las </a:t>
            </a:r>
            <a:r>
              <a:rPr lang="es-MX" b="1" dirty="0" smtClean="0"/>
              <a:t>especificaciones técnicas </a:t>
            </a:r>
            <a:r>
              <a:rPr lang="es-MX" dirty="0" smtClean="0"/>
              <a:t>corresponden a un documento  que especifica el modo de </a:t>
            </a:r>
            <a:r>
              <a:rPr lang="es-MX" b="1" dirty="0" smtClean="0"/>
              <a:t>desarrollo , exigencias , normas aplicadas a toda obra de construcción.</a:t>
            </a:r>
          </a:p>
          <a:p>
            <a:pPr algn="just"/>
            <a:r>
              <a:rPr lang="es-MX" dirty="0" smtClean="0"/>
              <a:t>Dentro de la EETT  se  definen los procesos gruesos de las obras  y como se desarrollará constructivamente la o las partidas  a ejecutar ,  que van desde los trabajos previos ( movimientos de tierra ) hasta  las terminaciones (papel  mural).</a:t>
            </a:r>
          </a:p>
          <a:p>
            <a:pPr algn="just"/>
            <a:r>
              <a:rPr lang="es-MX" dirty="0" smtClean="0"/>
              <a:t>Dentro de las especificaciones técnicas de arquitectura  , estas  pueden ser validas   para cualquier proyecto en construcción , sin embargo  ,el desarrollo constructivo de cada obra varía de caso en caso.</a:t>
            </a:r>
          </a:p>
        </p:txBody>
      </p:sp>
      <p:pic>
        <p:nvPicPr>
          <p:cNvPr id="6" name="5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82085" y="332661"/>
            <a:ext cx="4228944" cy="4680518"/>
          </a:xfrm>
        </p:spPr>
      </p:pic>
      <p:sp>
        <p:nvSpPr>
          <p:cNvPr id="5" name="4 Marcador de número de diapositiva"/>
          <p:cNvSpPr>
            <a:spLocks noGrp="1"/>
          </p:cNvSpPr>
          <p:nvPr>
            <p:ph type="sldNum" sz="quarter" idx="15"/>
          </p:nvPr>
        </p:nvSpPr>
        <p:spPr/>
        <p:txBody>
          <a:bodyPr/>
          <a:lstStyle/>
          <a:p>
            <a:fld id="{DE29AA27-3314-4D32-AB85-0F62F01F4559}" type="slidenum">
              <a:rPr lang="es-CL" smtClean="0"/>
              <a:pPr/>
              <a:t>12</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7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3" action="ppaction://hlinksldjump"/>
              </a:rPr>
              <a:t>INDICE</a:t>
            </a:r>
            <a:endParaRPr lang="es-CL" sz="1300" dirty="0"/>
          </a:p>
        </p:txBody>
      </p:sp>
      <p:sp>
        <p:nvSpPr>
          <p:cNvPr id="4" name="3 CuadroTexto">
            <a:hlinkClick r:id="rId4" action="ppaction://hlinkfile"/>
          </p:cNvPr>
          <p:cNvSpPr txBox="1"/>
          <p:nvPr/>
        </p:nvSpPr>
        <p:spPr>
          <a:xfrm>
            <a:off x="2082267" y="5839545"/>
            <a:ext cx="4852231" cy="292359"/>
          </a:xfrm>
          <a:prstGeom prst="rect">
            <a:avLst/>
          </a:prstGeom>
          <a:noFill/>
        </p:spPr>
        <p:txBody>
          <a:bodyPr wrap="square" lIns="91410" tIns="45706" rIns="91410" bIns="45706" rtlCol="0">
            <a:spAutoFit/>
          </a:bodyPr>
          <a:lstStyle/>
          <a:p>
            <a:r>
              <a:rPr lang="es-CL" sz="1300" dirty="0">
                <a:hlinkClick r:id="rId4" action="ppaction://hlinkfile"/>
              </a:rPr>
              <a:t>ESPECIFICACIONES TECNICAS EDIFICIO LOURDES </a:t>
            </a:r>
            <a:endParaRPr lang="es-CL" sz="1300" dirty="0"/>
          </a:p>
        </p:txBody>
      </p:sp>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182" y="5565890"/>
            <a:ext cx="668440" cy="724145"/>
          </a:xfrm>
          <a:prstGeom prst="rect">
            <a:avLst/>
          </a:prstGeom>
        </p:spPr>
      </p:pic>
    </p:spTree>
    <p:extLst>
      <p:ext uri="{BB962C8B-B14F-4D97-AF65-F5344CB8AC3E}">
        <p14:creationId xmlns:p14="http://schemas.microsoft.com/office/powerpoint/2010/main" val="13012636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120</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2" name="1 Tabla"/>
          <p:cNvGraphicFramePr>
            <a:graphicFrameLocks noGrp="1"/>
          </p:cNvGraphicFramePr>
          <p:nvPr>
            <p:extLst>
              <p:ext uri="{D42A27DB-BD31-4B8C-83A1-F6EECF244321}">
                <p14:modId xmlns:p14="http://schemas.microsoft.com/office/powerpoint/2010/main" val="3222077961"/>
              </p:ext>
            </p:extLst>
          </p:nvPr>
        </p:nvGraphicFramePr>
        <p:xfrm>
          <a:off x="395536" y="432883"/>
          <a:ext cx="8136905" cy="1093765"/>
        </p:xfrm>
        <a:graphic>
          <a:graphicData uri="http://schemas.openxmlformats.org/drawingml/2006/table">
            <a:tbl>
              <a:tblPr firstRow="1" firstCol="1">
                <a:tableStyleId>{5C22544A-7EE6-4342-B048-85BDC9FD1C3A}</a:tableStyleId>
              </a:tblPr>
              <a:tblGrid>
                <a:gridCol w="5433053"/>
                <a:gridCol w="675963"/>
                <a:gridCol w="675963"/>
                <a:gridCol w="675963"/>
                <a:gridCol w="675963"/>
              </a:tblGrid>
              <a:tr h="162901">
                <a:tc>
                  <a:txBody>
                    <a:bodyPr/>
                    <a:lstStyle/>
                    <a:p>
                      <a:pPr algn="l" fontAlgn="b"/>
                      <a:r>
                        <a:rPr lang="es-CL" sz="900" u="none" strike="noStrike" dirty="0">
                          <a:effectLst/>
                        </a:rPr>
                        <a:t>SUBPARTIDA :CUBIERTA PLANCHA ZINC ALUMINIO  SM </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ML</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7.060 </a:t>
                      </a:r>
                      <a:endParaRPr lang="es-CL" sz="900" b="1"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PLANCHA  ZINC ALUMNIO  SM   0,5 MM ESPESOR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7.990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2.397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TORNILLO ZINCADO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KG</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510,00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153,00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INSTALADOR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4.500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55144">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7.060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6117469"/>
              </p:ext>
            </p:extLst>
          </p:nvPr>
        </p:nvGraphicFramePr>
        <p:xfrm>
          <a:off x="395536" y="1628800"/>
          <a:ext cx="8136905" cy="1093765"/>
        </p:xfrm>
        <a:graphic>
          <a:graphicData uri="http://schemas.openxmlformats.org/drawingml/2006/table">
            <a:tbl>
              <a:tblPr firstRow="1" firstCol="1">
                <a:tableStyleId>{5C22544A-7EE6-4342-B048-85BDC9FD1C3A}</a:tableStyleId>
              </a:tblPr>
              <a:tblGrid>
                <a:gridCol w="5433053"/>
                <a:gridCol w="675963"/>
                <a:gridCol w="675963"/>
                <a:gridCol w="675963"/>
                <a:gridCol w="675963"/>
              </a:tblGrid>
              <a:tr h="162901">
                <a:tc>
                  <a:txBody>
                    <a:bodyPr/>
                    <a:lstStyle/>
                    <a:p>
                      <a:pPr algn="l" fontAlgn="b"/>
                      <a:r>
                        <a:rPr lang="es-CL" sz="900" u="none" strike="noStrike">
                          <a:effectLst/>
                        </a:rPr>
                        <a:t>SUBPARTIDA :CANALES AGUAS  LLUVIAS  ZINC ALUMINIO  SM </a:t>
                      </a:r>
                      <a:endParaRPr lang="es-CL" sz="900" b="1" i="0" u="none" strike="noStrike">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M2</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4.819 </a:t>
                      </a:r>
                      <a:endParaRPr lang="es-CL" sz="900" b="1"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it-IT" sz="900" u="none" strike="noStrike">
                          <a:effectLst/>
                        </a:rPr>
                        <a:t>CANALETA ZINC  10 CM  SM </a:t>
                      </a:r>
                      <a:endParaRPr lang="it-IT"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M2</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156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TORNILLO ZINCADO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KG</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510,00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153,00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INSTALADOR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4.500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55144">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4.819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2690490692"/>
              </p:ext>
            </p:extLst>
          </p:nvPr>
        </p:nvGraphicFramePr>
        <p:xfrm>
          <a:off x="395536" y="2852936"/>
          <a:ext cx="8136905" cy="1093765"/>
        </p:xfrm>
        <a:graphic>
          <a:graphicData uri="http://schemas.openxmlformats.org/drawingml/2006/table">
            <a:tbl>
              <a:tblPr firstRow="1" firstCol="1">
                <a:tableStyleId>{5C22544A-7EE6-4342-B048-85BDC9FD1C3A}</a:tableStyleId>
              </a:tblPr>
              <a:tblGrid>
                <a:gridCol w="5433053"/>
                <a:gridCol w="675963"/>
                <a:gridCol w="675963"/>
                <a:gridCol w="675963"/>
                <a:gridCol w="675963"/>
              </a:tblGrid>
              <a:tr h="162901">
                <a:tc>
                  <a:txBody>
                    <a:bodyPr/>
                    <a:lstStyle/>
                    <a:p>
                      <a:pPr algn="l" fontAlgn="b"/>
                      <a:r>
                        <a:rPr lang="es-CL" sz="900" u="none" strike="noStrike" dirty="0">
                          <a:effectLst/>
                        </a:rPr>
                        <a:t>SUBPARTIDA :  FORRO CORONACION DES 40 CM GALVANIZADO 0,5</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M2</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10.061 </a:t>
                      </a:r>
                      <a:endParaRPr lang="es-CL" sz="900" b="1"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dirty="0">
                          <a:effectLst/>
                        </a:rPr>
                        <a:t>GORRO </a:t>
                      </a:r>
                      <a:r>
                        <a:rPr lang="es-CL" sz="900" u="none" strike="noStrike" dirty="0" smtClean="0">
                          <a:effectLst/>
                        </a:rPr>
                        <a:t>EOLICO EXTRACTOR DE AIRE  </a:t>
                      </a:r>
                      <a:r>
                        <a:rPr lang="es-CL" sz="900" u="none" strike="noStrike" dirty="0">
                          <a:effectLst/>
                        </a:rPr>
                        <a:t>DES 40 CM GALVANIZADO 0,5 </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26.990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5.398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TORNILLO ZINCADO</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KG</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510,00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153,00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INSTALADOR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4.500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55144">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10.061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924101806"/>
              </p:ext>
            </p:extLst>
          </p:nvPr>
        </p:nvGraphicFramePr>
        <p:xfrm>
          <a:off x="395536" y="4077072"/>
          <a:ext cx="8136905" cy="1248909"/>
        </p:xfrm>
        <a:graphic>
          <a:graphicData uri="http://schemas.openxmlformats.org/drawingml/2006/table">
            <a:tbl>
              <a:tblPr firstRow="1" firstCol="1">
                <a:tableStyleId>{5C22544A-7EE6-4342-B048-85BDC9FD1C3A}</a:tableStyleId>
              </a:tblPr>
              <a:tblGrid>
                <a:gridCol w="5433053"/>
                <a:gridCol w="675963"/>
                <a:gridCol w="675963"/>
                <a:gridCol w="675963"/>
                <a:gridCol w="675963"/>
              </a:tblGrid>
              <a:tr h="162901">
                <a:tc>
                  <a:txBody>
                    <a:bodyPr/>
                    <a:lstStyle/>
                    <a:p>
                      <a:pPr algn="l" fontAlgn="b"/>
                      <a:r>
                        <a:rPr lang="es-CL" sz="900" u="none" strike="noStrike">
                          <a:effectLst/>
                        </a:rPr>
                        <a:t>SUBPARTIDA :  BAJADA DE AGUAS LLUVIAS  VINILIT </a:t>
                      </a:r>
                      <a:endParaRPr lang="es-CL" sz="900" b="1" i="0" u="none" strike="noStrike">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M2</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9.346 </a:t>
                      </a:r>
                      <a:endParaRPr lang="es-CL" sz="900" b="1"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it-IT" sz="900" u="none" strike="noStrike">
                          <a:effectLst/>
                        </a:rPr>
                        <a:t>TUBO PVC 4" VINILIT  110 MMX 6000 CM</a:t>
                      </a:r>
                      <a:endParaRPr lang="it-IT"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9.778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3.911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GANCHO DE FIJACION VINILIT  4 "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890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267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ADHESIVO  SELLANTE PROFESIONAL   PVC OATEY  237 MM</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KG</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3.290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658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INSTALADOR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4.500 </a:t>
                      </a:r>
                      <a:endParaRPr lang="es-CL" sz="900" b="0" i="0" u="none" strike="noStrike">
                        <a:solidFill>
                          <a:srgbClr val="000000"/>
                        </a:solidFill>
                        <a:effectLst/>
                        <a:latin typeface="Calibri"/>
                      </a:endParaRPr>
                    </a:p>
                  </a:txBody>
                  <a:tcPr marL="0" marR="0" marT="0" marB="0" anchor="b"/>
                </a:tc>
              </a:tr>
              <a:tr h="155144">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55144">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9.346 </a:t>
                      </a:r>
                      <a:endParaRPr lang="es-CL" sz="9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39640798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121</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10" name="4 Gráfico"/>
          <p:cNvGraphicFramePr>
            <a:graphicFrameLocks/>
          </p:cNvGraphicFramePr>
          <p:nvPr>
            <p:extLst>
              <p:ext uri="{D42A27DB-BD31-4B8C-83A1-F6EECF244321}">
                <p14:modId xmlns:p14="http://schemas.microsoft.com/office/powerpoint/2010/main" val="1187272008"/>
              </p:ext>
            </p:extLst>
          </p:nvPr>
        </p:nvGraphicFramePr>
        <p:xfrm>
          <a:off x="179512" y="1628800"/>
          <a:ext cx="4320480" cy="4680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2140864947"/>
              </p:ext>
            </p:extLst>
          </p:nvPr>
        </p:nvGraphicFramePr>
        <p:xfrm>
          <a:off x="467544" y="260648"/>
          <a:ext cx="5544616" cy="1341120"/>
        </p:xfrm>
        <a:graphic>
          <a:graphicData uri="http://schemas.openxmlformats.org/drawingml/2006/table">
            <a:tbl>
              <a:tblPr lastRow="1" bandCol="1">
                <a:tableStyleId>{5C22544A-7EE6-4342-B048-85BDC9FD1C3A}</a:tableStyleId>
              </a:tblPr>
              <a:tblGrid>
                <a:gridCol w="2695301"/>
                <a:gridCol w="2849315"/>
              </a:tblGrid>
              <a:tr h="77248">
                <a:tc>
                  <a:txBody>
                    <a:bodyPr/>
                    <a:lstStyle/>
                    <a:p>
                      <a:pPr algn="l" fontAlgn="b"/>
                      <a:r>
                        <a:rPr lang="es-CL" sz="800" u="none" strike="noStrike" dirty="0">
                          <a:effectLst/>
                        </a:rPr>
                        <a:t>APU  CUBIERTA</a:t>
                      </a:r>
                      <a:endParaRPr lang="es-CL" sz="800" b="0" i="0" u="none" strike="noStrike" dirty="0">
                        <a:solidFill>
                          <a:srgbClr val="000000"/>
                        </a:solidFill>
                        <a:effectLst/>
                        <a:latin typeface="Calibri"/>
                      </a:endParaRPr>
                    </a:p>
                  </a:txBody>
                  <a:tcPr marL="0" marR="0" marT="0" marB="0" anchor="b"/>
                </a:tc>
                <a:tc>
                  <a:txBody>
                    <a:bodyPr/>
                    <a:lstStyle/>
                    <a:p>
                      <a:pPr algn="l" fontAlgn="b"/>
                      <a:r>
                        <a:rPr lang="es-CL" sz="1100" u="none" strike="noStrike" dirty="0">
                          <a:effectLst/>
                        </a:rPr>
                        <a:t> $                7.060 </a:t>
                      </a:r>
                      <a:endParaRPr lang="es-CL" sz="1100" b="0" i="0" u="none" strike="noStrike" dirty="0">
                        <a:solidFill>
                          <a:srgbClr val="000000"/>
                        </a:solidFill>
                        <a:effectLst/>
                        <a:latin typeface="Calibri"/>
                      </a:endParaRPr>
                    </a:p>
                  </a:txBody>
                  <a:tcPr marL="0" marR="0" marT="0" marB="0" anchor="b"/>
                </a:tc>
              </a:tr>
              <a:tr h="77248">
                <a:tc>
                  <a:txBody>
                    <a:bodyPr/>
                    <a:lstStyle/>
                    <a:p>
                      <a:pPr algn="l" fontAlgn="b"/>
                      <a:r>
                        <a:rPr lang="es-CL" sz="800" u="none" strike="noStrike">
                          <a:effectLst/>
                        </a:rPr>
                        <a:t>APU CANALES</a:t>
                      </a:r>
                      <a:endParaRPr lang="es-CL" sz="8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4.819 </a:t>
                      </a:r>
                      <a:endParaRPr lang="es-CL" sz="1100" b="0" i="0" u="none" strike="noStrike">
                        <a:solidFill>
                          <a:srgbClr val="000000"/>
                        </a:solidFill>
                        <a:effectLst/>
                        <a:latin typeface="Calibri"/>
                      </a:endParaRPr>
                    </a:p>
                  </a:txBody>
                  <a:tcPr marL="0" marR="0" marT="0" marB="0" anchor="b"/>
                </a:tc>
              </a:tr>
              <a:tr h="77248">
                <a:tc>
                  <a:txBody>
                    <a:bodyPr/>
                    <a:lstStyle/>
                    <a:p>
                      <a:pPr algn="l" fontAlgn="b"/>
                      <a:r>
                        <a:rPr lang="es-CL" sz="800" u="none" strike="noStrike">
                          <a:effectLst/>
                        </a:rPr>
                        <a:t>APU FORRO</a:t>
                      </a:r>
                      <a:endParaRPr lang="es-CL" sz="8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10.061 </a:t>
                      </a:r>
                      <a:endParaRPr lang="es-CL" sz="1100" b="0" i="0" u="none" strike="noStrike">
                        <a:solidFill>
                          <a:srgbClr val="000000"/>
                        </a:solidFill>
                        <a:effectLst/>
                        <a:latin typeface="Calibri"/>
                      </a:endParaRPr>
                    </a:p>
                  </a:txBody>
                  <a:tcPr marL="0" marR="0" marT="0" marB="0" anchor="b"/>
                </a:tc>
              </a:tr>
              <a:tr h="77248">
                <a:tc>
                  <a:txBody>
                    <a:bodyPr/>
                    <a:lstStyle/>
                    <a:p>
                      <a:pPr algn="l" fontAlgn="b"/>
                      <a:r>
                        <a:rPr lang="es-CL" sz="800" u="none" strike="noStrike">
                          <a:effectLst/>
                        </a:rPr>
                        <a:t>APU BAJADA</a:t>
                      </a:r>
                      <a:endParaRPr lang="es-CL" sz="8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9.346 </a:t>
                      </a:r>
                      <a:endParaRPr lang="es-CL" sz="1100" b="0" i="0" u="none" strike="noStrike">
                        <a:solidFill>
                          <a:srgbClr val="000000"/>
                        </a:solidFill>
                        <a:effectLst/>
                        <a:latin typeface="Calibri"/>
                      </a:endParaRPr>
                    </a:p>
                  </a:txBody>
                  <a:tcPr marL="0" marR="0" marT="0" marB="0" anchor="b"/>
                </a:tc>
              </a:tr>
              <a:tr h="77248">
                <a:tc>
                  <a:txBody>
                    <a:bodyPr/>
                    <a:lstStyle/>
                    <a:p>
                      <a:pPr algn="l" fontAlgn="b"/>
                      <a:r>
                        <a:rPr lang="es-CL" sz="800" u="none" strike="noStrike">
                          <a:effectLst/>
                        </a:rPr>
                        <a:t>APU TOTAL PARTIDA</a:t>
                      </a:r>
                      <a:endParaRPr lang="es-CL" sz="8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31.287 </a:t>
                      </a:r>
                      <a:endParaRPr lang="es-CL" sz="1100" b="0" i="0" u="none" strike="noStrike">
                        <a:solidFill>
                          <a:srgbClr val="000000"/>
                        </a:solidFill>
                        <a:effectLst/>
                        <a:latin typeface="Calibri"/>
                      </a:endParaRPr>
                    </a:p>
                  </a:txBody>
                  <a:tcPr marL="0" marR="0" marT="0" marB="0" anchor="b"/>
                </a:tc>
              </a:tr>
              <a:tr h="77248">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77248">
                <a:tc>
                  <a:txBody>
                    <a:bodyPr/>
                    <a:lstStyle/>
                    <a:p>
                      <a:pPr algn="l" fontAlgn="b"/>
                      <a:r>
                        <a:rPr lang="es-CL" sz="800" u="none" strike="noStrike">
                          <a:effectLst/>
                        </a:rPr>
                        <a:t>APU TOTAL PATIDA </a:t>
                      </a:r>
                      <a:endParaRPr lang="es-CL" sz="8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31.287 </a:t>
                      </a:r>
                      <a:endParaRPr lang="es-CL" sz="1100" b="0" i="0" u="none" strike="noStrike">
                        <a:solidFill>
                          <a:srgbClr val="000000"/>
                        </a:solidFill>
                        <a:effectLst/>
                        <a:latin typeface="Calibri"/>
                      </a:endParaRPr>
                    </a:p>
                  </a:txBody>
                  <a:tcPr marL="0" marR="0" marT="0" marB="0" anchor="b"/>
                </a:tc>
              </a:tr>
              <a:tr h="77248">
                <a:tc>
                  <a:txBody>
                    <a:bodyPr/>
                    <a:lstStyle/>
                    <a:p>
                      <a:pPr algn="l" fontAlgn="b"/>
                      <a:r>
                        <a:rPr lang="es-CL" sz="800" u="none" strike="noStrike">
                          <a:effectLst/>
                        </a:rPr>
                        <a:t>APU TOTAL EDIFICIO</a:t>
                      </a:r>
                      <a:endParaRPr lang="es-CL" sz="800" b="0" i="0" u="none" strike="noStrike">
                        <a:solidFill>
                          <a:srgbClr val="000000"/>
                        </a:solidFill>
                        <a:effectLst/>
                        <a:latin typeface="Calibri"/>
                      </a:endParaRPr>
                    </a:p>
                  </a:txBody>
                  <a:tcPr marL="0" marR="0" marT="0" marB="0" anchor="b"/>
                </a:tc>
                <a:tc>
                  <a:txBody>
                    <a:bodyPr/>
                    <a:lstStyle/>
                    <a:p>
                      <a:pPr algn="l" fontAlgn="b"/>
                      <a:r>
                        <a:rPr lang="es-CL" sz="1100" u="none" strike="noStrike" dirty="0">
                          <a:effectLst/>
                        </a:rPr>
                        <a:t> $     36.161.283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3" name="5 Gráfico"/>
          <p:cNvGraphicFramePr>
            <a:graphicFrameLocks/>
          </p:cNvGraphicFramePr>
          <p:nvPr>
            <p:extLst>
              <p:ext uri="{D42A27DB-BD31-4B8C-83A1-F6EECF244321}">
                <p14:modId xmlns:p14="http://schemas.microsoft.com/office/powerpoint/2010/main" val="2812100763"/>
              </p:ext>
            </p:extLst>
          </p:nvPr>
        </p:nvGraphicFramePr>
        <p:xfrm>
          <a:off x="4283968" y="1700808"/>
          <a:ext cx="4572000" cy="38918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107042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4128" y="-171400"/>
            <a:ext cx="3008313" cy="1162051"/>
          </a:xfrm>
        </p:spPr>
        <p:txBody>
          <a:bodyPr/>
          <a:lstStyle/>
          <a:p>
            <a:r>
              <a:rPr lang="es-CL" dirty="0" smtClean="0">
                <a:solidFill>
                  <a:schemeClr val="accent2"/>
                </a:solidFill>
              </a:rPr>
              <a:t>PARTIDA 25 :</a:t>
            </a:r>
            <a:br>
              <a:rPr lang="es-CL" dirty="0" smtClean="0">
                <a:solidFill>
                  <a:schemeClr val="accent2"/>
                </a:solidFill>
              </a:rPr>
            </a:br>
            <a:r>
              <a:rPr lang="es-CL" dirty="0" smtClean="0">
                <a:solidFill>
                  <a:schemeClr val="accent2"/>
                </a:solidFill>
              </a:rPr>
              <a:t>CALEFONT </a:t>
            </a:r>
            <a:endParaRPr lang="es-CL"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122</a:t>
            </a:fld>
            <a:endParaRPr lang="es-CL" dirty="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5272405"/>
            <a:ext cx="2592288" cy="1468963"/>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3627" y="1083653"/>
            <a:ext cx="6147622" cy="4591743"/>
          </a:xfrm>
          <a:prstGeom prst="rect">
            <a:avLst/>
          </a:prstGeom>
        </p:spPr>
      </p:pic>
      <p:sp>
        <p:nvSpPr>
          <p:cNvPr id="3" name="2 Marcador de texto"/>
          <p:cNvSpPr>
            <a:spLocks noGrp="1"/>
          </p:cNvSpPr>
          <p:nvPr>
            <p:ph type="body" sz="half" idx="2"/>
          </p:nvPr>
        </p:nvSpPr>
        <p:spPr>
          <a:xfrm>
            <a:off x="5724128" y="1124744"/>
            <a:ext cx="3008313" cy="4386263"/>
          </a:xfrm>
        </p:spPr>
        <p:txBody>
          <a:bodyPr>
            <a:normAutofit lnSpcReduction="10000"/>
          </a:bodyPr>
          <a:lstStyle/>
          <a:p>
            <a:pPr algn="just"/>
            <a:r>
              <a:rPr lang="es-CL" b="1" dirty="0" smtClean="0"/>
              <a:t>SEGÚN LA E.E.T.T.</a:t>
            </a:r>
          </a:p>
          <a:p>
            <a:pPr algn="just"/>
            <a:r>
              <a:rPr lang="es-CL" dirty="0" smtClean="0"/>
              <a:t>Se consulta por </a:t>
            </a:r>
            <a:r>
              <a:rPr lang="es-CL" dirty="0" err="1" smtClean="0"/>
              <a:t>calefont</a:t>
            </a:r>
            <a:r>
              <a:rPr lang="es-CL" dirty="0" smtClean="0"/>
              <a:t> de 13 litros , de tiro forzado de marca  JUNKERS modelo Celsius o similar aprobado.</a:t>
            </a:r>
          </a:p>
          <a:p>
            <a:pPr algn="just"/>
            <a:r>
              <a:rPr lang="es-CL" b="1" dirty="0" smtClean="0"/>
              <a:t>DESARROLLO</a:t>
            </a:r>
          </a:p>
          <a:p>
            <a:pPr algn="just"/>
            <a:r>
              <a:rPr lang="es-CL" dirty="0" smtClean="0"/>
              <a:t>Al momento de  ver los </a:t>
            </a:r>
            <a:r>
              <a:rPr lang="es-CL" dirty="0" err="1" smtClean="0"/>
              <a:t>calefonts</a:t>
            </a:r>
            <a:r>
              <a:rPr lang="es-CL" dirty="0" smtClean="0"/>
              <a:t> instalados , se notó que la marca utilizada fue cambiada a URSUS TROTTER .Corresponden a dispositivos    electrónicos  conectados  a </a:t>
            </a:r>
            <a:r>
              <a:rPr lang="es-CL" dirty="0"/>
              <a:t> </a:t>
            </a:r>
            <a:r>
              <a:rPr lang="es-CL" dirty="0" smtClean="0"/>
              <a:t>una red de gas  aprobada por  la SEC.</a:t>
            </a:r>
          </a:p>
          <a:p>
            <a:pPr algn="just"/>
            <a:r>
              <a:rPr lang="es-CL" dirty="0" smtClean="0"/>
              <a:t>La conexión se hace por medo de una cañería de cobre de 13mm de  diámetro con una llave de paso. Además se deja ya perforación  de 4 “ en el muro de hormigón para el tubo  de ventilación del aparato.</a:t>
            </a:r>
          </a:p>
          <a:p>
            <a:pPr algn="just"/>
            <a:r>
              <a:rPr lang="es-CL" dirty="0" smtClean="0"/>
              <a:t>Poseen una llave  de agua </a:t>
            </a:r>
          </a:p>
          <a:p>
            <a:pPr algn="just"/>
            <a:r>
              <a:rPr lang="es-CL" b="1" dirty="0" smtClean="0"/>
              <a:t>ANALISIS CRITICO</a:t>
            </a:r>
          </a:p>
          <a:p>
            <a:pPr algn="just"/>
            <a:r>
              <a:rPr lang="es-CL" dirty="0" smtClean="0"/>
              <a:t>No se observaron contratiempos al momento de instalar los </a:t>
            </a:r>
            <a:r>
              <a:rPr lang="es-CL" dirty="0" err="1" smtClean="0"/>
              <a:t>calefonts</a:t>
            </a:r>
            <a:r>
              <a:rPr lang="es-CL" dirty="0" smtClean="0"/>
              <a:t>.</a:t>
            </a:r>
          </a:p>
          <a:p>
            <a:pPr algn="just"/>
            <a:endParaRPr lang="es-CL"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Tree>
    <p:extLst>
      <p:ext uri="{BB962C8B-B14F-4D97-AF65-F5344CB8AC3E}">
        <p14:creationId xmlns:p14="http://schemas.microsoft.com/office/powerpoint/2010/main" val="75071748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123</a:t>
            </a:fld>
            <a:endParaRPr lang="es-CL" sz="1000"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429000"/>
            <a:ext cx="4023605" cy="3024336"/>
          </a:xfrm>
          <a:prstGeom prst="rect">
            <a:avLst/>
          </a:prstGeom>
        </p:spPr>
      </p:pic>
      <p:sp>
        <p:nvSpPr>
          <p:cNvPr id="9"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4023605" cy="3005285"/>
          </a:xfrm>
          <a:prstGeom prst="rect">
            <a:avLst/>
          </a:prstGeom>
        </p:spPr>
      </p:pic>
      <p:sp>
        <p:nvSpPr>
          <p:cNvPr id="13" name="12 CuadroTexto"/>
          <p:cNvSpPr txBox="1"/>
          <p:nvPr/>
        </p:nvSpPr>
        <p:spPr>
          <a:xfrm>
            <a:off x="6876256" y="195247"/>
            <a:ext cx="2088232" cy="1384995"/>
          </a:xfrm>
          <a:prstGeom prst="rect">
            <a:avLst/>
          </a:prstGeom>
          <a:noFill/>
        </p:spPr>
        <p:txBody>
          <a:bodyPr wrap="square" rtlCol="0">
            <a:spAutoFit/>
          </a:bodyPr>
          <a:lstStyle/>
          <a:p>
            <a:pPr algn="just"/>
            <a:r>
              <a:rPr lang="es-CL" sz="1400" dirty="0" smtClean="0">
                <a:solidFill>
                  <a:schemeClr val="tx1">
                    <a:lumMod val="65000"/>
                    <a:lumOff val="35000"/>
                  </a:schemeClr>
                </a:solidFill>
              </a:rPr>
              <a:t>Perforación  de 4” de diámetro en donde se colocará el tubo de ventilación del artefacto hacia el exterior según normativa vigente.</a:t>
            </a:r>
            <a:endParaRPr lang="es-CL" sz="1400" dirty="0">
              <a:solidFill>
                <a:schemeClr val="tx1">
                  <a:lumMod val="65000"/>
                  <a:lumOff val="35000"/>
                </a:schemeClr>
              </a:solidFill>
            </a:endParaRPr>
          </a:p>
        </p:txBody>
      </p:sp>
      <p:pic>
        <p:nvPicPr>
          <p:cNvPr id="14" name="1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6704" y="3409405"/>
            <a:ext cx="2465518" cy="3005285"/>
          </a:xfrm>
          <a:prstGeom prst="rect">
            <a:avLst/>
          </a:prstGeom>
        </p:spPr>
      </p:pic>
      <p:pic>
        <p:nvPicPr>
          <p:cNvPr id="15" name="1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384" y="1605920"/>
            <a:ext cx="1463040" cy="1463040"/>
          </a:xfrm>
          <a:prstGeom prst="rect">
            <a:avLst/>
          </a:prstGeom>
        </p:spPr>
      </p:pic>
      <p:pic>
        <p:nvPicPr>
          <p:cNvPr id="16" name="1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5553" y="3255472"/>
            <a:ext cx="1174879" cy="1685696"/>
          </a:xfrm>
          <a:prstGeom prst="rect">
            <a:avLst/>
          </a:prstGeom>
        </p:spPr>
      </p:pic>
      <p:pic>
        <p:nvPicPr>
          <p:cNvPr id="17" name="1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0414" y="5085184"/>
            <a:ext cx="1430018" cy="1430018"/>
          </a:xfrm>
          <a:prstGeom prst="rect">
            <a:avLst/>
          </a:prstGeom>
        </p:spPr>
      </p:pic>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117281" y="571350"/>
            <a:ext cx="3024336" cy="2258917"/>
          </a:xfrm>
          <a:prstGeom prst="rect">
            <a:avLst/>
          </a:prstGeom>
        </p:spPr>
      </p:pic>
      <p:cxnSp>
        <p:nvCxnSpPr>
          <p:cNvPr id="19" name="18 Conector recto de flecha"/>
          <p:cNvCxnSpPr/>
          <p:nvPr/>
        </p:nvCxnSpPr>
        <p:spPr>
          <a:xfrm flipV="1">
            <a:off x="5689463" y="404664"/>
            <a:ext cx="1186793" cy="100811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79467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124</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9"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3" name="2 Tabla"/>
          <p:cNvGraphicFramePr>
            <a:graphicFrameLocks noGrp="1"/>
          </p:cNvGraphicFramePr>
          <p:nvPr>
            <p:extLst>
              <p:ext uri="{D42A27DB-BD31-4B8C-83A1-F6EECF244321}">
                <p14:modId xmlns:p14="http://schemas.microsoft.com/office/powerpoint/2010/main" val="1449662150"/>
              </p:ext>
            </p:extLst>
          </p:nvPr>
        </p:nvGraphicFramePr>
        <p:xfrm>
          <a:off x="467544" y="425541"/>
          <a:ext cx="8064897" cy="1410330"/>
        </p:xfrm>
        <a:graphic>
          <a:graphicData uri="http://schemas.openxmlformats.org/drawingml/2006/table">
            <a:tbl>
              <a:tblPr firstRow="1" firstCol="1">
                <a:tableStyleId>{5C22544A-7EE6-4342-B048-85BDC9FD1C3A}</a:tableStyleId>
              </a:tblPr>
              <a:tblGrid>
                <a:gridCol w="4992059"/>
                <a:gridCol w="624984"/>
                <a:gridCol w="624984"/>
                <a:gridCol w="916643"/>
                <a:gridCol w="906227"/>
              </a:tblGrid>
              <a:tr h="110089">
                <a:tc>
                  <a:txBody>
                    <a:bodyPr/>
                    <a:lstStyle/>
                    <a:p>
                      <a:pPr algn="l" fontAlgn="b"/>
                      <a:r>
                        <a:rPr lang="es-CL" sz="800" u="none" strike="noStrike">
                          <a:effectLst/>
                        </a:rPr>
                        <a:t>SUBPARTIDA : CALEFON 13 LTS  URSUS TROTTER ALBIN </a:t>
                      </a:r>
                      <a:endParaRPr lang="es-CL" sz="800" b="1" i="0" u="none" strike="noStrike">
                        <a:solidFill>
                          <a:srgbClr val="000000"/>
                        </a:solidFill>
                        <a:effectLst/>
                        <a:latin typeface="Calibri"/>
                      </a:endParaRPr>
                    </a:p>
                  </a:txBody>
                  <a:tcPr marL="0" marR="0" marT="0" marB="0" anchor="b"/>
                </a:tc>
                <a:tc gridSpan="2">
                  <a:txBody>
                    <a:bodyPr/>
                    <a:lstStyle/>
                    <a:p>
                      <a:pPr algn="l" fontAlgn="b"/>
                      <a:r>
                        <a:rPr lang="es-CL" sz="800" u="none" strike="noStrike">
                          <a:effectLst/>
                        </a:rPr>
                        <a:t>UNIDAD DE MEDIDA : UNI </a:t>
                      </a:r>
                      <a:endParaRPr lang="es-CL" sz="8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800" u="none" strike="noStrike">
                          <a:effectLst/>
                        </a:rPr>
                        <a:t>APU</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34.830 </a:t>
                      </a:r>
                      <a:endParaRPr lang="es-CL" sz="800" b="1" i="0" u="none" strike="noStrike">
                        <a:solidFill>
                          <a:srgbClr val="000000"/>
                        </a:solidFill>
                        <a:effectLst/>
                        <a:latin typeface="Calibri"/>
                      </a:endParaRPr>
                    </a:p>
                  </a:txBody>
                  <a:tcPr marL="0" marR="0" marT="0" marB="0" anchor="b"/>
                </a:tc>
              </a:tr>
              <a:tr h="104846">
                <a:tc>
                  <a:txBody>
                    <a:bodyPr/>
                    <a:lstStyle/>
                    <a:p>
                      <a:pPr algn="l" fontAlgn="b"/>
                      <a:r>
                        <a:rPr lang="es-CL" sz="800" u="none" strike="noStrike">
                          <a:effectLst/>
                        </a:rPr>
                        <a:t>ITEM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UNIDAD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CANTIDAD</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VALOR</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TOTAL </a:t>
                      </a:r>
                      <a:endParaRPr lang="es-CL" sz="800" b="0" i="0" u="none" strike="noStrike">
                        <a:solidFill>
                          <a:srgbClr val="000000"/>
                        </a:solidFill>
                        <a:effectLst/>
                        <a:latin typeface="Calibri"/>
                      </a:endParaRPr>
                    </a:p>
                  </a:txBody>
                  <a:tcPr marL="0" marR="0" marT="0" marB="0" anchor="b"/>
                </a:tc>
              </a:tr>
              <a:tr h="104846">
                <a:tc>
                  <a:txBody>
                    <a:bodyPr/>
                    <a:lstStyle/>
                    <a:p>
                      <a:pPr algn="l" fontAlgn="b"/>
                      <a:r>
                        <a:rPr lang="es-CL" sz="800" u="none" strike="noStrike">
                          <a:effectLst/>
                        </a:rPr>
                        <a:t>CALEFON 13 LITROS  TIRO FORZADO URSUS TROTTER ALBIN  MODELO CELSIUS</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279.990 </a:t>
                      </a:r>
                      <a:endParaRPr lang="es-CL" sz="8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27.999 </a:t>
                      </a:r>
                      <a:endParaRPr lang="es-CL" sz="800" b="0" i="0" u="none" strike="noStrike">
                        <a:solidFill>
                          <a:srgbClr val="000000"/>
                        </a:solidFill>
                        <a:effectLst/>
                        <a:latin typeface="Calibri"/>
                      </a:endParaRPr>
                    </a:p>
                  </a:txBody>
                  <a:tcPr marL="0" marR="0" marT="0" marB="0" anchor="b"/>
                </a:tc>
              </a:tr>
              <a:tr h="184530">
                <a:tc>
                  <a:txBody>
                    <a:bodyPr/>
                    <a:lstStyle/>
                    <a:p>
                      <a:pPr algn="l" fontAlgn="b"/>
                      <a:r>
                        <a:rPr lang="es-CL" sz="800" u="none" strike="noStrike">
                          <a:effectLst/>
                        </a:rPr>
                        <a:t>CAÑERIA COBRE SM  3/4X1M</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ML</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a:t>
                      </a:r>
                      <a:endParaRPr lang="es-CL" sz="8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4.620 </a:t>
                      </a:r>
                      <a:endParaRPr lang="es-CL" sz="8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924 </a:t>
                      </a:r>
                      <a:endParaRPr lang="es-CL" sz="800" b="0" i="0" u="none" strike="noStrike">
                        <a:solidFill>
                          <a:srgbClr val="000000"/>
                        </a:solidFill>
                        <a:effectLst/>
                        <a:latin typeface="Calibri"/>
                      </a:endParaRPr>
                    </a:p>
                  </a:txBody>
                  <a:tcPr marL="0" marR="0" marT="0" marB="0" anchor="b"/>
                </a:tc>
              </a:tr>
              <a:tr h="184530">
                <a:tc>
                  <a:txBody>
                    <a:bodyPr/>
                    <a:lstStyle/>
                    <a:p>
                      <a:pPr algn="l" fontAlgn="b"/>
                      <a:r>
                        <a:rPr lang="es-CL" sz="800" u="none" strike="noStrike">
                          <a:effectLst/>
                        </a:rPr>
                        <a:t>LLAVE DE PASO  BRONCE  1/2 VALVULA COMPUESTA  STRETTO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a:t>
                      </a:r>
                      <a:endParaRPr lang="es-CL" sz="8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2.190 </a:t>
                      </a:r>
                      <a:endParaRPr lang="es-CL" sz="8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438 </a:t>
                      </a:r>
                      <a:endParaRPr lang="es-CL" sz="800" b="0" i="0" u="none" strike="noStrike">
                        <a:solidFill>
                          <a:srgbClr val="000000"/>
                        </a:solidFill>
                        <a:effectLst/>
                        <a:latin typeface="Calibri"/>
                      </a:endParaRPr>
                    </a:p>
                  </a:txBody>
                  <a:tcPr marL="0" marR="0" marT="0" marB="0" anchor="b"/>
                </a:tc>
              </a:tr>
              <a:tr h="184530">
                <a:tc>
                  <a:txBody>
                    <a:bodyPr/>
                    <a:lstStyle/>
                    <a:p>
                      <a:pPr algn="l" fontAlgn="b"/>
                      <a:r>
                        <a:rPr lang="es-CL" sz="800" u="none" strike="noStrike">
                          <a:effectLst/>
                        </a:rPr>
                        <a:t>DUCTO DE VENTILACION CORRUGADO 3"X 1M  ART WOOD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ML</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4.590 </a:t>
                      </a:r>
                      <a:endParaRPr lang="es-CL" sz="8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459 </a:t>
                      </a:r>
                      <a:endParaRPr lang="es-CL" sz="800" b="0" i="0" u="none" strike="noStrike">
                        <a:solidFill>
                          <a:srgbClr val="000000"/>
                        </a:solidFill>
                        <a:effectLst/>
                        <a:latin typeface="Calibri"/>
                      </a:endParaRPr>
                    </a:p>
                  </a:txBody>
                  <a:tcPr marL="0" marR="0" marT="0" marB="0" anchor="b"/>
                </a:tc>
              </a:tr>
              <a:tr h="184530">
                <a:tc>
                  <a:txBody>
                    <a:bodyPr/>
                    <a:lstStyle/>
                    <a:p>
                      <a:pPr algn="l" fontAlgn="b"/>
                      <a:r>
                        <a:rPr lang="es-CL" sz="800" u="none" strike="noStrike">
                          <a:effectLst/>
                        </a:rPr>
                        <a:t>INSTALADOR  + AYUDANTE</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DIA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50.000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5.000 </a:t>
                      </a:r>
                      <a:endParaRPr lang="es-CL" sz="800" b="0" i="0" u="none" strike="noStrike">
                        <a:solidFill>
                          <a:srgbClr val="000000"/>
                        </a:solidFill>
                        <a:effectLst/>
                        <a:latin typeface="Calibri"/>
                      </a:endParaRPr>
                    </a:p>
                  </a:txBody>
                  <a:tcPr marL="0" marR="0" marT="0" marB="0" anchor="b"/>
                </a:tc>
              </a:tr>
              <a:tr h="184530">
                <a:tc>
                  <a:txBody>
                    <a:bodyPr/>
                    <a:lstStyle/>
                    <a:p>
                      <a:pPr algn="l" fontAlgn="b"/>
                      <a:r>
                        <a:rPr lang="es-CL" sz="800" u="none" strike="noStrike">
                          <a:effectLst/>
                        </a:rPr>
                        <a:t>LEYES SOCIALES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0,29</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10 </a:t>
                      </a:r>
                      <a:endParaRPr lang="es-CL" sz="800" b="0" i="0" u="none" strike="noStrike">
                        <a:solidFill>
                          <a:srgbClr val="000000"/>
                        </a:solidFill>
                        <a:effectLst/>
                        <a:latin typeface="Calibri"/>
                      </a:endParaRPr>
                    </a:p>
                  </a:txBody>
                  <a:tcPr marL="0" marR="0" marT="0" marB="0" anchor="b"/>
                </a:tc>
              </a:tr>
              <a:tr h="104846">
                <a:tc>
                  <a:txBody>
                    <a:bodyPr/>
                    <a:lstStyle/>
                    <a:p>
                      <a:pPr algn="l" fontAlgn="b"/>
                      <a:endParaRPr lang="es-CL" sz="800" b="0" i="0" u="none" strike="noStrike" dirty="0">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dirty="0">
                          <a:effectLst/>
                        </a:rPr>
                        <a:t> $             34.830,15 </a:t>
                      </a:r>
                      <a:endParaRPr lang="es-CL" sz="800" b="0" i="0" u="none" strike="noStrike" dirty="0">
                        <a:solidFill>
                          <a:srgbClr val="000000"/>
                        </a:solidFill>
                        <a:effectLst/>
                        <a:latin typeface="Calibri"/>
                      </a:endParaRPr>
                    </a:p>
                  </a:txBody>
                  <a:tcPr marL="0" marR="0" marT="0" marB="0" anchor="b"/>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2024646950"/>
              </p:ext>
            </p:extLst>
          </p:nvPr>
        </p:nvGraphicFramePr>
        <p:xfrm>
          <a:off x="5508104" y="1916832"/>
          <a:ext cx="3014588" cy="819756"/>
        </p:xfrm>
        <a:graphic>
          <a:graphicData uri="http://schemas.openxmlformats.org/drawingml/2006/table">
            <a:tbl>
              <a:tblPr lastRow="1" bandCol="1">
                <a:tableStyleId>{5C22544A-7EE6-4342-B048-85BDC9FD1C3A}</a:tableStyleId>
              </a:tblPr>
              <a:tblGrid>
                <a:gridCol w="1515907"/>
                <a:gridCol w="1498681"/>
              </a:tblGrid>
              <a:tr h="158418">
                <a:tc>
                  <a:txBody>
                    <a:bodyPr/>
                    <a:lstStyle/>
                    <a:p>
                      <a:pPr algn="l" fontAlgn="b"/>
                      <a:r>
                        <a:rPr lang="es-CL" sz="1000" u="none" strike="noStrike">
                          <a:effectLst/>
                        </a:rPr>
                        <a:t>APU CALEFONT</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34.830,15 </a:t>
                      </a:r>
                      <a:endParaRPr lang="es-CL" sz="1000" b="0" i="0" u="none" strike="noStrike">
                        <a:solidFill>
                          <a:srgbClr val="000000"/>
                        </a:solidFill>
                        <a:effectLst/>
                        <a:latin typeface="Calibri"/>
                      </a:endParaRPr>
                    </a:p>
                  </a:txBody>
                  <a:tcPr marL="0" marR="0" marT="0" marB="0" anchor="b"/>
                </a:tc>
              </a:tr>
              <a:tr h="158418">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34.830,15 </a:t>
                      </a:r>
                      <a:endParaRPr lang="es-CL" sz="1000" b="1" i="0" u="none" strike="noStrike">
                        <a:solidFill>
                          <a:srgbClr val="000000"/>
                        </a:solidFill>
                        <a:effectLst/>
                        <a:latin typeface="Calibri"/>
                      </a:endParaRPr>
                    </a:p>
                  </a:txBody>
                  <a:tcPr marL="0" marR="0" marT="0" marB="0" anchor="b"/>
                </a:tc>
              </a:tr>
              <a:tr h="158418">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58418">
                <a:tc>
                  <a:txBody>
                    <a:bodyPr/>
                    <a:lstStyle/>
                    <a:p>
                      <a:pPr algn="l" fontAlgn="b"/>
                      <a:r>
                        <a:rPr lang="es-CL" sz="1100" u="none" strike="noStrike">
                          <a:effectLst/>
                        </a:rPr>
                        <a:t>APU. X PISO</a:t>
                      </a:r>
                      <a:endParaRPr lang="es-CL" sz="11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$ 417.962</a:t>
                      </a:r>
                      <a:endParaRPr lang="es-CL" sz="1100" b="0" i="0" u="none" strike="noStrike">
                        <a:solidFill>
                          <a:srgbClr val="000000"/>
                        </a:solidFill>
                        <a:effectLst/>
                        <a:latin typeface="Calibri"/>
                      </a:endParaRPr>
                    </a:p>
                  </a:txBody>
                  <a:tcPr marL="0" marR="0" marT="0" marB="0" anchor="b"/>
                </a:tc>
              </a:tr>
              <a:tr h="158418">
                <a:tc>
                  <a:txBody>
                    <a:bodyPr/>
                    <a:lstStyle/>
                    <a:p>
                      <a:pPr algn="l" fontAlgn="b"/>
                      <a:r>
                        <a:rPr lang="es-CL" sz="1100" u="none" strike="noStrike">
                          <a:effectLst/>
                        </a:rPr>
                        <a:t>PARTIDA TOTAL</a:t>
                      </a:r>
                      <a:endParaRPr lang="es-CL" sz="11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$ 8.359.236</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5" name="4 Gráfico"/>
          <p:cNvGraphicFramePr>
            <a:graphicFrameLocks/>
          </p:cNvGraphicFramePr>
          <p:nvPr>
            <p:extLst>
              <p:ext uri="{D42A27DB-BD31-4B8C-83A1-F6EECF244321}">
                <p14:modId xmlns:p14="http://schemas.microsoft.com/office/powerpoint/2010/main" val="1711472082"/>
              </p:ext>
            </p:extLst>
          </p:nvPr>
        </p:nvGraphicFramePr>
        <p:xfrm>
          <a:off x="539552" y="2060848"/>
          <a:ext cx="4572000" cy="4471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5 Gráfico"/>
          <p:cNvGraphicFramePr>
            <a:graphicFrameLocks/>
          </p:cNvGraphicFramePr>
          <p:nvPr>
            <p:extLst>
              <p:ext uri="{D42A27DB-BD31-4B8C-83A1-F6EECF244321}">
                <p14:modId xmlns:p14="http://schemas.microsoft.com/office/powerpoint/2010/main" val="3742920238"/>
              </p:ext>
            </p:extLst>
          </p:nvPr>
        </p:nvGraphicFramePr>
        <p:xfrm>
          <a:off x="5004048" y="2852936"/>
          <a:ext cx="3456384" cy="3672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909443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24127" y="178717"/>
            <a:ext cx="3008313" cy="1162051"/>
          </a:xfrm>
        </p:spPr>
        <p:txBody>
          <a:bodyPr/>
          <a:lstStyle/>
          <a:p>
            <a:r>
              <a:rPr lang="es-CL" dirty="0" smtClean="0">
                <a:solidFill>
                  <a:schemeClr val="accent2"/>
                </a:solidFill>
              </a:rPr>
              <a:t>PARTIDA 26 :</a:t>
            </a:r>
            <a:br>
              <a:rPr lang="es-CL" dirty="0" smtClean="0">
                <a:solidFill>
                  <a:schemeClr val="accent2"/>
                </a:solidFill>
              </a:rPr>
            </a:br>
            <a:r>
              <a:rPr lang="es-CL" dirty="0" smtClean="0">
                <a:solidFill>
                  <a:schemeClr val="accent2"/>
                </a:solidFill>
              </a:rPr>
              <a:t>SELLADO DE TERMINACIONES  </a:t>
            </a:r>
            <a:endParaRPr lang="es-CL" dirty="0">
              <a:solidFill>
                <a:schemeClr val="accent2"/>
              </a:solidFill>
            </a:endParaRPr>
          </a:p>
        </p:txBody>
      </p:sp>
      <p:sp>
        <p:nvSpPr>
          <p:cNvPr id="3" name="2 Marcador de texto"/>
          <p:cNvSpPr>
            <a:spLocks noGrp="1"/>
          </p:cNvSpPr>
          <p:nvPr>
            <p:ph type="body" sz="half" idx="2"/>
          </p:nvPr>
        </p:nvSpPr>
        <p:spPr>
          <a:xfrm>
            <a:off x="5617468" y="1556792"/>
            <a:ext cx="3008313" cy="3384376"/>
          </a:xfrm>
        </p:spPr>
        <p:txBody>
          <a:bodyPr/>
          <a:lstStyle/>
          <a:p>
            <a:r>
              <a:rPr lang="es-CL" b="1" dirty="0" smtClean="0"/>
              <a:t>SEGUN LA E.E.T.T</a:t>
            </a:r>
          </a:p>
          <a:p>
            <a:pPr algn="just"/>
            <a:r>
              <a:rPr lang="es-CL" dirty="0" smtClean="0"/>
              <a:t>Según el documento  se especifica que el sellado de terminaciones de muebles de cocina y baños se realizaran  una vez que  el departamento  haya sido aprobado  por el I.T.O y el arquitecto.</a:t>
            </a:r>
          </a:p>
          <a:p>
            <a:pPr algn="just"/>
            <a:r>
              <a:rPr lang="es-CL" dirty="0" smtClean="0"/>
              <a:t>Se utilizará sellante  de silicona de la marca DREN BRAVEN  de color negro y almendra  según las especificaciones , para las uniones de  muebles  y  muros.</a:t>
            </a:r>
          </a:p>
          <a:p>
            <a:pPr algn="just"/>
            <a:r>
              <a:rPr lang="es-CL" dirty="0" smtClean="0"/>
              <a:t>En el caso de los baños solo se utilizara  la silicona sellante de color  almendra.</a:t>
            </a:r>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125</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9030" y="1173246"/>
            <a:ext cx="6073667" cy="4536504"/>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5877583"/>
            <a:ext cx="2952328" cy="647761"/>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563" y="4941168"/>
            <a:ext cx="928670" cy="805361"/>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4947631"/>
            <a:ext cx="1151262" cy="798897"/>
          </a:xfrm>
          <a:prstGeom prst="rect">
            <a:avLst/>
          </a:prstGeom>
        </p:spPr>
      </p:pic>
    </p:spTree>
    <p:extLst>
      <p:ext uri="{BB962C8B-B14F-4D97-AF65-F5344CB8AC3E}">
        <p14:creationId xmlns:p14="http://schemas.microsoft.com/office/powerpoint/2010/main" val="26583934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715005" y="260648"/>
            <a:ext cx="2817436" cy="5682959"/>
          </a:xfrm>
        </p:spPr>
        <p:txBody>
          <a:bodyPr/>
          <a:lstStyle/>
          <a:p>
            <a:r>
              <a:rPr lang="es-CL" b="1" dirty="0" smtClean="0"/>
              <a:t>DESARROLLO </a:t>
            </a:r>
          </a:p>
          <a:p>
            <a:pPr algn="just"/>
            <a:r>
              <a:rPr lang="es-CL" dirty="0" smtClean="0"/>
              <a:t>A los departamentos que ya están sobre  el 90 % de  avance de terminaciones   , les corresponde  el sellado de las junturas de los muebles con los muros cerámicos , tanto en las cocinas como en los baños.</a:t>
            </a:r>
          </a:p>
          <a:p>
            <a:pPr algn="just"/>
            <a:r>
              <a:rPr lang="es-CL" dirty="0" smtClean="0"/>
              <a:t>Para sellar , se  requiere  del uso de sellante de  silicona  de tono  negro para unir  el mesón de la cocina  y el muro y blanco en le caso de  los muebles de madera color  claro.</a:t>
            </a:r>
          </a:p>
          <a:p>
            <a:pPr algn="just"/>
            <a:r>
              <a:rPr lang="es-CL" dirty="0" smtClean="0"/>
              <a:t>Una vez finalizada la labor de  sellar, se prosigue a  limpiar con un diluyente  DUCO PXL 400 , con el que se  retiran los excedentes de  material o alguna mancha  producida por los  trabajos anteriores.</a:t>
            </a:r>
          </a:p>
          <a:p>
            <a:pPr algn="just"/>
            <a:endParaRPr lang="es-CL" dirty="0" smtClean="0"/>
          </a:p>
          <a:p>
            <a:r>
              <a:rPr lang="es-CL" b="1" dirty="0" smtClean="0"/>
              <a:t>ANALISIS CRITICO </a:t>
            </a:r>
          </a:p>
          <a:p>
            <a:pPr algn="just"/>
            <a:r>
              <a:rPr lang="es-CL" dirty="0" smtClean="0"/>
              <a:t>Al  momento de la visita  , una  trabajadora estaba realizando esta labor .lo cual demuestra  que la  motricidad fina de las mujeres está bien valorada dentro de la obra.</a:t>
            </a: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126</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2958106" cy="3960440"/>
          </a:xfrm>
          <a:prstGeom prst="rect">
            <a:avLst/>
          </a:prstGeom>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346408"/>
            <a:ext cx="2958105" cy="2209449"/>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72725" y="3966477"/>
            <a:ext cx="2964520" cy="2214240"/>
          </a:xfrm>
          <a:prstGeom prst="rect">
            <a:avLst/>
          </a:prstGeom>
        </p:spPr>
      </p:pic>
      <p:pic>
        <p:nvPicPr>
          <p:cNvPr id="12"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116632"/>
            <a:ext cx="1377544" cy="3168352"/>
          </a:xfrm>
          <a:prstGeom prst="rect">
            <a:avLst/>
          </a:prstGeom>
        </p:spPr>
      </p:pic>
      <p:sp>
        <p:nvSpPr>
          <p:cNvPr id="4" name="3 CuadroTexto"/>
          <p:cNvSpPr txBox="1"/>
          <p:nvPr/>
        </p:nvSpPr>
        <p:spPr>
          <a:xfrm>
            <a:off x="3365872" y="3224009"/>
            <a:ext cx="2214240" cy="276999"/>
          </a:xfrm>
          <a:prstGeom prst="rect">
            <a:avLst/>
          </a:prstGeom>
          <a:noFill/>
        </p:spPr>
        <p:txBody>
          <a:bodyPr wrap="square" rtlCol="0">
            <a:spAutoFit/>
          </a:bodyPr>
          <a:lstStyle/>
          <a:p>
            <a:r>
              <a:rPr lang="es-CL" sz="1200" dirty="0" smtClean="0"/>
              <a:t>Sellante y diluyente </a:t>
            </a:r>
            <a:endParaRPr lang="es-CL" sz="1200" dirty="0"/>
          </a:p>
        </p:txBody>
      </p:sp>
    </p:spTree>
    <p:extLst>
      <p:ext uri="{BB962C8B-B14F-4D97-AF65-F5344CB8AC3E}">
        <p14:creationId xmlns:p14="http://schemas.microsoft.com/office/powerpoint/2010/main" val="625554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127</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6" name="5 Tabla"/>
          <p:cNvGraphicFramePr>
            <a:graphicFrameLocks noGrp="1"/>
          </p:cNvGraphicFramePr>
          <p:nvPr>
            <p:extLst>
              <p:ext uri="{D42A27DB-BD31-4B8C-83A1-F6EECF244321}">
                <p14:modId xmlns:p14="http://schemas.microsoft.com/office/powerpoint/2010/main" val="3300062838"/>
              </p:ext>
            </p:extLst>
          </p:nvPr>
        </p:nvGraphicFramePr>
        <p:xfrm>
          <a:off x="395536" y="2420888"/>
          <a:ext cx="5544616" cy="571500"/>
        </p:xfrm>
        <a:graphic>
          <a:graphicData uri="http://schemas.openxmlformats.org/drawingml/2006/table">
            <a:tbl>
              <a:tblPr>
                <a:tableStyleId>{5C22544A-7EE6-4342-B048-85BDC9FD1C3A}</a:tableStyleId>
              </a:tblPr>
              <a:tblGrid>
                <a:gridCol w="5544616"/>
              </a:tblGrid>
              <a:tr h="190500">
                <a:tc>
                  <a:txBody>
                    <a:bodyPr/>
                    <a:lstStyle/>
                    <a:p>
                      <a:pPr algn="l" fontAlgn="b"/>
                      <a:r>
                        <a:rPr lang="es-CL" sz="1100" u="none" strike="noStrike" dirty="0">
                          <a:effectLst/>
                        </a:rPr>
                        <a:t>NOTA : REALIZADO CON LOS VALORES DE HOME  CENTER SODIMAC </a:t>
                      </a:r>
                      <a:endParaRPr lang="es-CL" sz="1100" b="1" i="0" u="none" strike="noStrike" dirty="0">
                        <a:solidFill>
                          <a:srgbClr val="000000"/>
                        </a:solidFill>
                        <a:effectLst/>
                        <a:latin typeface="Calibri"/>
                      </a:endParaRPr>
                    </a:p>
                  </a:txBody>
                  <a:tcPr marL="0" marR="0" marT="0" marB="0" anchor="b"/>
                </a:tc>
              </a:tr>
              <a:tr h="190500">
                <a:tc>
                  <a:txBody>
                    <a:bodyPr/>
                    <a:lstStyle/>
                    <a:p>
                      <a:pPr algn="l" fontAlgn="b"/>
                      <a:r>
                        <a:rPr lang="es-CL" sz="1100" u="none" strike="noStrike" dirty="0">
                          <a:effectLst/>
                        </a:rPr>
                        <a:t>REALIZADO  POR : PILAR EMILIA PETERSON</a:t>
                      </a:r>
                      <a:endParaRPr lang="es-CL" sz="1100" b="1" i="0" u="none" strike="noStrike" dirty="0">
                        <a:solidFill>
                          <a:srgbClr val="000000"/>
                        </a:solidFill>
                        <a:effectLst/>
                        <a:latin typeface="Calibri"/>
                      </a:endParaRPr>
                    </a:p>
                  </a:txBody>
                  <a:tcPr marL="0" marR="0" marT="0" marB="0" anchor="b"/>
                </a:tc>
              </a:tr>
              <a:tr h="190500">
                <a:tc>
                  <a:txBody>
                    <a:bodyPr/>
                    <a:lstStyle/>
                    <a:p>
                      <a:pPr algn="l" fontAlgn="b"/>
                      <a:r>
                        <a:rPr lang="es-CL" sz="1100" u="none" strike="noStrike" dirty="0">
                          <a:effectLst/>
                        </a:rPr>
                        <a:t>VALORES VALIDOS PARA EJECUTAR </a:t>
                      </a:r>
                      <a:r>
                        <a:rPr lang="es-CL" sz="1100" u="none" strike="noStrike" dirty="0" smtClean="0">
                          <a:effectLst/>
                        </a:rPr>
                        <a:t>UN</a:t>
                      </a:r>
                      <a:r>
                        <a:rPr lang="es-CL" sz="1100" u="none" strike="noStrike" baseline="0" dirty="0" smtClean="0">
                          <a:effectLst/>
                        </a:rPr>
                        <a:t> </a:t>
                      </a:r>
                      <a:r>
                        <a:rPr lang="es-CL" sz="1100" u="none" strike="noStrike" dirty="0" smtClean="0">
                          <a:effectLst/>
                        </a:rPr>
                        <a:t>ELEMENTO</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1088070101"/>
              </p:ext>
            </p:extLst>
          </p:nvPr>
        </p:nvGraphicFramePr>
        <p:xfrm>
          <a:off x="395536" y="404664"/>
          <a:ext cx="8280920" cy="1877282"/>
        </p:xfrm>
        <a:graphic>
          <a:graphicData uri="http://schemas.openxmlformats.org/drawingml/2006/table">
            <a:tbl>
              <a:tblPr firstRow="1" firstCol="1">
                <a:tableStyleId>{5C22544A-7EE6-4342-B048-85BDC9FD1C3A}</a:tableStyleId>
              </a:tblPr>
              <a:tblGrid>
                <a:gridCol w="5517736"/>
                <a:gridCol w="690796"/>
                <a:gridCol w="690796"/>
                <a:gridCol w="690796"/>
                <a:gridCol w="690796"/>
              </a:tblGrid>
              <a:tr h="163581">
                <a:tc>
                  <a:txBody>
                    <a:bodyPr/>
                    <a:lstStyle/>
                    <a:p>
                      <a:pPr algn="l" fontAlgn="b"/>
                      <a:r>
                        <a:rPr lang="es-CL" sz="900" u="none" strike="noStrike" dirty="0">
                          <a:effectLst/>
                        </a:rPr>
                        <a:t>SUBPARTIDA :  SELLADO DE CERAMICAS  DEN BRAVE |SIKA |MANSON</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ML</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11.156 </a:t>
                      </a:r>
                      <a:endParaRPr lang="es-CL" sz="900" b="1"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SELLANTE DE SILICONA MULTIPROPOSITO  DEN BRAVE  COLOR  ALMENDRA 300 MLM</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MLM</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0,5</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3.190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1.595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SELLANTE DE SILICONA MULTIPROPOSITO  DEN BRAVE  COLOR  NEGRO  300 MLM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MLM</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3.190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957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ENDURECEDOR MASILLA MAGICA MANSON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MLM</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990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198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ADHESIVO EPOXICO JUEGO A+B SIKA  SIKADUR 31 HI-MOD-GEL  DOS COMPONENTES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KG</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6.890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689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PISTOLA  CALAFATERA  DOBLE REFUERZO  F3C</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1.890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378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DILUYENTE DUCO PXL  400  1 LT DIVEVAL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LT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2.130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639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HUIAIPE DE SIMUNIZAR BLANCO 500 GRMS HILACHAS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GRM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1.900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190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INSTALADORA</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65.000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6.500 </a:t>
                      </a:r>
                      <a:endParaRPr lang="es-CL" sz="900" b="0" i="0" u="none" strike="noStrike">
                        <a:solidFill>
                          <a:srgbClr val="000000"/>
                        </a:solidFill>
                        <a:effectLst/>
                        <a:latin typeface="Calibri"/>
                      </a:endParaRPr>
                    </a:p>
                  </a:txBody>
                  <a:tcPr marL="0" marR="0" marT="0" marB="0" anchor="b"/>
                </a:tc>
              </a:tr>
              <a:tr h="155791">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0,29</a:t>
                      </a:r>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55791">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11.156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2" name="4 Gráfico"/>
          <p:cNvGraphicFramePr>
            <a:graphicFrameLocks/>
          </p:cNvGraphicFramePr>
          <p:nvPr>
            <p:extLst>
              <p:ext uri="{D42A27DB-BD31-4B8C-83A1-F6EECF244321}">
                <p14:modId xmlns:p14="http://schemas.microsoft.com/office/powerpoint/2010/main" val="260644930"/>
              </p:ext>
            </p:extLst>
          </p:nvPr>
        </p:nvGraphicFramePr>
        <p:xfrm>
          <a:off x="179512" y="2996952"/>
          <a:ext cx="4789040" cy="3463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1 Tabla"/>
          <p:cNvGraphicFramePr>
            <a:graphicFrameLocks noGrp="1"/>
          </p:cNvGraphicFramePr>
          <p:nvPr>
            <p:extLst>
              <p:ext uri="{D42A27DB-BD31-4B8C-83A1-F6EECF244321}">
                <p14:modId xmlns:p14="http://schemas.microsoft.com/office/powerpoint/2010/main" val="4104742701"/>
              </p:ext>
            </p:extLst>
          </p:nvPr>
        </p:nvGraphicFramePr>
        <p:xfrm>
          <a:off x="6084168" y="2420888"/>
          <a:ext cx="2592288" cy="975360"/>
        </p:xfrm>
        <a:graphic>
          <a:graphicData uri="http://schemas.openxmlformats.org/drawingml/2006/table">
            <a:tbl>
              <a:tblPr lastRow="1" bandCol="1">
                <a:tableStyleId>{5C22544A-7EE6-4342-B048-85BDC9FD1C3A}</a:tableStyleId>
              </a:tblPr>
              <a:tblGrid>
                <a:gridCol w="1236058"/>
                <a:gridCol w="1356230"/>
              </a:tblGrid>
              <a:tr h="90010">
                <a:tc>
                  <a:txBody>
                    <a:bodyPr/>
                    <a:lstStyle/>
                    <a:p>
                      <a:pPr algn="l" fontAlgn="b"/>
                      <a:r>
                        <a:rPr lang="es-CL" sz="1000" u="none" strike="noStrike" dirty="0">
                          <a:effectLst/>
                        </a:rPr>
                        <a:t>APU SELLADO</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11.156,15 </a:t>
                      </a:r>
                      <a:endParaRPr lang="es-CL" sz="1000" b="0" i="0" u="none" strike="noStrike">
                        <a:solidFill>
                          <a:srgbClr val="000000"/>
                        </a:solidFill>
                        <a:effectLst/>
                        <a:latin typeface="Calibri"/>
                      </a:endParaRPr>
                    </a:p>
                  </a:txBody>
                  <a:tcPr marL="0" marR="0" marT="0" marB="0" anchor="b"/>
                </a:tc>
              </a:tr>
              <a:tr h="90010">
                <a:tc>
                  <a:txBody>
                    <a:bodyPr/>
                    <a:lstStyle/>
                    <a:p>
                      <a:pPr algn="l" fontAlgn="b"/>
                      <a:r>
                        <a:rPr lang="es-CL" sz="1000" u="none" strike="noStrike" dirty="0">
                          <a:effectLst/>
                        </a:rPr>
                        <a:t>APU TOTAL</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11.156,15 </a:t>
                      </a:r>
                      <a:endParaRPr lang="es-CL" sz="1000" b="1" i="0" u="none" strike="noStrike">
                        <a:solidFill>
                          <a:srgbClr val="000000"/>
                        </a:solidFill>
                        <a:effectLst/>
                        <a:latin typeface="Calibri"/>
                      </a:endParaRPr>
                    </a:p>
                  </a:txBody>
                  <a:tcPr marL="0" marR="0" marT="0" marB="0" anchor="b"/>
                </a:tc>
              </a:tr>
              <a:tr h="99011">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99011">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99011">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$ 133.874</a:t>
                      </a:r>
                      <a:endParaRPr lang="es-CL" sz="1100" b="0" i="0" u="none" strike="noStrike">
                        <a:solidFill>
                          <a:srgbClr val="000000"/>
                        </a:solidFill>
                        <a:effectLst/>
                        <a:latin typeface="Calibri"/>
                      </a:endParaRPr>
                    </a:p>
                  </a:txBody>
                  <a:tcPr marL="0" marR="0" marT="0" marB="0" anchor="b"/>
                </a:tc>
              </a:tr>
              <a:tr h="99011">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$ 2.677.476</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4" name="5 Gráfico"/>
          <p:cNvGraphicFramePr>
            <a:graphicFrameLocks/>
          </p:cNvGraphicFramePr>
          <p:nvPr>
            <p:extLst>
              <p:ext uri="{D42A27DB-BD31-4B8C-83A1-F6EECF244321}">
                <p14:modId xmlns:p14="http://schemas.microsoft.com/office/powerpoint/2010/main" val="207746764"/>
              </p:ext>
            </p:extLst>
          </p:nvPr>
        </p:nvGraphicFramePr>
        <p:xfrm>
          <a:off x="4860032" y="3429000"/>
          <a:ext cx="3635896" cy="29592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62168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08104" y="-27933"/>
            <a:ext cx="4680520" cy="648621"/>
          </a:xfrm>
        </p:spPr>
        <p:txBody>
          <a:bodyPr/>
          <a:lstStyle/>
          <a:p>
            <a:r>
              <a:rPr lang="es-CL" dirty="0" smtClean="0">
                <a:solidFill>
                  <a:schemeClr val="accent2"/>
                </a:solidFill>
              </a:rPr>
              <a:t>PARTIDA 27: ASCENSORES </a:t>
            </a:r>
            <a:endParaRPr lang="es-CL" dirty="0">
              <a:solidFill>
                <a:schemeClr val="accent2"/>
              </a:solidFill>
            </a:endParaRPr>
          </a:p>
        </p:txBody>
      </p:sp>
      <p:sp>
        <p:nvSpPr>
          <p:cNvPr id="3" name="2 Marcador de texto"/>
          <p:cNvSpPr>
            <a:spLocks noGrp="1"/>
          </p:cNvSpPr>
          <p:nvPr>
            <p:ph type="body" sz="half" idx="2"/>
          </p:nvPr>
        </p:nvSpPr>
        <p:spPr>
          <a:xfrm>
            <a:off x="5508104" y="620688"/>
            <a:ext cx="3008313" cy="4464496"/>
          </a:xfrm>
        </p:spPr>
        <p:txBody>
          <a:bodyPr>
            <a:normAutofit/>
          </a:bodyPr>
          <a:lstStyle/>
          <a:p>
            <a:r>
              <a:rPr lang="es-CL" b="1" dirty="0" smtClean="0"/>
              <a:t>SEGUN LA E.E.T.T: </a:t>
            </a:r>
          </a:p>
          <a:p>
            <a:r>
              <a:rPr lang="es-CL" dirty="0" smtClean="0"/>
              <a:t>Se colocan dos tipologías de ascensores:</a:t>
            </a:r>
          </a:p>
          <a:p>
            <a:pPr marL="285750" indent="-285750">
              <a:buFont typeface="Arial" panose="020B0604020202020204" pitchFamily="34" charset="0"/>
              <a:buChar char="•"/>
            </a:pPr>
            <a:r>
              <a:rPr lang="es-CL" dirty="0" smtClean="0"/>
              <a:t>SCHINDLER 4500 AP </a:t>
            </a:r>
          </a:p>
          <a:p>
            <a:pPr marL="285750" indent="-285750">
              <a:buFont typeface="Arial" panose="020B0604020202020204" pitchFamily="34" charset="0"/>
              <a:buChar char="•"/>
            </a:pPr>
            <a:r>
              <a:rPr lang="es-CL" dirty="0" smtClean="0"/>
              <a:t>SCHINDLER        PARA MINUSVALIDOS</a:t>
            </a:r>
          </a:p>
          <a:p>
            <a:r>
              <a:rPr lang="es-CL" b="1" dirty="0" smtClean="0"/>
              <a:t>DESARROLLO</a:t>
            </a:r>
          </a:p>
          <a:p>
            <a:pPr algn="just"/>
            <a:r>
              <a:rPr lang="es-CL" dirty="0" smtClean="0"/>
              <a:t>Los ascensores están confinados en un núcleo rígido de hormigón armado .Ya en la etapa de terminaciones se prosigue a instalar las puertas de los ascensores.</a:t>
            </a:r>
          </a:p>
          <a:p>
            <a:pPr algn="just"/>
            <a:r>
              <a:rPr lang="es-CL" dirty="0" smtClean="0"/>
              <a:t>Los  ascensores instalados  funcionan a base de electricidad ,contrapesos, el motor de funcionamiento se encuentra en el piso 22 , sobre 2 metros al nivel de cielo.</a:t>
            </a:r>
          </a:p>
          <a:p>
            <a:pPr algn="just"/>
            <a:r>
              <a:rPr lang="es-CL" dirty="0" smtClean="0"/>
              <a:t>Estos ascensores funcionan a base de rieles y cables de acero de gran resistencia.</a:t>
            </a:r>
          </a:p>
          <a:p>
            <a:pPr algn="just"/>
            <a:r>
              <a:rPr lang="es-CL" dirty="0" smtClean="0"/>
              <a:t>El modelo 4500  AP puede recorrer sobre 20 niveles de manera consecutiva y posee una capacidad de  15 personas </a:t>
            </a:r>
          </a:p>
          <a:p>
            <a:pPr algn="just"/>
            <a:endParaRPr lang="es-CL" dirty="0" smtClean="0"/>
          </a:p>
        </p:txBody>
      </p:sp>
      <p:sp>
        <p:nvSpPr>
          <p:cNvPr id="5" name="4 Marcador de número de diapositiva"/>
          <p:cNvSpPr>
            <a:spLocks noGrp="1"/>
          </p:cNvSpPr>
          <p:nvPr>
            <p:ph type="sldNum" sz="quarter" idx="15"/>
          </p:nvPr>
        </p:nvSpPr>
        <p:spPr>
          <a:xfrm>
            <a:off x="8676456" y="5733256"/>
            <a:ext cx="381000" cy="365125"/>
          </a:xfrm>
        </p:spPr>
        <p:txBody>
          <a:bodyPr/>
          <a:lstStyle/>
          <a:p>
            <a:fld id="{DE29AA27-3314-4D32-AB85-0F62F01F4559}" type="slidenum">
              <a:rPr lang="es-CL" sz="1000" smtClean="0"/>
              <a:pPr/>
              <a:t>128</a:t>
            </a:fld>
            <a:endParaRPr lang="es-CL" sz="1000" dirty="0"/>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3664" y="993863"/>
            <a:ext cx="5904656" cy="4438225"/>
          </a:xfrm>
          <a:prstGeom prst="rect">
            <a:avLst/>
          </a:prstGeom>
        </p:spPr>
      </p:pic>
      <p:pic>
        <p:nvPicPr>
          <p:cNvPr id="12"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5085184"/>
            <a:ext cx="2857500" cy="1571625"/>
          </a:xfrm>
          <a:prstGeom prst="rect">
            <a:avLst/>
          </a:prstGeom>
        </p:spPr>
      </p:pic>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4" name="3 CuadroTexto"/>
          <p:cNvSpPr txBox="1"/>
          <p:nvPr/>
        </p:nvSpPr>
        <p:spPr>
          <a:xfrm>
            <a:off x="467544" y="6237312"/>
            <a:ext cx="4536505" cy="276999"/>
          </a:xfrm>
          <a:prstGeom prst="rect">
            <a:avLst/>
          </a:prstGeom>
          <a:noFill/>
        </p:spPr>
        <p:txBody>
          <a:bodyPr wrap="square" rtlCol="0">
            <a:spAutoFit/>
          </a:bodyPr>
          <a:lstStyle/>
          <a:p>
            <a:r>
              <a:rPr lang="es-CL" sz="1200" dirty="0" smtClean="0"/>
              <a:t>PUERTAS ASCENSORES EN PISO 13 </a:t>
            </a:r>
            <a:endParaRPr lang="es-CL" sz="1200" dirty="0"/>
          </a:p>
        </p:txBody>
      </p:sp>
    </p:spTree>
    <p:extLst>
      <p:ext uri="{BB962C8B-B14F-4D97-AF65-F5344CB8AC3E}">
        <p14:creationId xmlns:p14="http://schemas.microsoft.com/office/powerpoint/2010/main" val="28185945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texto"/>
          <p:cNvSpPr>
            <a:spLocks noGrp="1"/>
          </p:cNvSpPr>
          <p:nvPr>
            <p:ph type="body" sz="half" idx="2"/>
          </p:nvPr>
        </p:nvSpPr>
        <p:spPr>
          <a:xfrm>
            <a:off x="251521" y="4149080"/>
            <a:ext cx="5112568" cy="2376264"/>
          </a:xfrm>
        </p:spPr>
        <p:txBody>
          <a:bodyPr>
            <a:normAutofit lnSpcReduction="10000"/>
          </a:bodyPr>
          <a:lstStyle/>
          <a:p>
            <a:pPr marL="285750" indent="-285750" algn="just">
              <a:buFont typeface="Arial" panose="020B0604020202020204" pitchFamily="34" charset="0"/>
              <a:buChar char="•"/>
            </a:pPr>
            <a:r>
              <a:rPr lang="es-CL" dirty="0" smtClean="0"/>
              <a:t>El </a:t>
            </a:r>
            <a:r>
              <a:rPr lang="es-CL" b="1" dirty="0" smtClean="0"/>
              <a:t>ascensor </a:t>
            </a:r>
            <a:r>
              <a:rPr lang="es-CL" dirty="0" smtClean="0"/>
              <a:t>se utiliza  como un sistema de transporte vertical para movilizar personas o bienes.</a:t>
            </a:r>
          </a:p>
          <a:p>
            <a:pPr marL="285750" indent="-285750" algn="just">
              <a:buFont typeface="Arial" panose="020B0604020202020204" pitchFamily="34" charset="0"/>
              <a:buChar char="•"/>
            </a:pPr>
            <a:r>
              <a:rPr lang="es-CL" dirty="0" smtClean="0"/>
              <a:t>Esta compuesto por : cabina , contrapeso, sistema de paracaídas, grupo tractor</a:t>
            </a:r>
            <a:r>
              <a:rPr lang="es-CL" dirty="0"/>
              <a:t> </a:t>
            </a:r>
            <a:r>
              <a:rPr lang="es-CL" dirty="0" smtClean="0"/>
              <a:t>y maniobras de control</a:t>
            </a:r>
          </a:p>
          <a:p>
            <a:pPr marL="285750" indent="-285750" algn="just">
              <a:buFont typeface="Arial" panose="020B0604020202020204" pitchFamily="34" charset="0"/>
              <a:buChar char="•"/>
            </a:pPr>
            <a:r>
              <a:rPr lang="es-CL" dirty="0" smtClean="0"/>
              <a:t>El </a:t>
            </a:r>
            <a:r>
              <a:rPr lang="es-CL" dirty="0"/>
              <a:t> </a:t>
            </a:r>
            <a:r>
              <a:rPr lang="es-CL" b="1" dirty="0"/>
              <a:t>motor de tracción</a:t>
            </a:r>
            <a:r>
              <a:rPr lang="es-CL" dirty="0"/>
              <a:t> es un motor eléctrico que provee el par motor de giro principal de una máquina, usualmente convertido en movimiento lineal (tracción</a:t>
            </a:r>
            <a:r>
              <a:rPr lang="es-CL" dirty="0" smtClean="0"/>
              <a:t>).</a:t>
            </a:r>
          </a:p>
          <a:p>
            <a:pPr marL="285750" indent="-285750" algn="just">
              <a:buFont typeface="Arial" panose="020B0604020202020204" pitchFamily="34" charset="0"/>
              <a:buChar char="•"/>
            </a:pPr>
            <a:r>
              <a:rPr lang="es-CL" dirty="0" smtClean="0"/>
              <a:t>El contrapeso tiene </a:t>
            </a:r>
            <a:r>
              <a:rPr lang="es-CL" dirty="0"/>
              <a:t>una masa igual a la de la cabina, más la mitad de la carga máxima autorizada, por lo que el motor no tiene que mover toda la masa de la cabina, sino solo una fracción</a:t>
            </a:r>
            <a:r>
              <a:rPr lang="es-CL" dirty="0" smtClean="0"/>
              <a:t>.. </a:t>
            </a:r>
            <a:r>
              <a:rPr lang="es-CL" dirty="0"/>
              <a:t>Su función exactamente es equilibrar la carga para facilitar el trabajo del motor y no forzarlo demasiado al mover una determinada carga.</a:t>
            </a: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129</a:t>
            </a:fld>
            <a:endParaRPr lang="es-CL" dirty="0"/>
          </a:p>
        </p:txBody>
      </p:sp>
      <p:pic>
        <p:nvPicPr>
          <p:cNvPr id="12" name="1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27" y="2276872"/>
            <a:ext cx="2496278" cy="1872208"/>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26" y="332656"/>
            <a:ext cx="2496278" cy="1872208"/>
          </a:xfrm>
          <a:prstGeom prst="rect">
            <a:avLst/>
          </a:prstGeom>
        </p:spPr>
      </p:pic>
      <p:pic>
        <p:nvPicPr>
          <p:cNvPr id="15" name="1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950" y="260648"/>
            <a:ext cx="2600325" cy="6457950"/>
          </a:xfrm>
          <a:prstGeom prst="rect">
            <a:avLst/>
          </a:prstGeom>
        </p:spPr>
      </p:pic>
      <p:sp>
        <p:nvSpPr>
          <p:cNvPr id="7" name="6 Marcador de pie de página"/>
          <p:cNvSpPr>
            <a:spLocks noGrp="1"/>
          </p:cNvSpPr>
          <p:nvPr>
            <p:ph type="ftr" sz="quarter" idx="16"/>
          </p:nvPr>
        </p:nvSpPr>
        <p:spPr>
          <a:xfrm>
            <a:off x="395536" y="6525344"/>
            <a:ext cx="9577064" cy="399148"/>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9" name="8 Título"/>
          <p:cNvSpPr>
            <a:spLocks noGrp="1"/>
          </p:cNvSpPr>
          <p:nvPr>
            <p:ph type="title"/>
          </p:nvPr>
        </p:nvSpPr>
        <p:spPr>
          <a:xfrm>
            <a:off x="3460439" y="-747464"/>
            <a:ext cx="7592281" cy="1162051"/>
          </a:xfrm>
        </p:spPr>
        <p:txBody>
          <a:bodyPr/>
          <a:lstStyle/>
          <a:p>
            <a:r>
              <a:rPr lang="es-CL" sz="1800" dirty="0" smtClean="0">
                <a:solidFill>
                  <a:schemeClr val="accent2"/>
                </a:solidFill>
              </a:rPr>
              <a:t>FUNCIONAMIENTO ASCENSORES A TRACCION ELECTRICA</a:t>
            </a:r>
            <a:endParaRPr lang="es-CL" sz="1800" dirty="0">
              <a:solidFill>
                <a:schemeClr val="accent2"/>
              </a:solidFill>
            </a:endParaRPr>
          </a:p>
        </p:txBody>
      </p:sp>
      <p:pic>
        <p:nvPicPr>
          <p:cNvPr id="16" name="1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7811" y="332656"/>
            <a:ext cx="2496277" cy="1872208"/>
          </a:xfrm>
          <a:prstGeom prst="rect">
            <a:avLst/>
          </a:prstGeom>
        </p:spPr>
      </p:pic>
      <p:pic>
        <p:nvPicPr>
          <p:cNvPr id="17" name="1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811" y="2276872"/>
            <a:ext cx="2496277" cy="1872208"/>
          </a:xfrm>
          <a:prstGeom prst="rect">
            <a:avLst/>
          </a:prstGeom>
        </p:spPr>
      </p:pic>
      <p:sp>
        <p:nvSpPr>
          <p:cNvPr id="18" name="17 CuadroTexto"/>
          <p:cNvSpPr txBox="1"/>
          <p:nvPr/>
        </p:nvSpPr>
        <p:spPr>
          <a:xfrm>
            <a:off x="299527" y="316185"/>
            <a:ext cx="2088232" cy="369332"/>
          </a:xfrm>
          <a:prstGeom prst="rect">
            <a:avLst/>
          </a:prstGeom>
          <a:noFill/>
        </p:spPr>
        <p:txBody>
          <a:bodyPr wrap="square" rtlCol="0">
            <a:spAutoFit/>
          </a:bodyPr>
          <a:lstStyle/>
          <a:p>
            <a:r>
              <a:rPr lang="es-CL" sz="1200" dirty="0" smtClean="0">
                <a:solidFill>
                  <a:schemeClr val="bg1"/>
                </a:solidFill>
              </a:rPr>
              <a:t>Motor</a:t>
            </a:r>
            <a:r>
              <a:rPr lang="es-CL" dirty="0" smtClean="0"/>
              <a:t> </a:t>
            </a:r>
            <a:endParaRPr lang="es-CL" dirty="0"/>
          </a:p>
        </p:txBody>
      </p:sp>
      <p:sp>
        <p:nvSpPr>
          <p:cNvPr id="19" name="18 CuadroTexto"/>
          <p:cNvSpPr txBox="1"/>
          <p:nvPr/>
        </p:nvSpPr>
        <p:spPr>
          <a:xfrm>
            <a:off x="2843808" y="260648"/>
            <a:ext cx="2088232" cy="369332"/>
          </a:xfrm>
          <a:prstGeom prst="rect">
            <a:avLst/>
          </a:prstGeom>
          <a:noFill/>
        </p:spPr>
        <p:txBody>
          <a:bodyPr wrap="square" rtlCol="0">
            <a:spAutoFit/>
          </a:bodyPr>
          <a:lstStyle/>
          <a:p>
            <a:r>
              <a:rPr lang="es-CL" sz="1200" dirty="0" smtClean="0">
                <a:solidFill>
                  <a:schemeClr val="bg1"/>
                </a:solidFill>
              </a:rPr>
              <a:t>Pozo </a:t>
            </a:r>
            <a:r>
              <a:rPr lang="es-CL" dirty="0" smtClean="0"/>
              <a:t> </a:t>
            </a:r>
            <a:endParaRPr lang="es-CL" dirty="0"/>
          </a:p>
        </p:txBody>
      </p:sp>
      <p:sp>
        <p:nvSpPr>
          <p:cNvPr id="20" name="19 CuadroTexto"/>
          <p:cNvSpPr txBox="1"/>
          <p:nvPr/>
        </p:nvSpPr>
        <p:spPr>
          <a:xfrm>
            <a:off x="251520" y="2195572"/>
            <a:ext cx="2088232" cy="553998"/>
          </a:xfrm>
          <a:prstGeom prst="rect">
            <a:avLst/>
          </a:prstGeom>
          <a:noFill/>
        </p:spPr>
        <p:txBody>
          <a:bodyPr wrap="square" rtlCol="0">
            <a:spAutoFit/>
          </a:bodyPr>
          <a:lstStyle/>
          <a:p>
            <a:r>
              <a:rPr lang="es-CL" sz="1200" dirty="0" smtClean="0"/>
              <a:t>Riel </a:t>
            </a:r>
          </a:p>
          <a:p>
            <a:r>
              <a:rPr lang="es-CL" sz="1200" dirty="0" smtClean="0"/>
              <a:t>Elevador </a:t>
            </a:r>
            <a:r>
              <a:rPr lang="es-CL" sz="1200" dirty="0" smtClean="0">
                <a:solidFill>
                  <a:schemeClr val="bg1"/>
                </a:solidFill>
              </a:rPr>
              <a:t> </a:t>
            </a:r>
            <a:r>
              <a:rPr lang="es-CL" dirty="0" smtClean="0"/>
              <a:t> </a:t>
            </a:r>
            <a:endParaRPr lang="es-CL" dirty="0"/>
          </a:p>
        </p:txBody>
      </p:sp>
      <p:sp>
        <p:nvSpPr>
          <p:cNvPr id="21" name="20 CuadroTexto"/>
          <p:cNvSpPr txBox="1"/>
          <p:nvPr/>
        </p:nvSpPr>
        <p:spPr>
          <a:xfrm>
            <a:off x="2843808" y="2287905"/>
            <a:ext cx="2088232" cy="276999"/>
          </a:xfrm>
          <a:prstGeom prst="rect">
            <a:avLst/>
          </a:prstGeom>
          <a:noFill/>
        </p:spPr>
        <p:txBody>
          <a:bodyPr wrap="square" rtlCol="0">
            <a:spAutoFit/>
          </a:bodyPr>
          <a:lstStyle/>
          <a:p>
            <a:r>
              <a:rPr lang="es-CL" sz="1200" dirty="0" smtClean="0">
                <a:solidFill>
                  <a:schemeClr val="bg1"/>
                </a:solidFill>
              </a:rPr>
              <a:t>Pozo</a:t>
            </a:r>
            <a:r>
              <a:rPr lang="es-CL" sz="1200" dirty="0" smtClean="0"/>
              <a:t> </a:t>
            </a:r>
            <a:endParaRPr lang="es-CL" dirty="0"/>
          </a:p>
        </p:txBody>
      </p:sp>
    </p:spTree>
    <p:extLst>
      <p:ext uri="{BB962C8B-B14F-4D97-AF65-F5344CB8AC3E}">
        <p14:creationId xmlns:p14="http://schemas.microsoft.com/office/powerpoint/2010/main" val="4142065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35692" y="111945"/>
            <a:ext cx="3008313" cy="585442"/>
          </a:xfrm>
        </p:spPr>
        <p:txBody>
          <a:bodyPr/>
          <a:lstStyle/>
          <a:p>
            <a:r>
              <a:rPr lang="es-MX" dirty="0" smtClean="0">
                <a:solidFill>
                  <a:schemeClr val="accent2"/>
                </a:solidFill>
              </a:rPr>
              <a:t>PROGRAMACION   GANTT</a:t>
            </a:r>
            <a:endParaRPr lang="es-CL" dirty="0">
              <a:solidFill>
                <a:schemeClr val="accent2"/>
              </a:solidFill>
            </a:endParaRPr>
          </a:p>
        </p:txBody>
      </p:sp>
      <p:sp>
        <p:nvSpPr>
          <p:cNvPr id="3" name="2 Marcador de texto"/>
          <p:cNvSpPr>
            <a:spLocks noGrp="1"/>
          </p:cNvSpPr>
          <p:nvPr>
            <p:ph type="body" sz="half" idx="2"/>
          </p:nvPr>
        </p:nvSpPr>
        <p:spPr>
          <a:xfrm>
            <a:off x="6100787" y="764707"/>
            <a:ext cx="2742438" cy="4746850"/>
          </a:xfrm>
        </p:spPr>
        <p:txBody>
          <a:bodyPr/>
          <a:lstStyle/>
          <a:p>
            <a:pPr algn="just"/>
            <a:r>
              <a:rPr lang="es-MX" dirty="0" smtClean="0"/>
              <a:t>La </a:t>
            </a:r>
            <a:r>
              <a:rPr lang="es-MX" b="1" dirty="0" smtClean="0"/>
              <a:t>programación Gantt </a:t>
            </a:r>
            <a:r>
              <a:rPr lang="es-MX" dirty="0" smtClean="0"/>
              <a:t>consiste en una  </a:t>
            </a:r>
            <a:r>
              <a:rPr lang="es-ES" dirty="0" smtClean="0"/>
              <a:t>herramienta </a:t>
            </a:r>
            <a:r>
              <a:rPr lang="es-ES" dirty="0"/>
              <a:t>gráfica cuyo objetivo es mostrar </a:t>
            </a:r>
            <a:r>
              <a:rPr lang="es-ES" dirty="0" smtClean="0"/>
              <a:t>la </a:t>
            </a:r>
            <a:r>
              <a:rPr lang="es-ES" b="1" dirty="0" smtClean="0"/>
              <a:t>planificación de los  </a:t>
            </a:r>
            <a:r>
              <a:rPr lang="es-ES" b="1" dirty="0"/>
              <a:t>tiempo de </a:t>
            </a:r>
            <a:r>
              <a:rPr lang="es-ES" b="1" dirty="0" smtClean="0"/>
              <a:t>ejecución  </a:t>
            </a:r>
            <a:r>
              <a:rPr lang="es-ES" dirty="0" smtClean="0"/>
              <a:t>previstos </a:t>
            </a:r>
            <a:r>
              <a:rPr lang="es-ES" dirty="0"/>
              <a:t>para </a:t>
            </a:r>
            <a:r>
              <a:rPr lang="es-ES" dirty="0" smtClean="0"/>
              <a:t>realizar  los trabajos dentro de la obra. </a:t>
            </a:r>
            <a:r>
              <a:rPr lang="es-CL" dirty="0" smtClean="0"/>
              <a:t>Para aquello es necesario cumplir los  plazos establecidos, no obstante , dentro de la obra  ocurren  imprevistos que  hacen variar los plazos de ejecución.</a:t>
            </a:r>
            <a:endParaRPr lang="es-ES" dirty="0"/>
          </a:p>
          <a:p>
            <a:pPr algn="just"/>
            <a:r>
              <a:rPr lang="es-ES" dirty="0" smtClean="0"/>
              <a:t>Esta herramienta constituye  uno de los pilares fundamentales dentro de la gestión de proyectos. En estos días se hacen uso de software computacionales que diseñan  las administraciones de tiempos de  proyectos .   Ejemplo : </a:t>
            </a:r>
            <a:r>
              <a:rPr lang="es-ES" b="1" dirty="0" smtClean="0"/>
              <a:t>Project  Open </a:t>
            </a:r>
            <a:endParaRPr lang="es-CL" b="1" dirty="0" smtClean="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13</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7 CuadroTexto"/>
          <p:cNvSpPr txBox="1"/>
          <p:nvPr/>
        </p:nvSpPr>
        <p:spPr>
          <a:xfrm>
            <a:off x="8063880" y="6289479"/>
            <a:ext cx="1080120" cy="292359"/>
          </a:xfrm>
          <a:prstGeom prst="rect">
            <a:avLst/>
          </a:prstGeom>
          <a:noFill/>
        </p:spPr>
        <p:txBody>
          <a:bodyPr wrap="square" lIns="91410" tIns="45706" rIns="91410" bIns="45706" rtlCol="0">
            <a:spAutoFit/>
          </a:bodyPr>
          <a:lstStyle/>
          <a:p>
            <a:r>
              <a:rPr lang="es-MX" sz="1300" dirty="0">
                <a:hlinkClick r:id="rId2" action="ppaction://hlinksldjump"/>
              </a:rPr>
              <a:t>INDICE</a:t>
            </a:r>
            <a:endParaRPr lang="es-CL" sz="1300" dirty="0"/>
          </a:p>
        </p:txBody>
      </p:sp>
      <p:pic>
        <p:nvPicPr>
          <p:cNvPr id="12" name="11 Marcador de contenido"/>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03756" y="4930123"/>
            <a:ext cx="2370215" cy="931838"/>
          </a:xfrm>
        </p:spPr>
      </p:pic>
      <p:sp>
        <p:nvSpPr>
          <p:cNvPr id="13" name="12 CuadroTexto"/>
          <p:cNvSpPr txBox="1"/>
          <p:nvPr/>
        </p:nvSpPr>
        <p:spPr>
          <a:xfrm>
            <a:off x="6016247" y="5972274"/>
            <a:ext cx="3389915" cy="261582"/>
          </a:xfrm>
          <a:prstGeom prst="rect">
            <a:avLst/>
          </a:prstGeom>
          <a:noFill/>
        </p:spPr>
        <p:txBody>
          <a:bodyPr wrap="square" lIns="91410" tIns="45706" rIns="91410" bIns="45706" rtlCol="0">
            <a:spAutoFit/>
          </a:bodyPr>
          <a:lstStyle/>
          <a:p>
            <a:r>
              <a:rPr lang="es-CL" sz="1100" dirty="0">
                <a:hlinkClick r:id="rId4"/>
              </a:rPr>
              <a:t>https://www.openproject.org/</a:t>
            </a:r>
            <a:endParaRPr lang="es-CL" sz="1100" dirty="0"/>
          </a:p>
        </p:txBody>
      </p:sp>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742" y="5607229"/>
            <a:ext cx="668440" cy="724145"/>
          </a:xfrm>
          <a:prstGeom prst="rect">
            <a:avLst/>
          </a:prstGeom>
        </p:spPr>
      </p:pic>
      <p:sp>
        <p:nvSpPr>
          <p:cNvPr id="4" name="3 CuadroTexto"/>
          <p:cNvSpPr txBox="1"/>
          <p:nvPr/>
        </p:nvSpPr>
        <p:spPr>
          <a:xfrm>
            <a:off x="2152808" y="5861963"/>
            <a:ext cx="3283295" cy="292359"/>
          </a:xfrm>
          <a:prstGeom prst="rect">
            <a:avLst/>
          </a:prstGeom>
          <a:noFill/>
        </p:spPr>
        <p:txBody>
          <a:bodyPr wrap="square" lIns="91410" tIns="45706" rIns="91410" bIns="45706" rtlCol="0">
            <a:spAutoFit/>
          </a:bodyPr>
          <a:lstStyle/>
          <a:p>
            <a:r>
              <a:rPr lang="es-CL" sz="1300" dirty="0">
                <a:hlinkClick r:id="rId6" action="ppaction://hlinkfile"/>
              </a:rPr>
              <a:t>PROGRAMACION GANTT EDIFICIO LOURDES </a:t>
            </a:r>
            <a:endParaRPr lang="es-CL" sz="1300" dirty="0"/>
          </a:p>
        </p:txBody>
      </p:sp>
      <p:pic>
        <p:nvPicPr>
          <p:cNvPr id="6" name="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19" y="404667"/>
            <a:ext cx="5758794" cy="5087058"/>
          </a:xfrm>
          <a:prstGeom prst="rect">
            <a:avLst/>
          </a:prstGeom>
        </p:spPr>
      </p:pic>
    </p:spTree>
    <p:extLst>
      <p:ext uri="{BB962C8B-B14F-4D97-AF65-F5344CB8AC3E}">
        <p14:creationId xmlns:p14="http://schemas.microsoft.com/office/powerpoint/2010/main" val="6607609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130</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6" name="5 Tabla"/>
          <p:cNvGraphicFramePr>
            <a:graphicFrameLocks noGrp="1"/>
          </p:cNvGraphicFramePr>
          <p:nvPr>
            <p:extLst>
              <p:ext uri="{D42A27DB-BD31-4B8C-83A1-F6EECF244321}">
                <p14:modId xmlns:p14="http://schemas.microsoft.com/office/powerpoint/2010/main" val="2909289984"/>
              </p:ext>
            </p:extLst>
          </p:nvPr>
        </p:nvGraphicFramePr>
        <p:xfrm>
          <a:off x="5162335" y="3933056"/>
          <a:ext cx="3658137" cy="670560"/>
        </p:xfrm>
        <a:graphic>
          <a:graphicData uri="http://schemas.openxmlformats.org/drawingml/2006/table">
            <a:tbl>
              <a:tblPr>
                <a:tableStyleId>{5C22544A-7EE6-4342-B048-85BDC9FD1C3A}</a:tableStyleId>
              </a:tblPr>
              <a:tblGrid>
                <a:gridCol w="3658137"/>
              </a:tblGrid>
              <a:tr h="216024">
                <a:tc>
                  <a:txBody>
                    <a:bodyPr/>
                    <a:lstStyle/>
                    <a:p>
                      <a:pPr algn="l" fontAlgn="b"/>
                      <a:r>
                        <a:rPr lang="es-CL" sz="1100" u="none" strike="noStrike" dirty="0">
                          <a:effectLst/>
                        </a:rPr>
                        <a:t>NOTA : REALIZADO CON LOS VALORES DE HOME  CENTER SODIMAC </a:t>
                      </a:r>
                      <a:endParaRPr lang="es-CL" sz="1100" b="1" i="0" u="none" strike="noStrike" dirty="0">
                        <a:solidFill>
                          <a:srgbClr val="000000"/>
                        </a:solidFill>
                        <a:effectLst/>
                        <a:latin typeface="Calibri"/>
                      </a:endParaRPr>
                    </a:p>
                  </a:txBody>
                  <a:tcPr marL="0" marR="0" marT="0" marB="0" anchor="b"/>
                </a:tc>
              </a:tr>
              <a:tr h="108012">
                <a:tc>
                  <a:txBody>
                    <a:bodyPr/>
                    <a:lstStyle/>
                    <a:p>
                      <a:pPr algn="l" fontAlgn="b"/>
                      <a:r>
                        <a:rPr lang="es-CL" sz="1100" u="none" strike="noStrike" dirty="0">
                          <a:effectLst/>
                        </a:rPr>
                        <a:t>REALIZADO  POR : PILAR EMILIA PETERSON</a:t>
                      </a:r>
                      <a:endParaRPr lang="es-CL" sz="1100" b="1" i="0" u="none" strike="noStrike" dirty="0">
                        <a:solidFill>
                          <a:srgbClr val="000000"/>
                        </a:solidFill>
                        <a:effectLst/>
                        <a:latin typeface="Calibri"/>
                      </a:endParaRPr>
                    </a:p>
                  </a:txBody>
                  <a:tcPr marL="0" marR="0" marT="0" marB="0" anchor="b"/>
                </a:tc>
              </a:tr>
              <a:tr h="108012">
                <a:tc>
                  <a:txBody>
                    <a:bodyPr/>
                    <a:lstStyle/>
                    <a:p>
                      <a:pPr algn="l" fontAlgn="b"/>
                      <a:r>
                        <a:rPr lang="es-CL" sz="1100" u="none" strike="noStrike" dirty="0">
                          <a:effectLst/>
                        </a:rPr>
                        <a:t>VALORES VALIDOS PARA EJECUTAR </a:t>
                      </a:r>
                      <a:r>
                        <a:rPr lang="es-CL" sz="1100" u="none" strike="noStrike" dirty="0" smtClean="0">
                          <a:effectLst/>
                        </a:rPr>
                        <a:t>UN</a:t>
                      </a:r>
                      <a:r>
                        <a:rPr lang="es-CL" sz="1100" u="none" strike="noStrike" baseline="0" dirty="0" smtClean="0">
                          <a:effectLst/>
                        </a:rPr>
                        <a:t> </a:t>
                      </a:r>
                      <a:r>
                        <a:rPr lang="es-CL" sz="1100" u="none" strike="noStrike" dirty="0" smtClean="0">
                          <a:effectLst/>
                        </a:rPr>
                        <a:t>ELEMENTO</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2232869956"/>
              </p:ext>
            </p:extLst>
          </p:nvPr>
        </p:nvGraphicFramePr>
        <p:xfrm>
          <a:off x="395536" y="425473"/>
          <a:ext cx="8352929" cy="1646937"/>
        </p:xfrm>
        <a:graphic>
          <a:graphicData uri="http://schemas.openxmlformats.org/drawingml/2006/table">
            <a:tbl>
              <a:tblPr firstRow="1" firstCol="1">
                <a:tableStyleId>{5C22544A-7EE6-4342-B048-85BDC9FD1C3A}</a:tableStyleId>
              </a:tblPr>
              <a:tblGrid>
                <a:gridCol w="5036630"/>
                <a:gridCol w="710636"/>
                <a:gridCol w="710636"/>
                <a:gridCol w="1030422"/>
                <a:gridCol w="864605"/>
              </a:tblGrid>
              <a:tr h="126714">
                <a:tc>
                  <a:txBody>
                    <a:bodyPr/>
                    <a:lstStyle/>
                    <a:p>
                      <a:pPr algn="l" fontAlgn="b"/>
                      <a:r>
                        <a:rPr lang="es-CL" sz="900" u="none" strike="noStrike" dirty="0">
                          <a:effectLst/>
                        </a:rPr>
                        <a:t>SUBPARTIDA :  ASCENSOR SCHINDLER 5400 AP</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UNI</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935.101 </a:t>
                      </a:r>
                      <a:endParaRPr lang="es-CL" sz="900" b="1" i="0" u="none" strike="noStrike">
                        <a:solidFill>
                          <a:srgbClr val="000000"/>
                        </a:solidFill>
                        <a:effectLst/>
                        <a:latin typeface="Calibri"/>
                      </a:endParaRPr>
                    </a:p>
                  </a:txBody>
                  <a:tcPr marL="0" marR="0" marT="0" marB="0" anchor="b"/>
                </a:tc>
              </a:tr>
              <a:tr h="126714">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26714">
                <a:tc>
                  <a:txBody>
                    <a:bodyPr/>
                    <a:lstStyle/>
                    <a:p>
                      <a:pPr algn="l" fontAlgn="b"/>
                      <a:r>
                        <a:rPr lang="es-CL" sz="900" u="none" strike="noStrike">
                          <a:effectLst/>
                        </a:rPr>
                        <a:t>ASCENSOR SCHINDLER MODELO   5400 AP CAP .15 PERSONAS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2.800.000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280.000 </a:t>
                      </a:r>
                      <a:endParaRPr lang="es-CL" sz="900" b="0" i="0" u="none" strike="noStrike">
                        <a:solidFill>
                          <a:srgbClr val="000000"/>
                        </a:solidFill>
                        <a:effectLst/>
                        <a:latin typeface="Calibri"/>
                      </a:endParaRPr>
                    </a:p>
                  </a:txBody>
                  <a:tcPr marL="0" marR="0" marT="0" marB="0" anchor="b"/>
                </a:tc>
              </a:tr>
              <a:tr h="126714">
                <a:tc>
                  <a:txBody>
                    <a:bodyPr/>
                    <a:lstStyle/>
                    <a:p>
                      <a:pPr algn="l" fontAlgn="b"/>
                      <a:r>
                        <a:rPr lang="es-CL" sz="900" u="none" strike="noStrike">
                          <a:effectLst/>
                        </a:rPr>
                        <a:t>RIEL  ELEVADOR  ELECTRICO  ELEMONT  4 TON CAP MAX</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1.500.000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450.000 </a:t>
                      </a:r>
                      <a:endParaRPr lang="es-CL" sz="900" b="0" i="0" u="none" strike="noStrike">
                        <a:solidFill>
                          <a:srgbClr val="000000"/>
                        </a:solidFill>
                        <a:effectLst/>
                        <a:latin typeface="Calibri"/>
                      </a:endParaRPr>
                    </a:p>
                  </a:txBody>
                  <a:tcPr marL="0" marR="0" marT="0" marB="0" anchor="b"/>
                </a:tc>
              </a:tr>
              <a:tr h="126714">
                <a:tc>
                  <a:txBody>
                    <a:bodyPr/>
                    <a:lstStyle/>
                    <a:p>
                      <a:pPr algn="l" fontAlgn="b"/>
                      <a:r>
                        <a:rPr lang="es-CL" sz="900" u="none" strike="noStrike">
                          <a:effectLst/>
                        </a:rPr>
                        <a:t>CLABLE ACERO  PRODINSA  SERIE  8 x 1</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38.990 </a:t>
                      </a:r>
                      <a:endParaRPr lang="es-CL" sz="900" b="0" i="0" u="none" strike="noStrike">
                        <a:solidFill>
                          <a:srgbClr val="000000"/>
                        </a:solidFill>
                        <a:effectLst/>
                        <a:latin typeface="Calibri"/>
                      </a:endParaRPr>
                    </a:p>
                  </a:txBody>
                  <a:tcPr marL="0" marR="0" marT="0" marB="0" anchor="b"/>
                </a:tc>
                <a:tc>
                  <a:txBody>
                    <a:bodyPr/>
                    <a:lstStyle/>
                    <a:p>
                      <a:pPr algn="r" fontAlgn="b"/>
                      <a:r>
                        <a:rPr lang="es-CL" sz="900" u="none" strike="noStrike">
                          <a:effectLst/>
                        </a:rPr>
                        <a:t>$ 15.596</a:t>
                      </a:r>
                      <a:endParaRPr lang="es-CL" sz="900" b="0" i="0" u="none" strike="noStrike">
                        <a:solidFill>
                          <a:srgbClr val="000000"/>
                        </a:solidFill>
                        <a:effectLst/>
                        <a:latin typeface="Calibri"/>
                      </a:endParaRPr>
                    </a:p>
                  </a:txBody>
                  <a:tcPr marL="0" marR="0" marT="0" marB="0" anchor="b"/>
                </a:tc>
              </a:tr>
              <a:tr h="183219">
                <a:tc>
                  <a:txBody>
                    <a:bodyPr/>
                    <a:lstStyle/>
                    <a:p>
                      <a:pPr algn="l" fontAlgn="b"/>
                      <a:r>
                        <a:rPr lang="es-CL" sz="900" u="none" strike="noStrike">
                          <a:effectLst/>
                        </a:rPr>
                        <a:t>MOTOR  DE TRACCIÓN CON ENGRANAJES HITECH</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r" fontAlgn="b"/>
                      <a:r>
                        <a:rPr lang="es-CL" sz="900" u="none" strike="noStrike">
                          <a:effectLst/>
                        </a:rPr>
                        <a:t> $                 850.000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170.000 </a:t>
                      </a:r>
                      <a:endParaRPr lang="es-CL" sz="900" b="0" i="0" u="none" strike="noStrike">
                        <a:solidFill>
                          <a:srgbClr val="000000"/>
                        </a:solidFill>
                        <a:effectLst/>
                        <a:latin typeface="Calibri"/>
                      </a:endParaRPr>
                    </a:p>
                  </a:txBody>
                  <a:tcPr marL="0" marR="0" marT="0" marB="0" anchor="b"/>
                </a:tc>
              </a:tr>
              <a:tr h="183219">
                <a:tc>
                  <a:txBody>
                    <a:bodyPr/>
                    <a:lstStyle/>
                    <a:p>
                      <a:pPr algn="l" fontAlgn="b"/>
                      <a:r>
                        <a:rPr lang="es-CL" sz="900" u="none" strike="noStrike">
                          <a:effectLst/>
                        </a:rPr>
                        <a:t>CADENA ESLABON DOBLE GALVANIZADO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0,5</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8.990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4.495 </a:t>
                      </a:r>
                      <a:endParaRPr lang="es-CL" sz="900" b="0" i="0" u="none" strike="noStrike">
                        <a:solidFill>
                          <a:srgbClr val="000000"/>
                        </a:solidFill>
                        <a:effectLst/>
                        <a:latin typeface="Calibri"/>
                      </a:endParaRPr>
                    </a:p>
                  </a:txBody>
                  <a:tcPr marL="0" marR="0" marT="0" marB="0" anchor="b"/>
                </a:tc>
              </a:tr>
              <a:tr h="126714">
                <a:tc>
                  <a:txBody>
                    <a:bodyPr/>
                    <a:lstStyle/>
                    <a:p>
                      <a:pPr algn="l" fontAlgn="b"/>
                      <a:r>
                        <a:rPr lang="es-CL" sz="900" u="none" strike="noStrike">
                          <a:effectLst/>
                        </a:rPr>
                        <a:t>INSTALADOR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80.000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8.000 </a:t>
                      </a:r>
                      <a:endParaRPr lang="es-CL" sz="900" b="0" i="0" u="none" strike="noStrike">
                        <a:solidFill>
                          <a:srgbClr val="000000"/>
                        </a:solidFill>
                        <a:effectLst/>
                        <a:latin typeface="Calibri"/>
                      </a:endParaRPr>
                    </a:p>
                  </a:txBody>
                  <a:tcPr marL="0" marR="0" marT="0" marB="0" anchor="b"/>
                </a:tc>
              </a:tr>
              <a:tr h="126714">
                <a:tc>
                  <a:txBody>
                    <a:bodyPr/>
                    <a:lstStyle/>
                    <a:p>
                      <a:pPr algn="l" fontAlgn="b"/>
                      <a:r>
                        <a:rPr lang="es-CL" sz="900" u="none" strike="noStrike">
                          <a:effectLst/>
                        </a:rPr>
                        <a:t>ELECTRICISTA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70.000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7.000 </a:t>
                      </a:r>
                      <a:endParaRPr lang="es-CL" sz="900" b="0" i="0" u="none" strike="noStrike">
                        <a:solidFill>
                          <a:srgbClr val="000000"/>
                        </a:solidFill>
                        <a:effectLst/>
                        <a:latin typeface="Calibri"/>
                      </a:endParaRPr>
                    </a:p>
                  </a:txBody>
                  <a:tcPr marL="0" marR="0" marT="0" marB="0" anchor="b"/>
                </a:tc>
              </a:tr>
              <a:tr h="183219">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26714">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935.101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4" name="4 Gráfico"/>
          <p:cNvGraphicFramePr>
            <a:graphicFrameLocks/>
          </p:cNvGraphicFramePr>
          <p:nvPr>
            <p:extLst>
              <p:ext uri="{D42A27DB-BD31-4B8C-83A1-F6EECF244321}">
                <p14:modId xmlns:p14="http://schemas.microsoft.com/office/powerpoint/2010/main" val="174037256"/>
              </p:ext>
            </p:extLst>
          </p:nvPr>
        </p:nvGraphicFramePr>
        <p:xfrm>
          <a:off x="395536" y="3789040"/>
          <a:ext cx="4752528" cy="2752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Tabla"/>
          <p:cNvGraphicFramePr>
            <a:graphicFrameLocks noGrp="1"/>
          </p:cNvGraphicFramePr>
          <p:nvPr>
            <p:extLst>
              <p:ext uri="{D42A27DB-BD31-4B8C-83A1-F6EECF244321}">
                <p14:modId xmlns:p14="http://schemas.microsoft.com/office/powerpoint/2010/main" val="3317595713"/>
              </p:ext>
            </p:extLst>
          </p:nvPr>
        </p:nvGraphicFramePr>
        <p:xfrm>
          <a:off x="395536" y="2204864"/>
          <a:ext cx="8352928" cy="1581564"/>
        </p:xfrm>
        <a:graphic>
          <a:graphicData uri="http://schemas.openxmlformats.org/drawingml/2006/table">
            <a:tbl>
              <a:tblPr firstRow="1" firstCol="1">
                <a:tableStyleId>{5C22544A-7EE6-4342-B048-85BDC9FD1C3A}</a:tableStyleId>
              </a:tblPr>
              <a:tblGrid>
                <a:gridCol w="5040560"/>
                <a:gridCol w="594835"/>
                <a:gridCol w="696803"/>
                <a:gridCol w="1172953"/>
                <a:gridCol w="847777"/>
              </a:tblGrid>
              <a:tr h="125940">
                <a:tc>
                  <a:txBody>
                    <a:bodyPr/>
                    <a:lstStyle/>
                    <a:p>
                      <a:pPr algn="l" fontAlgn="b"/>
                      <a:r>
                        <a:rPr lang="pt-BR" sz="900" u="none" strike="noStrike">
                          <a:effectLst/>
                        </a:rPr>
                        <a:t>SUBPARTIDA :  ASCENSOR PROMOTOR 5400 AP</a:t>
                      </a:r>
                      <a:endParaRPr lang="pt-BR" sz="900" b="1" i="0" u="none" strike="noStrike">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UNI</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1.235.101 </a:t>
                      </a:r>
                      <a:endParaRPr lang="es-CL" sz="900" b="1" i="0" u="none" strike="noStrike">
                        <a:solidFill>
                          <a:srgbClr val="000000"/>
                        </a:solidFill>
                        <a:effectLst/>
                        <a:latin typeface="Calibri"/>
                      </a:endParaRPr>
                    </a:p>
                  </a:txBody>
                  <a:tcPr marL="0" marR="0" marT="0" marB="0" anchor="b"/>
                </a:tc>
              </a:tr>
              <a:tr h="125940">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25940">
                <a:tc>
                  <a:txBody>
                    <a:bodyPr/>
                    <a:lstStyle/>
                    <a:p>
                      <a:pPr algn="l" fontAlgn="b"/>
                      <a:r>
                        <a:rPr lang="es-CL" sz="900" u="none" strike="noStrike">
                          <a:effectLst/>
                        </a:rPr>
                        <a:t>ASCENSOR PROMOTOR  MODELO   400 AX  CAP .10 PERSONAS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5.800.000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580.000 </a:t>
                      </a:r>
                      <a:endParaRPr lang="es-CL" sz="900" b="0" i="0" u="none" strike="noStrike">
                        <a:solidFill>
                          <a:srgbClr val="000000"/>
                        </a:solidFill>
                        <a:effectLst/>
                        <a:latin typeface="Calibri"/>
                      </a:endParaRPr>
                    </a:p>
                  </a:txBody>
                  <a:tcPr marL="0" marR="0" marT="0" marB="0" anchor="b"/>
                </a:tc>
              </a:tr>
              <a:tr h="125940">
                <a:tc>
                  <a:txBody>
                    <a:bodyPr/>
                    <a:lstStyle/>
                    <a:p>
                      <a:pPr algn="l" fontAlgn="b"/>
                      <a:r>
                        <a:rPr lang="es-CL" sz="900" u="none" strike="noStrike">
                          <a:effectLst/>
                        </a:rPr>
                        <a:t>RIEL  ELEVADOR  ELECTRICO  ELEMONT  4 TON CAP MAX</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1.500.000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450.000 </a:t>
                      </a:r>
                      <a:endParaRPr lang="es-CL" sz="900" b="0" i="0" u="none" strike="noStrike">
                        <a:solidFill>
                          <a:srgbClr val="000000"/>
                        </a:solidFill>
                        <a:effectLst/>
                        <a:latin typeface="Calibri"/>
                      </a:endParaRPr>
                    </a:p>
                  </a:txBody>
                  <a:tcPr marL="0" marR="0" marT="0" marB="0" anchor="b"/>
                </a:tc>
              </a:tr>
              <a:tr h="149294">
                <a:tc>
                  <a:txBody>
                    <a:bodyPr/>
                    <a:lstStyle/>
                    <a:p>
                      <a:pPr algn="l" fontAlgn="b"/>
                      <a:r>
                        <a:rPr lang="es-CL" sz="900" u="none" strike="noStrike">
                          <a:effectLst/>
                        </a:rPr>
                        <a:t>CLABLE ACERO  PRODINSA  SERIE  8 x 1</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38.990 </a:t>
                      </a:r>
                      <a:endParaRPr lang="es-CL" sz="900" b="0" i="0" u="none" strike="noStrike">
                        <a:solidFill>
                          <a:srgbClr val="000000"/>
                        </a:solidFill>
                        <a:effectLst/>
                        <a:latin typeface="Calibri"/>
                      </a:endParaRPr>
                    </a:p>
                  </a:txBody>
                  <a:tcPr marL="0" marR="0" marT="0" marB="0" anchor="b"/>
                </a:tc>
                <a:tc>
                  <a:txBody>
                    <a:bodyPr/>
                    <a:lstStyle/>
                    <a:p>
                      <a:pPr algn="r" fontAlgn="b"/>
                      <a:r>
                        <a:rPr lang="es-CL" sz="900" u="none" strike="noStrike">
                          <a:effectLst/>
                        </a:rPr>
                        <a:t>$ 15.596</a:t>
                      </a:r>
                      <a:endParaRPr lang="es-CL" sz="900" b="0" i="0" u="none" strike="noStrike">
                        <a:solidFill>
                          <a:srgbClr val="000000"/>
                        </a:solidFill>
                        <a:effectLst/>
                        <a:latin typeface="Calibri"/>
                      </a:endParaRPr>
                    </a:p>
                  </a:txBody>
                  <a:tcPr marL="0" marR="0" marT="0" marB="0" anchor="b"/>
                </a:tc>
              </a:tr>
              <a:tr h="149294">
                <a:tc>
                  <a:txBody>
                    <a:bodyPr/>
                    <a:lstStyle/>
                    <a:p>
                      <a:pPr algn="l" fontAlgn="b"/>
                      <a:r>
                        <a:rPr lang="es-CL" sz="900" u="none" strike="noStrike">
                          <a:effectLst/>
                        </a:rPr>
                        <a:t>MOTOR  DE TRACCIÓN CON ENGRANAJES HITECH</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r" fontAlgn="b"/>
                      <a:r>
                        <a:rPr lang="es-CL" sz="900" u="none" strike="noStrike">
                          <a:effectLst/>
                        </a:rPr>
                        <a:t> $                       850.000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170.000 </a:t>
                      </a:r>
                      <a:endParaRPr lang="es-CL" sz="900" b="0" i="0" u="none" strike="noStrike">
                        <a:solidFill>
                          <a:srgbClr val="000000"/>
                        </a:solidFill>
                        <a:effectLst/>
                        <a:latin typeface="Calibri"/>
                      </a:endParaRPr>
                    </a:p>
                  </a:txBody>
                  <a:tcPr marL="0" marR="0" marT="0" marB="0" anchor="b"/>
                </a:tc>
              </a:tr>
              <a:tr h="149294">
                <a:tc>
                  <a:txBody>
                    <a:bodyPr/>
                    <a:lstStyle/>
                    <a:p>
                      <a:pPr algn="l" fontAlgn="b"/>
                      <a:r>
                        <a:rPr lang="es-CL" sz="900" u="none" strike="noStrike">
                          <a:effectLst/>
                        </a:rPr>
                        <a:t>CADENA ESLABON DOBLE GALVANIZADO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0,5</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8.990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4.495 </a:t>
                      </a:r>
                      <a:endParaRPr lang="es-CL" sz="900" b="0" i="0" u="none" strike="noStrike">
                        <a:solidFill>
                          <a:srgbClr val="000000"/>
                        </a:solidFill>
                        <a:effectLst/>
                        <a:latin typeface="Calibri"/>
                      </a:endParaRPr>
                    </a:p>
                  </a:txBody>
                  <a:tcPr marL="0" marR="0" marT="0" marB="0" anchor="b"/>
                </a:tc>
              </a:tr>
              <a:tr h="149294">
                <a:tc>
                  <a:txBody>
                    <a:bodyPr/>
                    <a:lstStyle/>
                    <a:p>
                      <a:pPr algn="l" fontAlgn="b"/>
                      <a:r>
                        <a:rPr lang="es-CL" sz="900" u="none" strike="noStrike">
                          <a:effectLst/>
                        </a:rPr>
                        <a:t>INSTALADOR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80.000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8.000 </a:t>
                      </a:r>
                      <a:endParaRPr lang="es-CL" sz="900" b="0" i="0" u="none" strike="noStrike">
                        <a:solidFill>
                          <a:srgbClr val="000000"/>
                        </a:solidFill>
                        <a:effectLst/>
                        <a:latin typeface="Calibri"/>
                      </a:endParaRPr>
                    </a:p>
                  </a:txBody>
                  <a:tcPr marL="0" marR="0" marT="0" marB="0" anchor="b"/>
                </a:tc>
              </a:tr>
              <a:tr h="149294">
                <a:tc>
                  <a:txBody>
                    <a:bodyPr/>
                    <a:lstStyle/>
                    <a:p>
                      <a:pPr algn="l" fontAlgn="b"/>
                      <a:r>
                        <a:rPr lang="es-CL" sz="900" u="none" strike="noStrike">
                          <a:effectLst/>
                        </a:rPr>
                        <a:t>ELECTRICISTA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70.000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7.000 </a:t>
                      </a:r>
                      <a:endParaRPr lang="es-CL" sz="900" b="0" i="0" u="none" strike="noStrike">
                        <a:solidFill>
                          <a:srgbClr val="000000"/>
                        </a:solidFill>
                        <a:effectLst/>
                        <a:latin typeface="Calibri"/>
                      </a:endParaRPr>
                    </a:p>
                  </a:txBody>
                  <a:tcPr marL="0" marR="0" marT="0" marB="0" anchor="b"/>
                </a:tc>
              </a:tr>
              <a:tr h="149294">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25940">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1.235.101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5" name="14 Tabla"/>
          <p:cNvGraphicFramePr>
            <a:graphicFrameLocks noGrp="1"/>
          </p:cNvGraphicFramePr>
          <p:nvPr>
            <p:extLst>
              <p:ext uri="{D42A27DB-BD31-4B8C-83A1-F6EECF244321}">
                <p14:modId xmlns:p14="http://schemas.microsoft.com/office/powerpoint/2010/main" val="3702503907"/>
              </p:ext>
            </p:extLst>
          </p:nvPr>
        </p:nvGraphicFramePr>
        <p:xfrm>
          <a:off x="5148064" y="4797152"/>
          <a:ext cx="3240360" cy="1310640"/>
        </p:xfrm>
        <a:graphic>
          <a:graphicData uri="http://schemas.openxmlformats.org/drawingml/2006/table">
            <a:tbl>
              <a:tblPr lastRow="1" bandCol="1">
                <a:tableStyleId>{5C22544A-7EE6-4342-B048-85BDC9FD1C3A}</a:tableStyleId>
              </a:tblPr>
              <a:tblGrid>
                <a:gridCol w="1880899"/>
                <a:gridCol w="1359461"/>
              </a:tblGrid>
              <a:tr h="81009">
                <a:tc>
                  <a:txBody>
                    <a:bodyPr/>
                    <a:lstStyle/>
                    <a:p>
                      <a:pPr algn="l" fontAlgn="b"/>
                      <a:r>
                        <a:rPr lang="pt-BR" sz="1000" u="none" strike="noStrike" dirty="0">
                          <a:effectLst/>
                        </a:rPr>
                        <a:t>APU ASCENSOR AP X 2</a:t>
                      </a:r>
                      <a:endParaRPr lang="pt-BR"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2.070.202 </a:t>
                      </a:r>
                      <a:endParaRPr lang="es-CL" sz="1000" b="0" i="0" u="none" strike="noStrike">
                        <a:solidFill>
                          <a:srgbClr val="000000"/>
                        </a:solidFill>
                        <a:effectLst/>
                        <a:latin typeface="Calibri"/>
                      </a:endParaRPr>
                    </a:p>
                  </a:txBody>
                  <a:tcPr marL="0" marR="0" marT="0" marB="0" anchor="b"/>
                </a:tc>
              </a:tr>
              <a:tr h="81009">
                <a:tc>
                  <a:txBody>
                    <a:bodyPr/>
                    <a:lstStyle/>
                    <a:p>
                      <a:pPr algn="l" fontAlgn="b"/>
                      <a:r>
                        <a:rPr lang="es-CL" sz="1000" u="none" strike="noStrike">
                          <a:effectLst/>
                        </a:rPr>
                        <a:t>APU ASCENSOR PM</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1.235.101 </a:t>
                      </a:r>
                      <a:endParaRPr lang="es-CL" sz="1100" b="0" i="0" u="none" strike="noStrike">
                        <a:solidFill>
                          <a:srgbClr val="000000"/>
                        </a:solidFill>
                        <a:effectLst/>
                        <a:latin typeface="Calibri"/>
                      </a:endParaRPr>
                    </a:p>
                  </a:txBody>
                  <a:tcPr marL="0" marR="0" marT="0" marB="0" anchor="b"/>
                </a:tc>
              </a:tr>
              <a:tr h="81009">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3.305.303 </a:t>
                      </a:r>
                      <a:endParaRPr lang="es-CL" sz="1000" b="1" i="0" u="none" strike="noStrike" dirty="0">
                        <a:solidFill>
                          <a:srgbClr val="000000"/>
                        </a:solidFill>
                        <a:effectLst/>
                        <a:latin typeface="Calibri"/>
                      </a:endParaRPr>
                    </a:p>
                  </a:txBody>
                  <a:tcPr marL="0" marR="0" marT="0" marB="0" anchor="b"/>
                </a:tc>
              </a:tr>
              <a:tr h="81009">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81009">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81009">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81009">
                <a:tc>
                  <a:txBody>
                    <a:bodyPr/>
                    <a:lstStyle/>
                    <a:p>
                      <a:pPr algn="l" fontAlgn="b"/>
                      <a:r>
                        <a:rPr lang="es-CL" sz="1000" u="none" strike="noStrike">
                          <a:effectLst/>
                        </a:rPr>
                        <a:t>APU. X N ASENS.(3)</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3.305.303 </a:t>
                      </a:r>
                      <a:endParaRPr lang="es-CL" sz="1100" b="0" i="0" u="none" strike="noStrike">
                        <a:solidFill>
                          <a:srgbClr val="000000"/>
                        </a:solidFill>
                        <a:effectLst/>
                        <a:latin typeface="Calibri"/>
                      </a:endParaRPr>
                    </a:p>
                  </a:txBody>
                  <a:tcPr marL="0" marR="0" marT="0" marB="0" anchor="b"/>
                </a:tc>
              </a:tr>
              <a:tr h="81009">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dirty="0">
                          <a:effectLst/>
                        </a:rPr>
                        <a:t> $       3.305.303 </a:t>
                      </a:r>
                      <a:endParaRPr lang="es-CL" sz="1100" b="1"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275711197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36096" y="-387424"/>
            <a:ext cx="3287221" cy="1162051"/>
          </a:xfrm>
        </p:spPr>
        <p:txBody>
          <a:bodyPr/>
          <a:lstStyle/>
          <a:p>
            <a:r>
              <a:rPr lang="es-CL" dirty="0" smtClean="0">
                <a:solidFill>
                  <a:schemeClr val="accent2"/>
                </a:solidFill>
              </a:rPr>
              <a:t>PARTIDA 28 :</a:t>
            </a:r>
            <a:br>
              <a:rPr lang="es-CL" dirty="0" smtClean="0">
                <a:solidFill>
                  <a:schemeClr val="accent2"/>
                </a:solidFill>
              </a:rPr>
            </a:br>
            <a:r>
              <a:rPr lang="es-CL" dirty="0" smtClean="0">
                <a:solidFill>
                  <a:schemeClr val="accent2"/>
                </a:solidFill>
              </a:rPr>
              <a:t>DUCTO DE RESIDUOS </a:t>
            </a:r>
            <a:endParaRPr lang="es-CL" dirty="0">
              <a:solidFill>
                <a:schemeClr val="accent2"/>
              </a:solidFill>
            </a:endParaRPr>
          </a:p>
        </p:txBody>
      </p:sp>
      <p:pic>
        <p:nvPicPr>
          <p:cNvPr id="6" name="5 Marcador de contenido"/>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39552" y="188640"/>
            <a:ext cx="4536504" cy="6073667"/>
          </a:xfrm>
        </p:spPr>
      </p:pic>
      <p:sp>
        <p:nvSpPr>
          <p:cNvPr id="5" name="4 Marcador de número de diapositiva"/>
          <p:cNvSpPr>
            <a:spLocks noGrp="1"/>
          </p:cNvSpPr>
          <p:nvPr>
            <p:ph type="sldNum" sz="quarter" idx="15"/>
          </p:nvPr>
        </p:nvSpPr>
        <p:spPr/>
        <p:txBody>
          <a:bodyPr/>
          <a:lstStyle/>
          <a:p>
            <a:fld id="{DE29AA27-3314-4D32-AB85-0F62F01F4559}" type="slidenum">
              <a:rPr lang="es-CL" sz="1000" smtClean="0"/>
              <a:pPr/>
              <a:t>131</a:t>
            </a:fld>
            <a:endParaRPr lang="es-CL" sz="1000" dirty="0"/>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5085184"/>
            <a:ext cx="3168352" cy="1733178"/>
          </a:xfrm>
          <a:prstGeom prst="rect">
            <a:avLst/>
          </a:prstGeom>
        </p:spPr>
      </p:pic>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8" name="7 CuadroTexto"/>
          <p:cNvSpPr txBox="1"/>
          <p:nvPr/>
        </p:nvSpPr>
        <p:spPr>
          <a:xfrm>
            <a:off x="539552" y="6309320"/>
            <a:ext cx="3258142" cy="261610"/>
          </a:xfrm>
          <a:prstGeom prst="rect">
            <a:avLst/>
          </a:prstGeom>
          <a:noFill/>
        </p:spPr>
        <p:txBody>
          <a:bodyPr wrap="square" rtlCol="0">
            <a:spAutoFit/>
          </a:bodyPr>
          <a:lstStyle/>
          <a:p>
            <a:r>
              <a:rPr lang="es-CL" sz="1100" dirty="0" smtClean="0"/>
              <a:t>DUCTO DE BASURA PISO 12 </a:t>
            </a:r>
            <a:endParaRPr lang="es-CL" sz="1100" dirty="0"/>
          </a:p>
        </p:txBody>
      </p:sp>
      <p:sp>
        <p:nvSpPr>
          <p:cNvPr id="3" name="2 Marcador de texto"/>
          <p:cNvSpPr>
            <a:spLocks noGrp="1"/>
          </p:cNvSpPr>
          <p:nvPr>
            <p:ph type="body" sz="half" idx="2"/>
          </p:nvPr>
        </p:nvSpPr>
        <p:spPr>
          <a:xfrm>
            <a:off x="5436096" y="692696"/>
            <a:ext cx="3287221" cy="4890871"/>
          </a:xfrm>
        </p:spPr>
        <p:txBody>
          <a:bodyPr>
            <a:normAutofit lnSpcReduction="10000"/>
          </a:bodyPr>
          <a:lstStyle/>
          <a:p>
            <a:r>
              <a:rPr lang="es-CL" b="1" dirty="0" smtClean="0"/>
              <a:t>SEGÚN LA E.E.T.T:</a:t>
            </a:r>
          </a:p>
          <a:p>
            <a:pPr algn="just"/>
            <a:r>
              <a:rPr lang="es-CL" dirty="0" smtClean="0"/>
              <a:t>El sistema de  extracción de basura está  compuesto por ductos verticales metálicos de sección circular  provisto de tolvas metálicas para vaciado de basura en todos los pisos  hasta el recinto especial  ubicado en el piso -1 según planos y e.e.t.t de especialidad.</a:t>
            </a:r>
          </a:p>
          <a:p>
            <a:pPr algn="just"/>
            <a:r>
              <a:rPr lang="es-CL" dirty="0" smtClean="0"/>
              <a:t>Será de responsabilidad de la constructora obtener oportunamente  los  correspondientes certificados de recepción final .</a:t>
            </a:r>
          </a:p>
          <a:p>
            <a:r>
              <a:rPr lang="es-CL" b="1" dirty="0" smtClean="0"/>
              <a:t>DESCRIPCION </a:t>
            </a:r>
          </a:p>
          <a:p>
            <a:pPr algn="just"/>
            <a:r>
              <a:rPr lang="es-CL" dirty="0" smtClean="0"/>
              <a:t>Las tolvas metálicas  tienen por dimensiones  38x48 cm y están al interior de pequeños nichos de 64x 10 cm de profundidad.</a:t>
            </a:r>
          </a:p>
          <a:p>
            <a:pPr algn="just"/>
            <a:r>
              <a:rPr lang="es-CL" dirty="0" smtClean="0"/>
              <a:t>Los  ductos de basura  poseen una trayectoria vertical en zigzag para evitar la abrupta caída de las bolsas desde los pisos mas altos</a:t>
            </a:r>
          </a:p>
          <a:p>
            <a:r>
              <a:rPr lang="es-CL" b="1" dirty="0" smtClean="0"/>
              <a:t>ANALISIS CRITICO</a:t>
            </a:r>
          </a:p>
          <a:p>
            <a:r>
              <a:rPr lang="es-CL" dirty="0" smtClean="0"/>
              <a:t>El tubo de ventilación del ducto de basura  sobresale en la azotea quedando en la misma dirección que los  espacios comunes, por lo que en un futuro resultaría incómodo para los usuarios de dicho espacio.</a:t>
            </a:r>
            <a:endParaRPr lang="es-CL" dirty="0"/>
          </a:p>
        </p:txBody>
      </p:sp>
    </p:spTree>
    <p:extLst>
      <p:ext uri="{BB962C8B-B14F-4D97-AF65-F5344CB8AC3E}">
        <p14:creationId xmlns:p14="http://schemas.microsoft.com/office/powerpoint/2010/main" val="29769227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0362" y="260648"/>
            <a:ext cx="5157343" cy="5841036"/>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4581066"/>
            <a:ext cx="2568006" cy="2016286"/>
          </a:xfrm>
          <a:prstGeom prst="rect">
            <a:avLst/>
          </a:prstGeom>
        </p:spPr>
      </p:pic>
      <p:sp>
        <p:nvSpPr>
          <p:cNvPr id="3" name="2 Título"/>
          <p:cNvSpPr>
            <a:spLocks noGrp="1"/>
          </p:cNvSpPr>
          <p:nvPr>
            <p:ph type="title"/>
          </p:nvPr>
        </p:nvSpPr>
        <p:spPr>
          <a:xfrm>
            <a:off x="4067944" y="-757387"/>
            <a:ext cx="5831783" cy="1162051"/>
          </a:xfrm>
        </p:spPr>
        <p:txBody>
          <a:bodyPr/>
          <a:lstStyle/>
          <a:p>
            <a:r>
              <a:rPr lang="es-CL" dirty="0" smtClean="0">
                <a:solidFill>
                  <a:schemeClr val="accent2"/>
                </a:solidFill>
              </a:rPr>
              <a:t>RECORRIDO DUCTO DE  ACOPIO DE RESIDUOS </a:t>
            </a:r>
            <a:endParaRPr lang="es-CL" dirty="0">
              <a:solidFill>
                <a:schemeClr val="accent2"/>
              </a:solidFill>
            </a:endParaRPr>
          </a:p>
        </p:txBody>
      </p:sp>
      <p:sp>
        <p:nvSpPr>
          <p:cNvPr id="6" name="5 Marcador de texto"/>
          <p:cNvSpPr>
            <a:spLocks noGrp="1"/>
          </p:cNvSpPr>
          <p:nvPr>
            <p:ph type="body" sz="half" idx="2"/>
          </p:nvPr>
        </p:nvSpPr>
        <p:spPr>
          <a:xfrm>
            <a:off x="2699793" y="5949280"/>
            <a:ext cx="5688632" cy="648072"/>
          </a:xfrm>
        </p:spPr>
        <p:txBody>
          <a:bodyPr>
            <a:normAutofit fontScale="92500" lnSpcReduction="10000"/>
          </a:bodyPr>
          <a:lstStyle/>
          <a:p>
            <a:pPr marL="285750" indent="-285750">
              <a:buFont typeface="Arial" panose="020B0604020202020204" pitchFamily="34" charset="0"/>
              <a:buChar char="•"/>
            </a:pPr>
            <a:r>
              <a:rPr lang="es-CL" dirty="0" smtClean="0">
                <a:solidFill>
                  <a:schemeClr val="tx1"/>
                </a:solidFill>
              </a:rPr>
              <a:t>El ducto de colección de basura tiene un largo  total de 64 metros (</a:t>
            </a:r>
            <a:r>
              <a:rPr lang="es-CL" dirty="0" err="1" smtClean="0">
                <a:solidFill>
                  <a:schemeClr val="tx1"/>
                </a:solidFill>
              </a:rPr>
              <a:t>alt</a:t>
            </a:r>
            <a:r>
              <a:rPr lang="es-CL" dirty="0" smtClean="0">
                <a:solidFill>
                  <a:schemeClr val="tx1"/>
                </a:solidFill>
              </a:rPr>
              <a:t>. Edificio 57 m)</a:t>
            </a:r>
          </a:p>
          <a:p>
            <a:pPr marL="285750" indent="-285750">
              <a:buFont typeface="Arial" panose="020B0604020202020204" pitchFamily="34" charset="0"/>
              <a:buChar char="•"/>
            </a:pPr>
            <a:r>
              <a:rPr lang="es-CL" dirty="0" smtClean="0">
                <a:solidFill>
                  <a:schemeClr val="tx1"/>
                </a:solidFill>
              </a:rPr>
              <a:t>Conecta desde el piso 22 hasta el nivel – 1 en donde hay un recinto de acopio de los residuos.</a:t>
            </a:r>
            <a:endParaRPr lang="es-CL" dirty="0">
              <a:solidFill>
                <a:schemeClr val="tx1"/>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132</a:t>
            </a:fld>
            <a:endParaRPr lang="es-CL" sz="1000" dirty="0"/>
          </a:p>
        </p:txBody>
      </p:sp>
      <p:sp>
        <p:nvSpPr>
          <p:cNvPr id="9" name="6 Marcador de pie de página"/>
          <p:cNvSpPr>
            <a:spLocks noGrp="1"/>
          </p:cNvSpPr>
          <p:nvPr>
            <p:ph type="ftr" sz="quarter" idx="16"/>
          </p:nvPr>
        </p:nvSpPr>
        <p:spPr>
          <a:xfrm>
            <a:off x="279523" y="6525344"/>
            <a:ext cx="8972997"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4624"/>
            <a:ext cx="3036834" cy="2268253"/>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348880"/>
            <a:ext cx="3036834" cy="2277625"/>
          </a:xfrm>
          <a:prstGeom prst="rect">
            <a:avLst/>
          </a:prstGeom>
        </p:spPr>
      </p:pic>
      <p:sp>
        <p:nvSpPr>
          <p:cNvPr id="11" name="10 CuadroTexto"/>
          <p:cNvSpPr txBox="1"/>
          <p:nvPr/>
        </p:nvSpPr>
        <p:spPr>
          <a:xfrm>
            <a:off x="323528" y="4391526"/>
            <a:ext cx="3258142" cy="261610"/>
          </a:xfrm>
          <a:prstGeom prst="rect">
            <a:avLst/>
          </a:prstGeom>
          <a:noFill/>
        </p:spPr>
        <p:txBody>
          <a:bodyPr wrap="square" rtlCol="0">
            <a:spAutoFit/>
          </a:bodyPr>
          <a:lstStyle/>
          <a:p>
            <a:r>
              <a:rPr lang="es-CL" sz="1100" dirty="0" smtClean="0"/>
              <a:t>DUCTO DE BASURA PISO 22  A LA VISTA  </a:t>
            </a:r>
            <a:endParaRPr lang="es-CL" sz="1100" dirty="0"/>
          </a:p>
        </p:txBody>
      </p:sp>
      <p:sp>
        <p:nvSpPr>
          <p:cNvPr id="12" name="11 CuadroTexto"/>
          <p:cNvSpPr txBox="1"/>
          <p:nvPr/>
        </p:nvSpPr>
        <p:spPr>
          <a:xfrm>
            <a:off x="279523" y="2132856"/>
            <a:ext cx="3905714" cy="261610"/>
          </a:xfrm>
          <a:prstGeom prst="rect">
            <a:avLst/>
          </a:prstGeom>
          <a:noFill/>
        </p:spPr>
        <p:txBody>
          <a:bodyPr wrap="square" rtlCol="0">
            <a:spAutoFit/>
          </a:bodyPr>
          <a:lstStyle/>
          <a:p>
            <a:r>
              <a:rPr lang="es-CL" sz="1100" dirty="0" smtClean="0"/>
              <a:t>DUCTO DE BASURA  DESDE EL INTERIOR  </a:t>
            </a:r>
            <a:endParaRPr lang="es-CL" sz="1100" dirty="0"/>
          </a:p>
        </p:txBody>
      </p:sp>
    </p:spTree>
    <p:extLst>
      <p:ext uri="{BB962C8B-B14F-4D97-AF65-F5344CB8AC3E}">
        <p14:creationId xmlns:p14="http://schemas.microsoft.com/office/powerpoint/2010/main" val="37776781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133</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6" name="5 Tabla"/>
          <p:cNvGraphicFramePr>
            <a:graphicFrameLocks noGrp="1"/>
          </p:cNvGraphicFramePr>
          <p:nvPr>
            <p:extLst>
              <p:ext uri="{D42A27DB-BD31-4B8C-83A1-F6EECF244321}">
                <p14:modId xmlns:p14="http://schemas.microsoft.com/office/powerpoint/2010/main" val="3680815349"/>
              </p:ext>
            </p:extLst>
          </p:nvPr>
        </p:nvGraphicFramePr>
        <p:xfrm>
          <a:off x="395536" y="1772816"/>
          <a:ext cx="5400600" cy="571500"/>
        </p:xfrm>
        <a:graphic>
          <a:graphicData uri="http://schemas.openxmlformats.org/drawingml/2006/table">
            <a:tbl>
              <a:tblPr>
                <a:tableStyleId>{5C22544A-7EE6-4342-B048-85BDC9FD1C3A}</a:tableStyleId>
              </a:tblPr>
              <a:tblGrid>
                <a:gridCol w="5400600"/>
              </a:tblGrid>
              <a:tr h="190500">
                <a:tc>
                  <a:txBody>
                    <a:bodyPr/>
                    <a:lstStyle/>
                    <a:p>
                      <a:pPr algn="l" fontAlgn="b"/>
                      <a:r>
                        <a:rPr lang="es-CL" sz="1100" u="none" strike="noStrike" dirty="0">
                          <a:effectLst/>
                        </a:rPr>
                        <a:t>NOTA : REALIZADO CON LOS VALORES DE HOME  CENTER SODIMAC </a:t>
                      </a:r>
                      <a:endParaRPr lang="es-CL" sz="1100" b="1" i="0" u="none" strike="noStrike" dirty="0">
                        <a:solidFill>
                          <a:srgbClr val="000000"/>
                        </a:solidFill>
                        <a:effectLst/>
                        <a:latin typeface="Calibri"/>
                      </a:endParaRPr>
                    </a:p>
                  </a:txBody>
                  <a:tcPr marL="0" marR="0" marT="0" marB="0" anchor="b"/>
                </a:tc>
              </a:tr>
              <a:tr h="190500">
                <a:tc>
                  <a:txBody>
                    <a:bodyPr/>
                    <a:lstStyle/>
                    <a:p>
                      <a:pPr algn="l" fontAlgn="b"/>
                      <a:r>
                        <a:rPr lang="es-CL" sz="1100" u="none" strike="noStrike" dirty="0">
                          <a:effectLst/>
                        </a:rPr>
                        <a:t>REALIZADO  POR : PILAR EMILIA PETERSON</a:t>
                      </a:r>
                      <a:endParaRPr lang="es-CL" sz="1100" b="1" i="0" u="none" strike="noStrike" dirty="0">
                        <a:solidFill>
                          <a:srgbClr val="000000"/>
                        </a:solidFill>
                        <a:effectLst/>
                        <a:latin typeface="Calibri"/>
                      </a:endParaRPr>
                    </a:p>
                  </a:txBody>
                  <a:tcPr marL="0" marR="0" marT="0" marB="0" anchor="b"/>
                </a:tc>
              </a:tr>
              <a:tr h="190500">
                <a:tc>
                  <a:txBody>
                    <a:bodyPr/>
                    <a:lstStyle/>
                    <a:p>
                      <a:pPr algn="l" fontAlgn="b"/>
                      <a:r>
                        <a:rPr lang="es-CL" sz="1100" u="none" strike="noStrike" dirty="0">
                          <a:effectLst/>
                        </a:rPr>
                        <a:t>VALORES VALIDOS PARA EJECUTAR </a:t>
                      </a:r>
                      <a:r>
                        <a:rPr lang="es-CL" sz="1100" u="none" strike="noStrike" dirty="0" smtClean="0">
                          <a:effectLst/>
                        </a:rPr>
                        <a:t>UN</a:t>
                      </a:r>
                      <a:r>
                        <a:rPr lang="es-CL" sz="1100" u="none" strike="noStrike" baseline="0" dirty="0" smtClean="0">
                          <a:effectLst/>
                        </a:rPr>
                        <a:t> </a:t>
                      </a:r>
                      <a:r>
                        <a:rPr lang="es-CL" sz="1100" u="none" strike="noStrike" dirty="0" smtClean="0">
                          <a:effectLst/>
                        </a:rPr>
                        <a:t>ELEMENTO</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2214207001"/>
              </p:ext>
            </p:extLst>
          </p:nvPr>
        </p:nvGraphicFramePr>
        <p:xfrm>
          <a:off x="6012160" y="1772816"/>
          <a:ext cx="2592288" cy="929640"/>
        </p:xfrm>
        <a:graphic>
          <a:graphicData uri="http://schemas.openxmlformats.org/drawingml/2006/table">
            <a:tbl>
              <a:tblPr lastRow="1" bandCol="1">
                <a:tableStyleId>{5C22544A-7EE6-4342-B048-85BDC9FD1C3A}</a:tableStyleId>
              </a:tblPr>
              <a:tblGrid>
                <a:gridCol w="1275891"/>
                <a:gridCol w="1316397"/>
              </a:tblGrid>
              <a:tr h="128586">
                <a:tc>
                  <a:txBody>
                    <a:bodyPr/>
                    <a:lstStyle/>
                    <a:p>
                      <a:pPr algn="l" fontAlgn="b"/>
                      <a:r>
                        <a:rPr lang="es-CL" sz="1000" u="none" strike="noStrike" dirty="0">
                          <a:effectLst/>
                        </a:rPr>
                        <a:t>APU  DUCTO</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35.341,15 </a:t>
                      </a:r>
                      <a:endParaRPr lang="es-CL" sz="1000" b="0" i="0" u="none" strike="noStrike">
                        <a:solidFill>
                          <a:srgbClr val="000000"/>
                        </a:solidFill>
                        <a:effectLst/>
                        <a:latin typeface="Calibri"/>
                      </a:endParaRPr>
                    </a:p>
                  </a:txBody>
                  <a:tcPr marL="0" marR="0" marT="0" marB="0" anchor="b"/>
                </a:tc>
              </a:tr>
              <a:tr h="128586">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35.341,15 </a:t>
                      </a:r>
                      <a:endParaRPr lang="es-CL" sz="1000" b="1" i="0" u="none" strike="noStrike">
                        <a:solidFill>
                          <a:srgbClr val="000000"/>
                        </a:solidFill>
                        <a:effectLst/>
                        <a:latin typeface="Calibri"/>
                      </a:endParaRPr>
                    </a:p>
                  </a:txBody>
                  <a:tcPr marL="0" marR="0" marT="0" marB="0" anchor="b"/>
                </a:tc>
              </a:tr>
              <a:tr h="128586">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28586">
                <a:tc>
                  <a:txBody>
                    <a:bodyPr/>
                    <a:lstStyle/>
                    <a:p>
                      <a:pPr algn="l" fontAlgn="b"/>
                      <a:r>
                        <a:rPr lang="es-CL" sz="1000" u="none" strike="noStrike">
                          <a:effectLst/>
                        </a:rPr>
                        <a:t>APU. X ALT.PISO 3M </a:t>
                      </a:r>
                      <a:endParaRPr lang="es-CL" sz="1000" b="0"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$ 106.023</a:t>
                      </a:r>
                      <a:endParaRPr lang="es-CL" sz="1000" b="0" i="0" u="none" strike="noStrike">
                        <a:solidFill>
                          <a:srgbClr val="000000"/>
                        </a:solidFill>
                        <a:effectLst/>
                        <a:latin typeface="Calibri"/>
                      </a:endParaRPr>
                    </a:p>
                  </a:txBody>
                  <a:tcPr marL="0" marR="0" marT="0" marB="0" anchor="b"/>
                </a:tc>
              </a:tr>
              <a:tr h="205737">
                <a:tc>
                  <a:txBody>
                    <a:bodyPr/>
                    <a:lstStyle/>
                    <a:p>
                      <a:pPr algn="l" fontAlgn="b"/>
                      <a:r>
                        <a:rPr lang="es-CL" sz="1000" u="none" strike="noStrike" dirty="0">
                          <a:effectLst/>
                        </a:rPr>
                        <a:t>PARTIDA TOTAL ALT. 57,79 M</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000" u="none" strike="noStrike" dirty="0">
                          <a:effectLst/>
                        </a:rPr>
                        <a:t>$ 6.127.095</a:t>
                      </a:r>
                      <a:endParaRPr lang="es-CL" sz="1000" b="1" i="0" u="none" strike="noStrike" dirty="0">
                        <a:solidFill>
                          <a:srgbClr val="000000"/>
                        </a:solidFill>
                        <a:effectLst/>
                        <a:latin typeface="Calibri"/>
                      </a:endParaRPr>
                    </a:p>
                  </a:txBody>
                  <a:tcPr marL="0" marR="0" marT="0" marB="0" anchor="b"/>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2643298141"/>
              </p:ext>
            </p:extLst>
          </p:nvPr>
        </p:nvGraphicFramePr>
        <p:xfrm>
          <a:off x="395536" y="404664"/>
          <a:ext cx="8208912" cy="1236915"/>
        </p:xfrm>
        <a:graphic>
          <a:graphicData uri="http://schemas.openxmlformats.org/drawingml/2006/table">
            <a:tbl>
              <a:tblPr firstRow="1" firstCol="1">
                <a:tableStyleId>{5C22544A-7EE6-4342-B048-85BDC9FD1C3A}</a:tableStyleId>
              </a:tblPr>
              <a:tblGrid>
                <a:gridCol w="5416307"/>
                <a:gridCol w="675630"/>
                <a:gridCol w="675630"/>
                <a:gridCol w="709412"/>
                <a:gridCol w="731933"/>
              </a:tblGrid>
              <a:tr h="161337">
                <a:tc>
                  <a:txBody>
                    <a:bodyPr/>
                    <a:lstStyle/>
                    <a:p>
                      <a:pPr algn="l" fontAlgn="b"/>
                      <a:r>
                        <a:rPr lang="es-CL" sz="900" u="none" strike="noStrike">
                          <a:effectLst/>
                        </a:rPr>
                        <a:t>SUBPARTIDA :  DUCTO DE RESIDUOS METALDUC</a:t>
                      </a:r>
                      <a:endParaRPr lang="es-CL" sz="900" b="1" i="0" u="none" strike="noStrike">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ML</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35.341 </a:t>
                      </a:r>
                      <a:endParaRPr lang="es-CL" sz="900" b="1" i="0" u="none" strike="noStrike">
                        <a:solidFill>
                          <a:srgbClr val="000000"/>
                        </a:solidFill>
                        <a:effectLst/>
                        <a:latin typeface="Calibri"/>
                      </a:endParaRPr>
                    </a:p>
                  </a:txBody>
                  <a:tcPr marL="0" marR="0" marT="0" marB="0" anchor="b"/>
                </a:tc>
              </a:tr>
              <a:tr h="153654">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53654">
                <a:tc>
                  <a:txBody>
                    <a:bodyPr/>
                    <a:lstStyle/>
                    <a:p>
                      <a:pPr algn="l" fontAlgn="b"/>
                      <a:r>
                        <a:rPr lang="es-CL" sz="900" u="none" strike="noStrike">
                          <a:effectLst/>
                        </a:rPr>
                        <a:t>DUCTO  METALDUC 40X50 CM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59.990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23.996 </a:t>
                      </a:r>
                      <a:endParaRPr lang="es-CL" sz="900" b="0" i="0" u="none" strike="noStrike">
                        <a:solidFill>
                          <a:srgbClr val="000000"/>
                        </a:solidFill>
                        <a:effectLst/>
                        <a:latin typeface="Calibri"/>
                      </a:endParaRPr>
                    </a:p>
                  </a:txBody>
                  <a:tcPr marL="0" marR="0" marT="0" marB="0" anchor="b"/>
                </a:tc>
              </a:tr>
              <a:tr h="153654">
                <a:tc>
                  <a:txBody>
                    <a:bodyPr/>
                    <a:lstStyle/>
                    <a:p>
                      <a:pPr algn="l" fontAlgn="b"/>
                      <a:r>
                        <a:rPr lang="es-CL" sz="900" u="none" strike="noStrike">
                          <a:effectLst/>
                        </a:rPr>
                        <a:t>COMPUERTA DUCTO DE BASURA ACERO INOXIDABLE  METALDUC</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KG</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14.990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4.497 </a:t>
                      </a:r>
                      <a:endParaRPr lang="es-CL" sz="900" b="0" i="0" u="none" strike="noStrike">
                        <a:solidFill>
                          <a:srgbClr val="000000"/>
                        </a:solidFill>
                        <a:effectLst/>
                        <a:latin typeface="Calibri"/>
                      </a:endParaRPr>
                    </a:p>
                  </a:txBody>
                  <a:tcPr marL="0" marR="0" marT="0" marB="0" anchor="b"/>
                </a:tc>
              </a:tr>
              <a:tr h="153654">
                <a:tc>
                  <a:txBody>
                    <a:bodyPr/>
                    <a:lstStyle/>
                    <a:p>
                      <a:pPr algn="l" fontAlgn="b"/>
                      <a:r>
                        <a:rPr lang="es-CL" sz="900" u="none" strike="noStrike">
                          <a:effectLst/>
                        </a:rPr>
                        <a:t>CHIMENEA DE VENTILACION GALVANIZADA</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KG</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1.690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338 </a:t>
                      </a:r>
                      <a:endParaRPr lang="es-CL" sz="900" b="0" i="0" u="none" strike="noStrike">
                        <a:solidFill>
                          <a:srgbClr val="000000"/>
                        </a:solidFill>
                        <a:effectLst/>
                        <a:latin typeface="Calibri"/>
                      </a:endParaRPr>
                    </a:p>
                  </a:txBody>
                  <a:tcPr marL="0" marR="0" marT="0" marB="0" anchor="b"/>
                </a:tc>
              </a:tr>
              <a:tr h="153654">
                <a:tc>
                  <a:txBody>
                    <a:bodyPr/>
                    <a:lstStyle/>
                    <a:p>
                      <a:pPr algn="l" fontAlgn="b"/>
                      <a:r>
                        <a:rPr lang="es-CL" sz="900" u="none" strike="noStrike">
                          <a:effectLst/>
                        </a:rPr>
                        <a:t>INSTALADOR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65.000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6.500 </a:t>
                      </a:r>
                      <a:endParaRPr lang="es-CL" sz="900" b="0" i="0" u="none" strike="noStrike">
                        <a:solidFill>
                          <a:srgbClr val="000000"/>
                        </a:solidFill>
                        <a:effectLst/>
                        <a:latin typeface="Calibri"/>
                      </a:endParaRPr>
                    </a:p>
                  </a:txBody>
                  <a:tcPr marL="0" marR="0" marT="0" marB="0" anchor="b"/>
                </a:tc>
              </a:tr>
              <a:tr h="153654">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53654">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35.341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0" name="4 Gráfico"/>
          <p:cNvGraphicFramePr>
            <a:graphicFrameLocks/>
          </p:cNvGraphicFramePr>
          <p:nvPr>
            <p:extLst>
              <p:ext uri="{D42A27DB-BD31-4B8C-83A1-F6EECF244321}">
                <p14:modId xmlns:p14="http://schemas.microsoft.com/office/powerpoint/2010/main" val="2600540925"/>
              </p:ext>
            </p:extLst>
          </p:nvPr>
        </p:nvGraphicFramePr>
        <p:xfrm>
          <a:off x="323528" y="2492896"/>
          <a:ext cx="3960440" cy="3960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5 Gráfico"/>
          <p:cNvGraphicFramePr>
            <a:graphicFrameLocks/>
          </p:cNvGraphicFramePr>
          <p:nvPr>
            <p:extLst>
              <p:ext uri="{D42A27DB-BD31-4B8C-83A1-F6EECF244321}">
                <p14:modId xmlns:p14="http://schemas.microsoft.com/office/powerpoint/2010/main" val="3416108571"/>
              </p:ext>
            </p:extLst>
          </p:nvPr>
        </p:nvGraphicFramePr>
        <p:xfrm>
          <a:off x="4427984" y="2780928"/>
          <a:ext cx="3840427" cy="3672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163936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36096" y="-387424"/>
            <a:ext cx="3008313" cy="1162051"/>
          </a:xfrm>
        </p:spPr>
        <p:txBody>
          <a:bodyPr/>
          <a:lstStyle/>
          <a:p>
            <a:r>
              <a:rPr lang="es-CL" dirty="0" smtClean="0">
                <a:solidFill>
                  <a:schemeClr val="accent2"/>
                </a:solidFill>
              </a:rPr>
              <a:t>PARTIDA 29 :</a:t>
            </a:r>
            <a:br>
              <a:rPr lang="es-CL" dirty="0" smtClean="0">
                <a:solidFill>
                  <a:schemeClr val="accent2"/>
                </a:solidFill>
              </a:rPr>
            </a:br>
            <a:r>
              <a:rPr lang="es-CL" dirty="0" smtClean="0">
                <a:solidFill>
                  <a:schemeClr val="accent2"/>
                </a:solidFill>
              </a:rPr>
              <a:t>GRIFERIA  Y SIFONES </a:t>
            </a:r>
            <a:endParaRPr lang="es-CL" dirty="0">
              <a:solidFill>
                <a:schemeClr val="accent2"/>
              </a:solidFill>
            </a:endParaRPr>
          </a:p>
        </p:txBody>
      </p:sp>
      <p:sp>
        <p:nvSpPr>
          <p:cNvPr id="3" name="2 Marcador de texto"/>
          <p:cNvSpPr>
            <a:spLocks noGrp="1"/>
          </p:cNvSpPr>
          <p:nvPr>
            <p:ph type="body" sz="half" idx="2"/>
          </p:nvPr>
        </p:nvSpPr>
        <p:spPr>
          <a:xfrm>
            <a:off x="5380111" y="692696"/>
            <a:ext cx="3008313" cy="5112568"/>
          </a:xfrm>
        </p:spPr>
        <p:txBody>
          <a:bodyPr/>
          <a:lstStyle/>
          <a:p>
            <a:r>
              <a:rPr lang="es-CL" b="1" dirty="0" smtClean="0"/>
              <a:t>SEGUN LA E.E.T.T:</a:t>
            </a:r>
          </a:p>
          <a:p>
            <a:pPr algn="just"/>
            <a:r>
              <a:rPr lang="es-CL" dirty="0" smtClean="0"/>
              <a:t>Según este documento se establece el uso de griferías de lavatorios , duchas y lavaplatos  mono comando  marca AQUAMIX  modelo  FUNSTER </a:t>
            </a:r>
          </a:p>
          <a:p>
            <a:pPr algn="just"/>
            <a:r>
              <a:rPr lang="es-CL" b="1" dirty="0" smtClean="0"/>
              <a:t>DESARROLLO </a:t>
            </a:r>
          </a:p>
          <a:p>
            <a:pPr algn="just"/>
            <a:r>
              <a:rPr lang="es-CL" dirty="0" smtClean="0"/>
              <a:t>Las llaves utilizadas son del tipo mono comando  tanto en  el lavaplatos como en los lavamanos. Las llaves del tipo </a:t>
            </a:r>
            <a:r>
              <a:rPr lang="es-CL" b="1" dirty="0" smtClean="0"/>
              <a:t>mono comando</a:t>
            </a:r>
            <a:r>
              <a:rPr lang="es-CL" dirty="0" smtClean="0"/>
              <a:t> están conformadas </a:t>
            </a:r>
            <a:r>
              <a:rPr lang="es-CL" dirty="0"/>
              <a:t>por un cuerpo que recibe el agua y un mezclador que se mueve hacia los lados para obtener agua caliente o fría. Los artefactos que usan este sistema sólo necesitan de un agujero para entrada de agua. </a:t>
            </a:r>
            <a:endParaRPr lang="es-CL" dirty="0" smtClean="0"/>
          </a:p>
          <a:p>
            <a:pPr algn="just"/>
            <a:r>
              <a:rPr lang="es-CL" b="1" dirty="0" smtClean="0"/>
              <a:t>ANALISIS CRITICO</a:t>
            </a:r>
          </a:p>
          <a:p>
            <a:pPr algn="just"/>
            <a:r>
              <a:rPr lang="es-CL" dirty="0" smtClean="0"/>
              <a:t>La  instalación se llevo a cabo correctamente </a:t>
            </a:r>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134</a:t>
            </a:fld>
            <a:endParaRPr lang="es-CL" sz="1000"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45559" y="830906"/>
            <a:ext cx="3480773" cy="2052227"/>
          </a:xfrm>
          <a:prstGeom prst="rect">
            <a:avLst/>
          </a:prstGeom>
        </p:spPr>
      </p:pic>
      <p:sp>
        <p:nvSpPr>
          <p:cNvPr id="6" name="5 CuadroTexto"/>
          <p:cNvSpPr txBox="1"/>
          <p:nvPr/>
        </p:nvSpPr>
        <p:spPr>
          <a:xfrm>
            <a:off x="3059832" y="6334566"/>
            <a:ext cx="4104456" cy="276999"/>
          </a:xfrm>
          <a:prstGeom prst="rect">
            <a:avLst/>
          </a:prstGeom>
          <a:noFill/>
        </p:spPr>
        <p:txBody>
          <a:bodyPr wrap="square" rtlCol="0">
            <a:spAutoFit/>
          </a:bodyPr>
          <a:lstStyle/>
          <a:p>
            <a:r>
              <a:rPr lang="es-CL" sz="1200" dirty="0" smtClean="0"/>
              <a:t>GRIFERIA COCINAS</a:t>
            </a:r>
            <a:endParaRPr lang="es-CL" sz="1200" dirty="0"/>
          </a:p>
        </p:txBody>
      </p:sp>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73" y="200835"/>
            <a:ext cx="2656751" cy="1984363"/>
          </a:xfrm>
          <a:prstGeom prst="rect">
            <a:avLst/>
          </a:prstGeom>
        </p:spPr>
      </p:pic>
      <p:sp>
        <p:nvSpPr>
          <p:cNvPr id="12" name="11 CuadroTexto"/>
          <p:cNvSpPr txBox="1"/>
          <p:nvPr/>
        </p:nvSpPr>
        <p:spPr>
          <a:xfrm>
            <a:off x="321580" y="6334567"/>
            <a:ext cx="4104456" cy="276999"/>
          </a:xfrm>
          <a:prstGeom prst="rect">
            <a:avLst/>
          </a:prstGeom>
          <a:noFill/>
        </p:spPr>
        <p:txBody>
          <a:bodyPr wrap="square" rtlCol="0">
            <a:spAutoFit/>
          </a:bodyPr>
          <a:lstStyle/>
          <a:p>
            <a:r>
              <a:rPr lang="es-CL" sz="1200" dirty="0" smtClean="0"/>
              <a:t>GRIFERIA SANITARIA </a:t>
            </a:r>
            <a:endParaRPr lang="es-CL" sz="1200" dirty="0"/>
          </a:p>
        </p:txBody>
      </p:sp>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1" y="3635439"/>
            <a:ext cx="2052229" cy="2699127"/>
          </a:xfrm>
          <a:prstGeom prst="rect">
            <a:avLst/>
          </a:prstGeom>
        </p:spPr>
      </p:pic>
      <p:pic>
        <p:nvPicPr>
          <p:cNvPr id="14" name="1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5856649"/>
            <a:ext cx="2880320" cy="955833"/>
          </a:xfrm>
          <a:prstGeom prst="rect">
            <a:avLst/>
          </a:prstGeom>
        </p:spPr>
      </p:pic>
      <p:pic>
        <p:nvPicPr>
          <p:cNvPr id="15" name="7 Marcador de contenido"/>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5652120" y="4691636"/>
            <a:ext cx="2597654" cy="1331298"/>
          </a:xfrm>
        </p:spPr>
      </p:pic>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16" name="1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956" y="2221942"/>
            <a:ext cx="2688494" cy="4112623"/>
          </a:xfrm>
          <a:prstGeom prst="rect">
            <a:avLst/>
          </a:prstGeom>
        </p:spPr>
      </p:pic>
    </p:spTree>
    <p:extLst>
      <p:ext uri="{BB962C8B-B14F-4D97-AF65-F5344CB8AC3E}">
        <p14:creationId xmlns:p14="http://schemas.microsoft.com/office/powerpoint/2010/main" val="15395621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52120" y="-747464"/>
            <a:ext cx="5112568" cy="1162051"/>
          </a:xfrm>
        </p:spPr>
        <p:txBody>
          <a:bodyPr/>
          <a:lstStyle/>
          <a:p>
            <a:r>
              <a:rPr lang="es-CL" sz="1800" dirty="0" smtClean="0">
                <a:solidFill>
                  <a:schemeClr val="accent2"/>
                </a:solidFill>
              </a:rPr>
              <a:t>INSTALACIÓN</a:t>
            </a:r>
            <a:r>
              <a:rPr lang="es-CL" sz="1800" dirty="0">
                <a:solidFill>
                  <a:schemeClr val="accent2"/>
                </a:solidFill>
              </a:rPr>
              <a:t>  </a:t>
            </a:r>
            <a:r>
              <a:rPr lang="es-CL" sz="1800" dirty="0" smtClean="0">
                <a:solidFill>
                  <a:schemeClr val="accent2"/>
                </a:solidFill>
              </a:rPr>
              <a:t>GRIFERÍA </a:t>
            </a:r>
            <a:endParaRPr lang="es-CL" sz="1800"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135</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18" y="135617"/>
            <a:ext cx="2263109" cy="1584176"/>
          </a:xfrm>
          <a:prstGeom prst="rect">
            <a:avLst/>
          </a:prstGeom>
        </p:spPr>
      </p:pic>
      <p:pic>
        <p:nvPicPr>
          <p:cNvPr id="11" name="1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670" y="135617"/>
            <a:ext cx="2592288" cy="1185046"/>
          </a:xfrm>
          <a:prstGeom prst="rect">
            <a:avLst/>
          </a:prstGeom>
        </p:spPr>
      </p:pic>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26" y="1751918"/>
            <a:ext cx="2592288" cy="1253821"/>
          </a:xfrm>
          <a:prstGeom prst="rect">
            <a:avLst/>
          </a:prstGeom>
        </p:spPr>
      </p:pic>
      <p:pic>
        <p:nvPicPr>
          <p:cNvPr id="13" name="1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4795" y="1412776"/>
            <a:ext cx="2277603" cy="1382221"/>
          </a:xfrm>
          <a:prstGeom prst="rect">
            <a:avLst/>
          </a:prstGeom>
        </p:spPr>
      </p:pic>
      <p:sp>
        <p:nvSpPr>
          <p:cNvPr id="19" name="18 Marcador de texto"/>
          <p:cNvSpPr>
            <a:spLocks noGrp="1"/>
          </p:cNvSpPr>
          <p:nvPr>
            <p:ph type="body" sz="half" idx="2"/>
          </p:nvPr>
        </p:nvSpPr>
        <p:spPr>
          <a:xfrm>
            <a:off x="5339520" y="332656"/>
            <a:ext cx="3408943" cy="5976664"/>
          </a:xfrm>
        </p:spPr>
        <p:txBody>
          <a:bodyPr>
            <a:normAutofit fontScale="92500" lnSpcReduction="10000"/>
          </a:bodyPr>
          <a:lstStyle/>
          <a:p>
            <a:pPr marL="342900" indent="-342900" algn="just">
              <a:buFont typeface="+mj-lt"/>
              <a:buAutoNum type="arabicPeriod"/>
            </a:pPr>
            <a:r>
              <a:rPr lang="es-CL" dirty="0" smtClean="0"/>
              <a:t>Insertar  las entradas de agua en los orificios de los artefactos </a:t>
            </a:r>
          </a:p>
          <a:p>
            <a:pPr marL="342900" indent="-342900" algn="just">
              <a:buFont typeface="+mj-lt"/>
              <a:buAutoNum type="arabicPeriod"/>
            </a:pPr>
            <a:r>
              <a:rPr lang="es-CL" dirty="0"/>
              <a:t>Por debajo del artefacto poner, en cada una de las entradas de agua, la goma y la golilla, enroscándolas hasta que </a:t>
            </a:r>
            <a:r>
              <a:rPr lang="es-CL" dirty="0" smtClean="0"/>
              <a:t>topen</a:t>
            </a:r>
          </a:p>
          <a:p>
            <a:pPr marL="342900" indent="-342900" algn="just">
              <a:buFont typeface="+mj-lt"/>
              <a:buAutoNum type="arabicPeriod"/>
            </a:pPr>
            <a:r>
              <a:rPr lang="es-CL" dirty="0"/>
              <a:t>Después viene el turno de poner la tuerca. Usar la llave </a:t>
            </a:r>
            <a:r>
              <a:rPr lang="es-CL" dirty="0" err="1"/>
              <a:t>Stillson</a:t>
            </a:r>
            <a:r>
              <a:rPr lang="es-CL" dirty="0"/>
              <a:t>, que ayuda a acceder a tuercas ocultas para apretarlas o soltarlas con más </a:t>
            </a:r>
            <a:r>
              <a:rPr lang="es-CL" dirty="0" smtClean="0"/>
              <a:t>facilidad.</a:t>
            </a:r>
          </a:p>
          <a:p>
            <a:pPr marL="342900" indent="-342900" algn="just">
              <a:buFont typeface="+mj-lt"/>
              <a:buAutoNum type="arabicPeriod"/>
            </a:pPr>
            <a:r>
              <a:rPr lang="es-CL" dirty="0"/>
              <a:t>Luego poner los flexibles en cada una de las entradas de agua. Para  esto enroscamos la tuerca del flexible a la entrada de agua de la </a:t>
            </a:r>
            <a:r>
              <a:rPr lang="es-CL" dirty="0" smtClean="0"/>
              <a:t>llave.</a:t>
            </a:r>
          </a:p>
          <a:p>
            <a:pPr marL="342900" indent="-342900" algn="just">
              <a:buFont typeface="+mj-lt"/>
              <a:buAutoNum type="arabicPeriod"/>
            </a:pPr>
            <a:r>
              <a:rPr lang="es-CL" dirty="0"/>
              <a:t>Poner por debajo de la llave la arandela de goma que debe encajar perfectamente para sellar la llave con la cubierta del artefacto. </a:t>
            </a:r>
            <a:endParaRPr lang="es-CL" dirty="0" smtClean="0"/>
          </a:p>
          <a:p>
            <a:pPr marL="342900" indent="-342900" algn="just">
              <a:buFont typeface="+mj-lt"/>
              <a:buAutoNum type="arabicPeriod"/>
            </a:pPr>
            <a:r>
              <a:rPr lang="es-CL" dirty="0"/>
              <a:t>Enroscar los flexibles en los conectores de agua fría y caliente de la llave. Cuidando que el flexible de agua caliente quede en el conector izquierdo y el de agua fría en el </a:t>
            </a:r>
            <a:r>
              <a:rPr lang="es-CL" dirty="0" smtClean="0"/>
              <a:t>derecho</a:t>
            </a:r>
          </a:p>
          <a:p>
            <a:pPr marL="342900" indent="-342900" algn="just">
              <a:buFont typeface="+mj-lt"/>
              <a:buAutoNum type="arabicPeriod"/>
            </a:pPr>
            <a:r>
              <a:rPr lang="es-CL" dirty="0"/>
              <a:t>Introducir los flexibles por el agujero del artefacto, dejándolos colgando mientras asentamos la llave en la cubierta. </a:t>
            </a:r>
            <a:endParaRPr lang="es-CL" dirty="0" smtClean="0"/>
          </a:p>
          <a:p>
            <a:pPr marL="342900" indent="-342900" algn="just">
              <a:buFont typeface="+mj-lt"/>
              <a:buAutoNum type="arabicPeriod"/>
            </a:pPr>
            <a:r>
              <a:rPr lang="es-CL" dirty="0"/>
              <a:t>Desde abajo del artefacto fijar la grifería con un perno, enroscándolo con la mano hasta que quede apretado. </a:t>
            </a:r>
            <a:endParaRPr lang="es-CL" dirty="0" smtClean="0"/>
          </a:p>
          <a:p>
            <a:pPr marL="342900" indent="-342900" algn="just">
              <a:buFont typeface="+mj-lt"/>
              <a:buAutoNum type="arabicPeriod"/>
            </a:pPr>
            <a:r>
              <a:rPr lang="es-CL" dirty="0"/>
              <a:t>Luego hacer subir por el perno el sello de goma y la placa metálica, ambas con forma de media luna, que quedan a tope con el </a:t>
            </a:r>
            <a:r>
              <a:rPr lang="es-CL" dirty="0" smtClean="0"/>
              <a:t>artefacto</a:t>
            </a:r>
          </a:p>
          <a:p>
            <a:pPr marL="342900" indent="-342900" algn="just">
              <a:buFont typeface="+mj-lt"/>
              <a:buAutoNum type="arabicPeriod"/>
            </a:pPr>
            <a:r>
              <a:rPr lang="es-CL" dirty="0"/>
              <a:t>Conectar los flexibles a la cañería.</a:t>
            </a:r>
          </a:p>
        </p:txBody>
      </p:sp>
      <p:sp>
        <p:nvSpPr>
          <p:cNvPr id="20" name="19 CuadroTexto"/>
          <p:cNvSpPr txBox="1"/>
          <p:nvPr/>
        </p:nvSpPr>
        <p:spPr>
          <a:xfrm>
            <a:off x="2073116" y="1348151"/>
            <a:ext cx="1271107" cy="338554"/>
          </a:xfrm>
          <a:prstGeom prst="rect">
            <a:avLst/>
          </a:prstGeom>
          <a:noFill/>
        </p:spPr>
        <p:txBody>
          <a:bodyPr wrap="square" rtlCol="0">
            <a:spAutoFit/>
          </a:bodyPr>
          <a:lstStyle/>
          <a:p>
            <a:r>
              <a:rPr lang="es-CL" sz="1600" dirty="0" smtClean="0">
                <a:solidFill>
                  <a:schemeClr val="accent1"/>
                </a:solidFill>
              </a:rPr>
              <a:t>1</a:t>
            </a:r>
            <a:endParaRPr lang="es-CL" sz="1600" dirty="0">
              <a:solidFill>
                <a:schemeClr val="accent1"/>
              </a:solidFill>
            </a:endParaRPr>
          </a:p>
        </p:txBody>
      </p:sp>
      <p:sp>
        <p:nvSpPr>
          <p:cNvPr id="21" name="20 CuadroTexto"/>
          <p:cNvSpPr txBox="1"/>
          <p:nvPr/>
        </p:nvSpPr>
        <p:spPr>
          <a:xfrm>
            <a:off x="5004048" y="980728"/>
            <a:ext cx="1271107" cy="338554"/>
          </a:xfrm>
          <a:prstGeom prst="rect">
            <a:avLst/>
          </a:prstGeom>
          <a:noFill/>
        </p:spPr>
        <p:txBody>
          <a:bodyPr wrap="square" rtlCol="0">
            <a:spAutoFit/>
          </a:bodyPr>
          <a:lstStyle/>
          <a:p>
            <a:r>
              <a:rPr lang="es-CL" sz="1600" dirty="0" smtClean="0">
                <a:solidFill>
                  <a:schemeClr val="accent1"/>
                </a:solidFill>
              </a:rPr>
              <a:t>2</a:t>
            </a:r>
            <a:endParaRPr lang="es-CL" sz="1600" dirty="0">
              <a:solidFill>
                <a:schemeClr val="accent1"/>
              </a:solidFill>
            </a:endParaRPr>
          </a:p>
        </p:txBody>
      </p:sp>
      <p:sp>
        <p:nvSpPr>
          <p:cNvPr id="22" name="21 CuadroTexto"/>
          <p:cNvSpPr txBox="1"/>
          <p:nvPr/>
        </p:nvSpPr>
        <p:spPr>
          <a:xfrm>
            <a:off x="2547327" y="2682384"/>
            <a:ext cx="1271107" cy="338554"/>
          </a:xfrm>
          <a:prstGeom prst="rect">
            <a:avLst/>
          </a:prstGeom>
          <a:noFill/>
        </p:spPr>
        <p:txBody>
          <a:bodyPr wrap="square" rtlCol="0">
            <a:spAutoFit/>
          </a:bodyPr>
          <a:lstStyle/>
          <a:p>
            <a:r>
              <a:rPr lang="es-CL" sz="1600" dirty="0" smtClean="0">
                <a:solidFill>
                  <a:schemeClr val="accent1"/>
                </a:solidFill>
              </a:rPr>
              <a:t>3</a:t>
            </a:r>
            <a:endParaRPr lang="es-CL" sz="1600" dirty="0">
              <a:solidFill>
                <a:schemeClr val="accent1"/>
              </a:solidFill>
            </a:endParaRPr>
          </a:p>
        </p:txBody>
      </p:sp>
      <p:sp>
        <p:nvSpPr>
          <p:cNvPr id="23" name="22 CuadroTexto"/>
          <p:cNvSpPr txBox="1"/>
          <p:nvPr/>
        </p:nvSpPr>
        <p:spPr>
          <a:xfrm>
            <a:off x="5029085" y="2420888"/>
            <a:ext cx="1271107" cy="338554"/>
          </a:xfrm>
          <a:prstGeom prst="rect">
            <a:avLst/>
          </a:prstGeom>
          <a:noFill/>
        </p:spPr>
        <p:txBody>
          <a:bodyPr wrap="square" rtlCol="0">
            <a:spAutoFit/>
          </a:bodyPr>
          <a:lstStyle/>
          <a:p>
            <a:r>
              <a:rPr lang="es-CL" sz="1600" dirty="0" smtClean="0">
                <a:solidFill>
                  <a:schemeClr val="accent1"/>
                </a:solidFill>
              </a:rPr>
              <a:t>4</a:t>
            </a:r>
            <a:endParaRPr lang="es-CL" sz="1600" dirty="0">
              <a:solidFill>
                <a:schemeClr val="accent1"/>
              </a:solidFill>
            </a:endParaRPr>
          </a:p>
        </p:txBody>
      </p:sp>
      <p:pic>
        <p:nvPicPr>
          <p:cNvPr id="25" name="2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218" y="3082480"/>
            <a:ext cx="2612896" cy="1189134"/>
          </a:xfrm>
          <a:prstGeom prst="rect">
            <a:avLst/>
          </a:prstGeom>
        </p:spPr>
      </p:pic>
      <p:sp>
        <p:nvSpPr>
          <p:cNvPr id="28" name="27 CuadroTexto"/>
          <p:cNvSpPr txBox="1"/>
          <p:nvPr/>
        </p:nvSpPr>
        <p:spPr>
          <a:xfrm>
            <a:off x="2627784" y="3954542"/>
            <a:ext cx="1271107" cy="338554"/>
          </a:xfrm>
          <a:prstGeom prst="rect">
            <a:avLst/>
          </a:prstGeom>
          <a:noFill/>
        </p:spPr>
        <p:txBody>
          <a:bodyPr wrap="square" rtlCol="0">
            <a:spAutoFit/>
          </a:bodyPr>
          <a:lstStyle/>
          <a:p>
            <a:r>
              <a:rPr lang="es-CL" sz="1600" dirty="0" smtClean="0">
                <a:solidFill>
                  <a:schemeClr val="accent1"/>
                </a:solidFill>
              </a:rPr>
              <a:t>5</a:t>
            </a:r>
            <a:endParaRPr lang="es-CL" sz="1600" dirty="0">
              <a:solidFill>
                <a:schemeClr val="accent1"/>
              </a:solidFill>
            </a:endParaRPr>
          </a:p>
        </p:txBody>
      </p:sp>
      <p:pic>
        <p:nvPicPr>
          <p:cNvPr id="29" name="2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5896" y="2852936"/>
            <a:ext cx="2333624" cy="1219357"/>
          </a:xfrm>
          <a:prstGeom prst="rect">
            <a:avLst/>
          </a:prstGeom>
        </p:spPr>
      </p:pic>
      <p:sp>
        <p:nvSpPr>
          <p:cNvPr id="30" name="29 CuadroTexto"/>
          <p:cNvSpPr txBox="1"/>
          <p:nvPr/>
        </p:nvSpPr>
        <p:spPr>
          <a:xfrm>
            <a:off x="5029084" y="3717032"/>
            <a:ext cx="1271107" cy="338554"/>
          </a:xfrm>
          <a:prstGeom prst="rect">
            <a:avLst/>
          </a:prstGeom>
          <a:noFill/>
        </p:spPr>
        <p:txBody>
          <a:bodyPr wrap="square" rtlCol="0">
            <a:spAutoFit/>
          </a:bodyPr>
          <a:lstStyle/>
          <a:p>
            <a:r>
              <a:rPr lang="es-CL" sz="1600" dirty="0" smtClean="0">
                <a:solidFill>
                  <a:schemeClr val="accent1"/>
                </a:solidFill>
              </a:rPr>
              <a:t>6</a:t>
            </a:r>
            <a:endParaRPr lang="es-CL" sz="1600" dirty="0">
              <a:solidFill>
                <a:schemeClr val="accent1"/>
              </a:solidFill>
            </a:endParaRPr>
          </a:p>
        </p:txBody>
      </p:sp>
      <p:pic>
        <p:nvPicPr>
          <p:cNvPr id="31" name="30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798" y="4356522"/>
            <a:ext cx="2605316" cy="1164417"/>
          </a:xfrm>
          <a:prstGeom prst="rect">
            <a:avLst/>
          </a:prstGeom>
        </p:spPr>
      </p:pic>
      <p:sp>
        <p:nvSpPr>
          <p:cNvPr id="32" name="31 CuadroTexto"/>
          <p:cNvSpPr txBox="1"/>
          <p:nvPr/>
        </p:nvSpPr>
        <p:spPr>
          <a:xfrm>
            <a:off x="2627784" y="5182385"/>
            <a:ext cx="1271107" cy="338554"/>
          </a:xfrm>
          <a:prstGeom prst="rect">
            <a:avLst/>
          </a:prstGeom>
          <a:noFill/>
        </p:spPr>
        <p:txBody>
          <a:bodyPr wrap="square" rtlCol="0">
            <a:spAutoFit/>
          </a:bodyPr>
          <a:lstStyle/>
          <a:p>
            <a:r>
              <a:rPr lang="es-CL" sz="1600" dirty="0" smtClean="0">
                <a:solidFill>
                  <a:schemeClr val="accent1"/>
                </a:solidFill>
              </a:rPr>
              <a:t>7</a:t>
            </a:r>
            <a:endParaRPr lang="es-CL" sz="1600" dirty="0">
              <a:solidFill>
                <a:schemeClr val="accent1"/>
              </a:solidFill>
            </a:endParaRPr>
          </a:p>
        </p:txBody>
      </p:sp>
      <p:pic>
        <p:nvPicPr>
          <p:cNvPr id="33" name="32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4795" y="4149080"/>
            <a:ext cx="2304725" cy="1164417"/>
          </a:xfrm>
          <a:prstGeom prst="rect">
            <a:avLst/>
          </a:prstGeom>
        </p:spPr>
      </p:pic>
      <p:sp>
        <p:nvSpPr>
          <p:cNvPr id="34" name="33 CuadroTexto"/>
          <p:cNvSpPr txBox="1"/>
          <p:nvPr/>
        </p:nvSpPr>
        <p:spPr>
          <a:xfrm>
            <a:off x="5029085" y="4941168"/>
            <a:ext cx="1271107" cy="338554"/>
          </a:xfrm>
          <a:prstGeom prst="rect">
            <a:avLst/>
          </a:prstGeom>
          <a:noFill/>
        </p:spPr>
        <p:txBody>
          <a:bodyPr wrap="square" rtlCol="0">
            <a:spAutoFit/>
          </a:bodyPr>
          <a:lstStyle/>
          <a:p>
            <a:r>
              <a:rPr lang="es-CL" sz="1600" dirty="0" smtClean="0">
                <a:solidFill>
                  <a:schemeClr val="accent1"/>
                </a:solidFill>
              </a:rPr>
              <a:t>8</a:t>
            </a:r>
            <a:endParaRPr lang="es-CL" sz="1600" dirty="0">
              <a:solidFill>
                <a:schemeClr val="accent1"/>
              </a:solidFill>
            </a:endParaRPr>
          </a:p>
        </p:txBody>
      </p:sp>
      <p:pic>
        <p:nvPicPr>
          <p:cNvPr id="35" name="34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218" y="5621665"/>
            <a:ext cx="2721678" cy="955365"/>
          </a:xfrm>
          <a:prstGeom prst="rect">
            <a:avLst/>
          </a:prstGeom>
        </p:spPr>
      </p:pic>
      <p:sp>
        <p:nvSpPr>
          <p:cNvPr id="36" name="35 CuadroTexto"/>
          <p:cNvSpPr txBox="1"/>
          <p:nvPr/>
        </p:nvSpPr>
        <p:spPr>
          <a:xfrm>
            <a:off x="2627784" y="6330806"/>
            <a:ext cx="1271107" cy="338554"/>
          </a:xfrm>
          <a:prstGeom prst="rect">
            <a:avLst/>
          </a:prstGeom>
          <a:noFill/>
        </p:spPr>
        <p:txBody>
          <a:bodyPr wrap="square" rtlCol="0">
            <a:spAutoFit/>
          </a:bodyPr>
          <a:lstStyle/>
          <a:p>
            <a:r>
              <a:rPr lang="es-CL" sz="1600" dirty="0" smtClean="0">
                <a:solidFill>
                  <a:schemeClr val="accent1"/>
                </a:solidFill>
              </a:rPr>
              <a:t>9</a:t>
            </a:r>
            <a:endParaRPr lang="es-CL" sz="1600" dirty="0">
              <a:solidFill>
                <a:schemeClr val="accent1"/>
              </a:solidFill>
            </a:endParaRPr>
          </a:p>
        </p:txBody>
      </p:sp>
      <p:pic>
        <p:nvPicPr>
          <p:cNvPr id="37" name="36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5363" y="5351662"/>
            <a:ext cx="2265595" cy="1257702"/>
          </a:xfrm>
          <a:prstGeom prst="rect">
            <a:avLst/>
          </a:prstGeom>
        </p:spPr>
      </p:pic>
      <p:sp>
        <p:nvSpPr>
          <p:cNvPr id="38" name="37 CuadroTexto"/>
          <p:cNvSpPr txBox="1"/>
          <p:nvPr/>
        </p:nvSpPr>
        <p:spPr>
          <a:xfrm>
            <a:off x="4885069" y="6309320"/>
            <a:ext cx="1271107" cy="338554"/>
          </a:xfrm>
          <a:prstGeom prst="rect">
            <a:avLst/>
          </a:prstGeom>
          <a:noFill/>
        </p:spPr>
        <p:txBody>
          <a:bodyPr wrap="square" rtlCol="0">
            <a:spAutoFit/>
          </a:bodyPr>
          <a:lstStyle/>
          <a:p>
            <a:r>
              <a:rPr lang="es-CL" sz="1600" dirty="0" smtClean="0">
                <a:solidFill>
                  <a:schemeClr val="accent1"/>
                </a:solidFill>
              </a:rPr>
              <a:t>10</a:t>
            </a:r>
            <a:endParaRPr lang="es-CL" sz="1600" dirty="0">
              <a:solidFill>
                <a:schemeClr val="accent1"/>
              </a:solidFill>
            </a:endParaRPr>
          </a:p>
        </p:txBody>
      </p:sp>
      <p:sp>
        <p:nvSpPr>
          <p:cNvPr id="39" name="38 CuadroTexto"/>
          <p:cNvSpPr txBox="1"/>
          <p:nvPr/>
        </p:nvSpPr>
        <p:spPr>
          <a:xfrm>
            <a:off x="5339520" y="6093296"/>
            <a:ext cx="3552960" cy="507831"/>
          </a:xfrm>
          <a:prstGeom prst="rect">
            <a:avLst/>
          </a:prstGeom>
          <a:noFill/>
        </p:spPr>
        <p:txBody>
          <a:bodyPr wrap="square" rtlCol="0">
            <a:spAutoFit/>
          </a:bodyPr>
          <a:lstStyle/>
          <a:p>
            <a:r>
              <a:rPr lang="es-CL" sz="900" dirty="0" smtClean="0"/>
              <a:t>FUENTE: </a:t>
            </a:r>
            <a:r>
              <a:rPr lang="es-CL" sz="900" dirty="0">
                <a:hlinkClick r:id="rId12"/>
              </a:rPr>
              <a:t>http://www.hagaloustedmismo.cl/component/hum/proyecto/10/bano/59/icomo-instalar-una-llave-de-agua.html</a:t>
            </a:r>
            <a:endParaRPr lang="es-CL" sz="900" dirty="0"/>
          </a:p>
        </p:txBody>
      </p:sp>
    </p:spTree>
    <p:extLst>
      <p:ext uri="{BB962C8B-B14F-4D97-AF65-F5344CB8AC3E}">
        <p14:creationId xmlns:p14="http://schemas.microsoft.com/office/powerpoint/2010/main" val="32009422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136</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3" name="2 Tabla"/>
          <p:cNvGraphicFramePr>
            <a:graphicFrameLocks noGrp="1"/>
          </p:cNvGraphicFramePr>
          <p:nvPr>
            <p:extLst>
              <p:ext uri="{D42A27DB-BD31-4B8C-83A1-F6EECF244321}">
                <p14:modId xmlns:p14="http://schemas.microsoft.com/office/powerpoint/2010/main" val="5882322"/>
              </p:ext>
            </p:extLst>
          </p:nvPr>
        </p:nvGraphicFramePr>
        <p:xfrm>
          <a:off x="395536" y="404664"/>
          <a:ext cx="8352927" cy="1097280"/>
        </p:xfrm>
        <a:graphic>
          <a:graphicData uri="http://schemas.openxmlformats.org/drawingml/2006/table">
            <a:tbl>
              <a:tblPr firstRow="1" firstCol="1">
                <a:tableStyleId>{5C22544A-7EE6-4342-B048-85BDC9FD1C3A}</a:tableStyleId>
              </a:tblPr>
              <a:tblGrid>
                <a:gridCol w="5385440"/>
                <a:gridCol w="732713"/>
                <a:gridCol w="732713"/>
                <a:gridCol w="769348"/>
                <a:gridCol w="732713"/>
              </a:tblGrid>
              <a:tr h="122101">
                <a:tc>
                  <a:txBody>
                    <a:bodyPr/>
                    <a:lstStyle/>
                    <a:p>
                      <a:pPr algn="l" fontAlgn="b"/>
                      <a:r>
                        <a:rPr lang="es-CL" sz="900" u="none" strike="noStrike" dirty="0">
                          <a:effectLst/>
                        </a:rPr>
                        <a:t>SUBPARTIDA : GRIFERIAS GENERALES </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UNI </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13.405 </a:t>
                      </a:r>
                      <a:endParaRPr lang="es-CL" sz="900" b="1" i="0" u="none" strike="noStrike">
                        <a:solidFill>
                          <a:srgbClr val="000000"/>
                        </a:solidFill>
                        <a:effectLst/>
                        <a:latin typeface="Calibri"/>
                      </a:endParaRPr>
                    </a:p>
                  </a:txBody>
                  <a:tcPr marL="0" marR="0" marT="0" marB="0" anchor="b"/>
                </a:tc>
              </a:tr>
              <a:tr h="116286">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16286">
                <a:tc>
                  <a:txBody>
                    <a:bodyPr/>
                    <a:lstStyle/>
                    <a:p>
                      <a:pPr algn="l" fontAlgn="b"/>
                      <a:r>
                        <a:rPr lang="es-CL" sz="900" u="none" strike="noStrike">
                          <a:effectLst/>
                        </a:rPr>
                        <a:t>GRIFERIA LAVATORIOS  AQUAMIX  MODELO FUNSTER</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19.900 </a:t>
                      </a:r>
                      <a:endParaRPr lang="es-CL" sz="900" b="0" i="0" u="none" strike="noStrike">
                        <a:solidFill>
                          <a:srgbClr val="000000"/>
                        </a:solidFill>
                        <a:effectLst/>
                        <a:latin typeface="Calibri"/>
                      </a:endParaRPr>
                    </a:p>
                  </a:txBody>
                  <a:tcPr marL="0" marR="0" marT="0" marB="0" anchor="b"/>
                </a:tc>
                <a:tc>
                  <a:txBody>
                    <a:bodyPr/>
                    <a:lstStyle/>
                    <a:p>
                      <a:pPr algn="r" fontAlgn="b"/>
                      <a:r>
                        <a:rPr lang="es-CL" sz="900" u="none" strike="noStrike">
                          <a:effectLst/>
                        </a:rPr>
                        <a:t>$ 5.997</a:t>
                      </a:r>
                      <a:endParaRPr lang="es-CL" sz="900" b="0" i="0" u="none" strike="noStrike">
                        <a:solidFill>
                          <a:srgbClr val="000000"/>
                        </a:solidFill>
                        <a:effectLst/>
                        <a:latin typeface="Calibri"/>
                      </a:endParaRPr>
                    </a:p>
                  </a:txBody>
                  <a:tcPr marL="0" marR="0" marT="0" marB="0" anchor="b"/>
                </a:tc>
              </a:tr>
              <a:tr h="116286">
                <a:tc>
                  <a:txBody>
                    <a:bodyPr/>
                    <a:lstStyle/>
                    <a:p>
                      <a:pPr algn="l" fontAlgn="b"/>
                      <a:r>
                        <a:rPr lang="es-CL" sz="900" u="none" strike="noStrike" dirty="0">
                          <a:effectLst/>
                        </a:rPr>
                        <a:t>GRIFERIA DUCHAS   AQUAMIX  MODELO FUNSTER</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32.990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3.299 </a:t>
                      </a:r>
                      <a:endParaRPr lang="es-CL" sz="900" b="0" i="0" u="none" strike="noStrike">
                        <a:solidFill>
                          <a:srgbClr val="000000"/>
                        </a:solidFill>
                        <a:effectLst/>
                        <a:latin typeface="Calibri"/>
                      </a:endParaRPr>
                    </a:p>
                  </a:txBody>
                  <a:tcPr marL="0" marR="0" marT="0" marB="0" anchor="b"/>
                </a:tc>
              </a:tr>
              <a:tr h="116286">
                <a:tc>
                  <a:txBody>
                    <a:bodyPr/>
                    <a:lstStyle/>
                    <a:p>
                      <a:pPr algn="l" fontAlgn="b"/>
                      <a:r>
                        <a:rPr lang="es-CL" sz="900" u="none" strike="noStrike">
                          <a:effectLst/>
                        </a:rPr>
                        <a:t>GRIFERIA LAVAPLATOS  AQUAMIX MODELO FUNSTER</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5.990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599 </a:t>
                      </a:r>
                      <a:endParaRPr lang="es-CL" sz="900" b="0" i="0" u="none" strike="noStrike">
                        <a:solidFill>
                          <a:srgbClr val="000000"/>
                        </a:solidFill>
                        <a:effectLst/>
                        <a:latin typeface="Calibri"/>
                      </a:endParaRPr>
                    </a:p>
                  </a:txBody>
                  <a:tcPr marL="0" marR="0" marT="0" marB="0" anchor="b"/>
                </a:tc>
              </a:tr>
              <a:tr h="116286">
                <a:tc>
                  <a:txBody>
                    <a:bodyPr/>
                    <a:lstStyle/>
                    <a:p>
                      <a:pPr algn="l" fontAlgn="b"/>
                      <a:r>
                        <a:rPr lang="es-CL" sz="900" u="none" strike="noStrike">
                          <a:effectLst/>
                        </a:rPr>
                        <a:t>GASFITER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r>
              <a:tr h="116286">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16286">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r" fontAlgn="b"/>
                      <a:r>
                        <a:rPr lang="es-CL" sz="900" u="none" strike="noStrike" dirty="0">
                          <a:effectLst/>
                        </a:rPr>
                        <a:t>$ 13.405</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5" name="4 Gráfico"/>
          <p:cNvGraphicFramePr>
            <a:graphicFrameLocks/>
          </p:cNvGraphicFramePr>
          <p:nvPr>
            <p:extLst>
              <p:ext uri="{D42A27DB-BD31-4B8C-83A1-F6EECF244321}">
                <p14:modId xmlns:p14="http://schemas.microsoft.com/office/powerpoint/2010/main" val="291746361"/>
              </p:ext>
            </p:extLst>
          </p:nvPr>
        </p:nvGraphicFramePr>
        <p:xfrm>
          <a:off x="182014" y="2996952"/>
          <a:ext cx="5038058" cy="35283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Tabla"/>
          <p:cNvGraphicFramePr>
            <a:graphicFrameLocks noGrp="1"/>
          </p:cNvGraphicFramePr>
          <p:nvPr>
            <p:extLst>
              <p:ext uri="{D42A27DB-BD31-4B8C-83A1-F6EECF244321}">
                <p14:modId xmlns:p14="http://schemas.microsoft.com/office/powerpoint/2010/main" val="3383761689"/>
              </p:ext>
            </p:extLst>
          </p:nvPr>
        </p:nvGraphicFramePr>
        <p:xfrm>
          <a:off x="395536" y="1628800"/>
          <a:ext cx="8352928" cy="1234440"/>
        </p:xfrm>
        <a:graphic>
          <a:graphicData uri="http://schemas.openxmlformats.org/drawingml/2006/table">
            <a:tbl>
              <a:tblPr firstRow="1" firstCol="1">
                <a:tableStyleId>{5C22544A-7EE6-4342-B048-85BDC9FD1C3A}</a:tableStyleId>
              </a:tblPr>
              <a:tblGrid>
                <a:gridCol w="5133994"/>
                <a:gridCol w="698502"/>
                <a:gridCol w="689773"/>
                <a:gridCol w="899323"/>
                <a:gridCol w="931336"/>
              </a:tblGrid>
              <a:tr h="103521">
                <a:tc>
                  <a:txBody>
                    <a:bodyPr/>
                    <a:lstStyle/>
                    <a:p>
                      <a:pPr algn="l" fontAlgn="b"/>
                      <a:r>
                        <a:rPr lang="es-CL" sz="900" u="none" strike="noStrike" dirty="0">
                          <a:effectLst/>
                        </a:rPr>
                        <a:t>SUBPARTIDA : SIFÓN  LAVAPLATOS  HOFFENS</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UNI </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5.069 </a:t>
                      </a:r>
                      <a:endParaRPr lang="es-CL" sz="900" b="1" i="0" u="none" strike="noStrike">
                        <a:solidFill>
                          <a:srgbClr val="000000"/>
                        </a:solidFill>
                        <a:effectLst/>
                        <a:latin typeface="Calibri"/>
                      </a:endParaRPr>
                    </a:p>
                  </a:txBody>
                  <a:tcPr marL="0" marR="0" marT="0" marB="0" anchor="b"/>
                </a:tc>
              </a:tr>
              <a:tr h="103521">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03521">
                <a:tc>
                  <a:txBody>
                    <a:bodyPr/>
                    <a:lstStyle/>
                    <a:p>
                      <a:pPr algn="l" fontAlgn="b"/>
                      <a:r>
                        <a:rPr lang="es-CL" sz="900" u="none" strike="noStrike">
                          <a:effectLst/>
                        </a:rPr>
                        <a:t>SIFON TIPO  BOLETTA  HOFFENS  SALIDA RECTA  1    1/2"</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1.690 </a:t>
                      </a:r>
                      <a:endParaRPr lang="es-CL" sz="900" b="0" i="0" u="none" strike="noStrike">
                        <a:solidFill>
                          <a:srgbClr val="000000"/>
                        </a:solidFill>
                        <a:effectLst/>
                        <a:latin typeface="Calibri"/>
                      </a:endParaRPr>
                    </a:p>
                  </a:txBody>
                  <a:tcPr marL="0" marR="0" marT="0" marB="0" anchor="b"/>
                </a:tc>
                <a:tc>
                  <a:txBody>
                    <a:bodyPr/>
                    <a:lstStyle/>
                    <a:p>
                      <a:pPr algn="r" fontAlgn="b"/>
                      <a:r>
                        <a:rPr lang="es-CL" sz="900" u="none" strike="noStrike">
                          <a:effectLst/>
                        </a:rPr>
                        <a:t>$ 169</a:t>
                      </a:r>
                      <a:endParaRPr lang="es-CL" sz="900" b="0" i="0" u="none" strike="noStrike">
                        <a:solidFill>
                          <a:srgbClr val="000000"/>
                        </a:solidFill>
                        <a:effectLst/>
                        <a:latin typeface="Calibri"/>
                      </a:endParaRPr>
                    </a:p>
                  </a:txBody>
                  <a:tcPr marL="0" marR="0" marT="0" marB="0" anchor="b"/>
                </a:tc>
              </a:tr>
              <a:tr h="128996">
                <a:tc>
                  <a:txBody>
                    <a:bodyPr/>
                    <a:lstStyle/>
                    <a:p>
                      <a:pPr algn="l" fontAlgn="b"/>
                      <a:r>
                        <a:rPr lang="it-IT" sz="900" u="none" strike="noStrike">
                          <a:effectLst/>
                        </a:rPr>
                        <a:t>TUBO PVC SANITARIO BLANCO  VINILIT 500 MM </a:t>
                      </a:r>
                      <a:endParaRPr lang="it-IT"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3.455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691 </a:t>
                      </a:r>
                      <a:endParaRPr lang="es-CL" sz="900" b="0" i="0" u="none" strike="noStrike">
                        <a:solidFill>
                          <a:srgbClr val="000000"/>
                        </a:solidFill>
                        <a:effectLst/>
                        <a:latin typeface="Calibri"/>
                      </a:endParaRPr>
                    </a:p>
                  </a:txBody>
                  <a:tcPr marL="0" marR="0" marT="0" marB="0" anchor="b"/>
                </a:tc>
              </a:tr>
              <a:tr h="128996">
                <a:tc>
                  <a:txBody>
                    <a:bodyPr/>
                    <a:lstStyle/>
                    <a:p>
                      <a:pPr algn="l" fontAlgn="b"/>
                      <a:r>
                        <a:rPr lang="fi-FI" sz="900" u="none" strike="noStrike">
                          <a:effectLst/>
                        </a:rPr>
                        <a:t>CINTA TEFLON KLUNTER 1/2" X 10 M  </a:t>
                      </a:r>
                      <a:endParaRPr lang="fi-FI"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210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42 </a:t>
                      </a:r>
                      <a:endParaRPr lang="es-CL" sz="900" b="0" i="0" u="none" strike="noStrike">
                        <a:solidFill>
                          <a:srgbClr val="000000"/>
                        </a:solidFill>
                        <a:effectLst/>
                        <a:latin typeface="Calibri"/>
                      </a:endParaRPr>
                    </a:p>
                  </a:txBody>
                  <a:tcPr marL="0" marR="0" marT="0" marB="0" anchor="b"/>
                </a:tc>
              </a:tr>
              <a:tr h="128996">
                <a:tc>
                  <a:txBody>
                    <a:bodyPr/>
                    <a:lstStyle/>
                    <a:p>
                      <a:pPr algn="l" fontAlgn="b"/>
                      <a:r>
                        <a:rPr lang="es-CL" sz="900" u="none" strike="noStrike">
                          <a:effectLst/>
                        </a:rPr>
                        <a:t>ADHESIVO PVC   TIGRE ENVACE PLASTICO 250 CC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CC</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0,3</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2.190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657 </a:t>
                      </a:r>
                      <a:endParaRPr lang="es-CL" sz="900" b="0" i="0" u="none" strike="noStrike">
                        <a:solidFill>
                          <a:srgbClr val="000000"/>
                        </a:solidFill>
                        <a:effectLst/>
                        <a:latin typeface="Calibri"/>
                      </a:endParaRPr>
                    </a:p>
                  </a:txBody>
                  <a:tcPr marL="0" marR="0" marT="0" marB="0" anchor="b"/>
                </a:tc>
              </a:tr>
              <a:tr h="103521">
                <a:tc>
                  <a:txBody>
                    <a:bodyPr/>
                    <a:lstStyle/>
                    <a:p>
                      <a:pPr algn="l" fontAlgn="b"/>
                      <a:r>
                        <a:rPr lang="es-CL" sz="900" u="none" strike="noStrike">
                          <a:effectLst/>
                        </a:rPr>
                        <a:t>GASFITER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r>
              <a:tr h="103521">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03521">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r" fontAlgn="b"/>
                      <a:r>
                        <a:rPr lang="es-CL" sz="900" u="none" strike="noStrike" dirty="0">
                          <a:effectLst/>
                        </a:rPr>
                        <a:t>$ 5.069</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6" name="15 Tabla"/>
          <p:cNvGraphicFramePr>
            <a:graphicFrameLocks noGrp="1"/>
          </p:cNvGraphicFramePr>
          <p:nvPr>
            <p:extLst>
              <p:ext uri="{D42A27DB-BD31-4B8C-83A1-F6EECF244321}">
                <p14:modId xmlns:p14="http://schemas.microsoft.com/office/powerpoint/2010/main" val="2891179858"/>
              </p:ext>
            </p:extLst>
          </p:nvPr>
        </p:nvGraphicFramePr>
        <p:xfrm>
          <a:off x="5508104" y="2924944"/>
          <a:ext cx="3168352" cy="960120"/>
        </p:xfrm>
        <a:graphic>
          <a:graphicData uri="http://schemas.openxmlformats.org/drawingml/2006/table">
            <a:tbl>
              <a:tblPr lastRow="1" bandCol="1">
                <a:tableStyleId>{5C22544A-7EE6-4342-B048-85BDC9FD1C3A}</a:tableStyleId>
              </a:tblPr>
              <a:tblGrid>
                <a:gridCol w="1556471"/>
                <a:gridCol w="1611881"/>
              </a:tblGrid>
              <a:tr h="120013">
                <a:tc>
                  <a:txBody>
                    <a:bodyPr/>
                    <a:lstStyle/>
                    <a:p>
                      <a:pPr algn="l" fontAlgn="b"/>
                      <a:r>
                        <a:rPr lang="es-CL" sz="1000" u="none" strike="noStrike" dirty="0">
                          <a:effectLst/>
                        </a:rPr>
                        <a:t>APU GRIFERIA</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000" u="none" strike="noStrike">
                          <a:effectLst/>
                        </a:rPr>
                        <a:t>$ 13.405</a:t>
                      </a:r>
                      <a:endParaRPr lang="es-CL" sz="1000" b="0" i="0" u="none" strike="noStrike">
                        <a:solidFill>
                          <a:srgbClr val="000000"/>
                        </a:solidFill>
                        <a:effectLst/>
                        <a:latin typeface="Calibri"/>
                      </a:endParaRPr>
                    </a:p>
                  </a:txBody>
                  <a:tcPr marL="0" marR="0" marT="0" marB="0" anchor="b"/>
                </a:tc>
              </a:tr>
              <a:tr h="120013">
                <a:tc>
                  <a:txBody>
                    <a:bodyPr/>
                    <a:lstStyle/>
                    <a:p>
                      <a:pPr algn="l" fontAlgn="b"/>
                      <a:r>
                        <a:rPr lang="es-CL" sz="1000" u="none" strike="noStrike">
                          <a:effectLst/>
                        </a:rPr>
                        <a:t>APU SIFON</a:t>
                      </a:r>
                      <a:endParaRPr lang="es-CL" sz="1000" b="0"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$ 5.069</a:t>
                      </a:r>
                      <a:endParaRPr lang="es-CL" sz="1000" b="0" i="0" u="none" strike="noStrike">
                        <a:solidFill>
                          <a:srgbClr val="000000"/>
                        </a:solidFill>
                        <a:effectLst/>
                        <a:latin typeface="Calibri"/>
                      </a:endParaRPr>
                    </a:p>
                  </a:txBody>
                  <a:tcPr marL="0" marR="0" marT="0" marB="0" anchor="b"/>
                </a:tc>
              </a:tr>
              <a:tr h="120013">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$ 18.474</a:t>
                      </a:r>
                      <a:endParaRPr lang="es-CL" sz="1000" b="1" i="0" u="none" strike="noStrike">
                        <a:solidFill>
                          <a:srgbClr val="000000"/>
                        </a:solidFill>
                        <a:effectLst/>
                        <a:latin typeface="Calibri"/>
                      </a:endParaRPr>
                    </a:p>
                  </a:txBody>
                  <a:tcPr marL="0" marR="0" marT="0" marB="0" anchor="b"/>
                </a:tc>
              </a:tr>
              <a:tr h="120013">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r>
              <a:tr h="120013">
                <a:tc>
                  <a:txBody>
                    <a:bodyPr/>
                    <a:lstStyle/>
                    <a:p>
                      <a:pPr algn="l" fontAlgn="b"/>
                      <a:r>
                        <a:rPr lang="es-CL" sz="1100" u="none" strike="noStrike">
                          <a:effectLst/>
                        </a:rPr>
                        <a:t>APU. X PISO</a:t>
                      </a:r>
                      <a:endParaRPr lang="es-CL" sz="11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$ 221.692</a:t>
                      </a:r>
                      <a:endParaRPr lang="es-CL" sz="1100" b="0" i="0" u="none" strike="noStrike">
                        <a:solidFill>
                          <a:srgbClr val="000000"/>
                        </a:solidFill>
                        <a:effectLst/>
                        <a:latin typeface="Calibri"/>
                      </a:endParaRPr>
                    </a:p>
                  </a:txBody>
                  <a:tcPr marL="0" marR="0" marT="0" marB="0" anchor="b"/>
                </a:tc>
              </a:tr>
              <a:tr h="120013">
                <a:tc>
                  <a:txBody>
                    <a:bodyPr/>
                    <a:lstStyle/>
                    <a:p>
                      <a:pPr algn="l" fontAlgn="b"/>
                      <a:r>
                        <a:rPr lang="es-CL" sz="1100" u="none" strike="noStrike">
                          <a:effectLst/>
                        </a:rPr>
                        <a:t>PARTIDA TOTAL</a:t>
                      </a:r>
                      <a:endParaRPr lang="es-CL" sz="11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$ 4.433.832</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8" name="5 Gráfico"/>
          <p:cNvGraphicFramePr>
            <a:graphicFrameLocks/>
          </p:cNvGraphicFramePr>
          <p:nvPr>
            <p:extLst>
              <p:ext uri="{D42A27DB-BD31-4B8C-83A1-F6EECF244321}">
                <p14:modId xmlns:p14="http://schemas.microsoft.com/office/powerpoint/2010/main" val="654031564"/>
              </p:ext>
            </p:extLst>
          </p:nvPr>
        </p:nvGraphicFramePr>
        <p:xfrm>
          <a:off x="5076056" y="4005064"/>
          <a:ext cx="3345636" cy="2592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476098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4128" y="116632"/>
            <a:ext cx="3008313" cy="1162051"/>
          </a:xfrm>
        </p:spPr>
        <p:txBody>
          <a:bodyPr/>
          <a:lstStyle/>
          <a:p>
            <a:r>
              <a:rPr lang="es-CL" dirty="0" smtClean="0">
                <a:solidFill>
                  <a:schemeClr val="accent2"/>
                </a:solidFill>
              </a:rPr>
              <a:t>PARTIDA 30  :</a:t>
            </a:r>
            <a:br>
              <a:rPr lang="es-CL" dirty="0" smtClean="0">
                <a:solidFill>
                  <a:schemeClr val="accent2"/>
                </a:solidFill>
              </a:rPr>
            </a:br>
            <a:r>
              <a:rPr lang="es-CL" dirty="0" smtClean="0">
                <a:solidFill>
                  <a:schemeClr val="accent2"/>
                </a:solidFill>
              </a:rPr>
              <a:t>CORRIENTES DEBILES Y EQUIPOS</a:t>
            </a:r>
            <a:endParaRPr lang="es-CL" dirty="0">
              <a:solidFill>
                <a:schemeClr val="accent2"/>
              </a:solidFill>
            </a:endParaRPr>
          </a:p>
        </p:txBody>
      </p:sp>
      <p:sp>
        <p:nvSpPr>
          <p:cNvPr id="3" name="2 Marcador de texto"/>
          <p:cNvSpPr>
            <a:spLocks noGrp="1"/>
          </p:cNvSpPr>
          <p:nvPr>
            <p:ph type="body" sz="half" idx="2"/>
          </p:nvPr>
        </p:nvSpPr>
        <p:spPr>
          <a:xfrm>
            <a:off x="5715004" y="1340768"/>
            <a:ext cx="3008313" cy="4602839"/>
          </a:xfrm>
        </p:spPr>
        <p:txBody>
          <a:bodyPr/>
          <a:lstStyle/>
          <a:p>
            <a:r>
              <a:rPr lang="es-CL" b="1" dirty="0" smtClean="0"/>
              <a:t>SEGÚN LA E.E.T.T:</a:t>
            </a:r>
          </a:p>
          <a:p>
            <a:pPr algn="just"/>
            <a:r>
              <a:rPr lang="es-CL" dirty="0" smtClean="0"/>
              <a:t>Se dejaran las canalizaciones </a:t>
            </a:r>
            <a:r>
              <a:rPr lang="es-CL" b="1" dirty="0" err="1" smtClean="0"/>
              <a:t>enlauchadas</a:t>
            </a:r>
            <a:r>
              <a:rPr lang="es-CL" dirty="0" smtClean="0"/>
              <a:t> indicadas en los planos de especialidad para implementar los servicios de  </a:t>
            </a:r>
            <a:r>
              <a:rPr lang="es-CL" dirty="0" err="1" smtClean="0"/>
              <a:t>citofonia</a:t>
            </a:r>
            <a:r>
              <a:rPr lang="es-CL" dirty="0" smtClean="0"/>
              <a:t> , </a:t>
            </a:r>
            <a:r>
              <a:rPr lang="es-CL" dirty="0" err="1" smtClean="0"/>
              <a:t>telefonia</a:t>
            </a:r>
            <a:r>
              <a:rPr lang="es-CL" dirty="0" smtClean="0"/>
              <a:t> y TV cable .La instalación se realizará  de acuerdo a planos y a especificaciones técnicas de la especialidad </a:t>
            </a:r>
          </a:p>
          <a:p>
            <a:r>
              <a:rPr lang="es-CL" b="1" dirty="0" smtClean="0"/>
              <a:t>DESCRIPCION:</a:t>
            </a:r>
          </a:p>
          <a:p>
            <a:pPr algn="just"/>
            <a:r>
              <a:rPr lang="es-CL" dirty="0" smtClean="0"/>
              <a:t>Para la terminación de las instalaciones de corrientes débiles  se colocaron </a:t>
            </a:r>
            <a:r>
              <a:rPr lang="es-CL" dirty="0" err="1" smtClean="0"/>
              <a:t>tapacorrientes</a:t>
            </a:r>
            <a:r>
              <a:rPr lang="es-CL" dirty="0" smtClean="0"/>
              <a:t>  </a:t>
            </a:r>
            <a:r>
              <a:rPr lang="es-CL" dirty="0" err="1" smtClean="0"/>
              <a:t>Marisio</a:t>
            </a:r>
            <a:r>
              <a:rPr lang="es-CL" dirty="0" smtClean="0"/>
              <a:t> de color bronce  una vez terminada la instalación del papel mural.</a:t>
            </a:r>
          </a:p>
          <a:p>
            <a:pPr algn="just"/>
            <a:r>
              <a:rPr lang="es-CL" b="1" dirty="0" smtClean="0"/>
              <a:t>ANALISIS CRITICO</a:t>
            </a:r>
            <a:r>
              <a:rPr lang="es-CL" dirty="0" smtClean="0"/>
              <a:t>:</a:t>
            </a:r>
          </a:p>
          <a:p>
            <a:pPr algn="just"/>
            <a:r>
              <a:rPr lang="es-CL" dirty="0" smtClean="0"/>
              <a:t>La partida se desarrollo  de forma  correcta  según las especificaciones técnicas.</a:t>
            </a:r>
          </a:p>
          <a:p>
            <a:endParaRPr lang="es-CL" b="1" dirty="0" smtClean="0"/>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137</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2656"/>
            <a:ext cx="4916778" cy="3672408"/>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00" y="4941168"/>
            <a:ext cx="1316723" cy="720080"/>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4653136"/>
            <a:ext cx="1078394" cy="1080120"/>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736" y="4514056"/>
            <a:ext cx="1219200" cy="1219200"/>
          </a:xfrm>
          <a:prstGeom prst="rect">
            <a:avLst/>
          </a:prstGeom>
        </p:spPr>
      </p:pic>
      <p:cxnSp>
        <p:nvCxnSpPr>
          <p:cNvPr id="12" name="11 Conector recto de flecha"/>
          <p:cNvCxnSpPr/>
          <p:nvPr/>
        </p:nvCxnSpPr>
        <p:spPr>
          <a:xfrm>
            <a:off x="4247101" y="2564904"/>
            <a:ext cx="0" cy="194421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14 Conector recto de flecha"/>
          <p:cNvCxnSpPr/>
          <p:nvPr/>
        </p:nvCxnSpPr>
        <p:spPr>
          <a:xfrm>
            <a:off x="2627784" y="2420888"/>
            <a:ext cx="0" cy="208823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15 Conector recto de flecha"/>
          <p:cNvCxnSpPr/>
          <p:nvPr/>
        </p:nvCxnSpPr>
        <p:spPr>
          <a:xfrm>
            <a:off x="1043608" y="2420888"/>
            <a:ext cx="0" cy="252028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6176" y="5877272"/>
            <a:ext cx="2057400" cy="584200"/>
          </a:xfrm>
          <a:prstGeom prst="rect">
            <a:avLst/>
          </a:prstGeom>
        </p:spPr>
      </p:pic>
    </p:spTree>
    <p:extLst>
      <p:ext uri="{BB962C8B-B14F-4D97-AF65-F5344CB8AC3E}">
        <p14:creationId xmlns:p14="http://schemas.microsoft.com/office/powerpoint/2010/main" val="277231190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z="1000" smtClean="0"/>
              <a:pPr/>
              <a:t>138</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8" name="1 Título"/>
          <p:cNvSpPr txBox="1">
            <a:spLocks/>
          </p:cNvSpPr>
          <p:nvPr/>
        </p:nvSpPr>
        <p:spPr>
          <a:xfrm>
            <a:off x="6135692" y="-747464"/>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2" name="1 Tabla"/>
          <p:cNvGraphicFramePr>
            <a:graphicFrameLocks noGrp="1"/>
          </p:cNvGraphicFramePr>
          <p:nvPr>
            <p:extLst>
              <p:ext uri="{D42A27DB-BD31-4B8C-83A1-F6EECF244321}">
                <p14:modId xmlns:p14="http://schemas.microsoft.com/office/powerpoint/2010/main" val="3300440511"/>
              </p:ext>
            </p:extLst>
          </p:nvPr>
        </p:nvGraphicFramePr>
        <p:xfrm>
          <a:off x="467542" y="476672"/>
          <a:ext cx="8208913" cy="1009963"/>
        </p:xfrm>
        <a:graphic>
          <a:graphicData uri="http://schemas.openxmlformats.org/drawingml/2006/table">
            <a:tbl>
              <a:tblPr firstRow="1" firstCol="1">
                <a:tableStyleId>{5C22544A-7EE6-4342-B048-85BDC9FD1C3A}</a:tableStyleId>
              </a:tblPr>
              <a:tblGrid>
                <a:gridCol w="5250276"/>
                <a:gridCol w="734305"/>
                <a:gridCol w="743484"/>
                <a:gridCol w="746543"/>
                <a:gridCol w="734305"/>
              </a:tblGrid>
              <a:tr h="175283">
                <a:tc>
                  <a:txBody>
                    <a:bodyPr/>
                    <a:lstStyle/>
                    <a:p>
                      <a:pPr algn="l" fontAlgn="b"/>
                      <a:r>
                        <a:rPr lang="es-CL" sz="1000" u="none" strike="noStrike">
                          <a:effectLst/>
                        </a:rPr>
                        <a:t>SUBPARTIDA : TERMINACIONES  SERVICIO ELECTRICO| TELEFONO |CABLE MARISIO</a:t>
                      </a:r>
                      <a:endParaRPr lang="es-CL" sz="1000" b="1" i="0" u="none" strike="noStrike">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UNI</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5.955 </a:t>
                      </a:r>
                      <a:endParaRPr lang="es-CL" sz="1000" b="1"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TAPA TOMACORRINETES PVC  MARISIO COLOR BRONCE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0,5</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445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MUEBLISTA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5.500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66936">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5.955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3495027467"/>
              </p:ext>
            </p:extLst>
          </p:nvPr>
        </p:nvGraphicFramePr>
        <p:xfrm>
          <a:off x="6012160" y="1628800"/>
          <a:ext cx="2664296" cy="952500"/>
        </p:xfrm>
        <a:graphic>
          <a:graphicData uri="http://schemas.openxmlformats.org/drawingml/2006/table">
            <a:tbl>
              <a:tblPr lastRow="1" bandCol="1">
                <a:tableStyleId>{5C22544A-7EE6-4342-B048-85BDC9FD1C3A}</a:tableStyleId>
              </a:tblPr>
              <a:tblGrid>
                <a:gridCol w="1343157"/>
                <a:gridCol w="1321139"/>
              </a:tblGrid>
              <a:tr h="190500">
                <a:tc>
                  <a:txBody>
                    <a:bodyPr/>
                    <a:lstStyle/>
                    <a:p>
                      <a:pPr algn="l" fontAlgn="b"/>
                      <a:r>
                        <a:rPr lang="es-CL" sz="1000" u="none" strike="noStrike" dirty="0">
                          <a:effectLst/>
                        </a:rPr>
                        <a:t>APU E.T.C</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5.955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dirty="0">
                          <a:effectLst/>
                        </a:rPr>
                        <a:t>APU TOTAL X DPTO</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41.686,05 </a:t>
                      </a:r>
                      <a:endParaRPr lang="es-CL" sz="1000" b="1"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$ 500.233</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dirty="0">
                          <a:effectLst/>
                        </a:rPr>
                        <a:t>PARTIDA TOTAL</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000" u="none" strike="noStrike" dirty="0">
                          <a:effectLst/>
                        </a:rPr>
                        <a:t>$ 10.004.652</a:t>
                      </a:r>
                      <a:endParaRPr lang="es-CL" sz="1000" b="1" i="0" u="none" strike="noStrike" dirty="0">
                        <a:solidFill>
                          <a:srgbClr val="000000"/>
                        </a:solidFill>
                        <a:effectLst/>
                        <a:latin typeface="Calibri"/>
                      </a:endParaRPr>
                    </a:p>
                  </a:txBody>
                  <a:tcPr marL="0" marR="0" marT="0" marB="0" anchor="b"/>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4216208485"/>
              </p:ext>
            </p:extLst>
          </p:nvPr>
        </p:nvGraphicFramePr>
        <p:xfrm>
          <a:off x="467544" y="1628800"/>
          <a:ext cx="5256584" cy="571500"/>
        </p:xfrm>
        <a:graphic>
          <a:graphicData uri="http://schemas.openxmlformats.org/drawingml/2006/table">
            <a:tbl>
              <a:tblPr>
                <a:tableStyleId>{5C22544A-7EE6-4342-B048-85BDC9FD1C3A}</a:tableStyleId>
              </a:tblPr>
              <a:tblGrid>
                <a:gridCol w="4611604"/>
                <a:gridCol w="644980"/>
              </a:tblGrid>
              <a:tr h="190500">
                <a:tc>
                  <a:txBody>
                    <a:bodyPr/>
                    <a:lstStyle/>
                    <a:p>
                      <a:pPr algn="l" fontAlgn="b"/>
                      <a:r>
                        <a:rPr lang="es-CL" sz="1100" u="none" strike="noStrike">
                          <a:effectLst/>
                        </a:rPr>
                        <a:t>NOTA : REALIZADO CON LOS VALORES DE HOME  CENTER SODIMAC </a:t>
                      </a:r>
                      <a:endParaRPr lang="es-CL" sz="1100" b="1"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a:t>
                      </a:r>
                      <a:endParaRPr lang="es-CL" sz="1100" b="1" i="0" u="none" strike="noStrike">
                        <a:solidFill>
                          <a:srgbClr val="000000"/>
                        </a:solidFill>
                        <a:effectLst/>
                        <a:latin typeface="Calibri"/>
                      </a:endParaRPr>
                    </a:p>
                  </a:txBody>
                  <a:tcPr marL="0" marR="0" marT="0" marB="0" anchor="b"/>
                </a:tc>
              </a:tr>
              <a:tr h="190500">
                <a:tc>
                  <a:txBody>
                    <a:bodyPr/>
                    <a:lstStyle/>
                    <a:p>
                      <a:pPr algn="l" fontAlgn="b"/>
                      <a:r>
                        <a:rPr lang="es-CL" sz="1100" u="none" strike="noStrike">
                          <a:effectLst/>
                        </a:rPr>
                        <a:t>REALIZADO  POR : PILAR EMILIA PETERSON</a:t>
                      </a:r>
                      <a:endParaRPr lang="es-CL" sz="1100" b="1"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100" u="none" strike="noStrike">
                          <a:effectLst/>
                        </a:rPr>
                        <a:t>VALORES VALIDOS PARA EJECUTAR  UN  ELEMENTO</a:t>
                      </a:r>
                      <a:endParaRPr lang="es-CL" sz="1100" b="1" i="0" u="none" strike="noStrike">
                        <a:solidFill>
                          <a:srgbClr val="000000"/>
                        </a:solidFill>
                        <a:effectLst/>
                        <a:latin typeface="Calibri"/>
                      </a:endParaRPr>
                    </a:p>
                  </a:txBody>
                  <a:tcPr marL="0" marR="0" marT="0" marB="0" anchor="b"/>
                </a:tc>
                <a:tc>
                  <a:txBody>
                    <a:bodyPr/>
                    <a:lstStyle/>
                    <a:p>
                      <a:pPr algn="l" fontAlgn="b"/>
                      <a:r>
                        <a:rPr lang="es-CL" sz="1100" u="none" strike="noStrike" dirty="0">
                          <a:effectLst/>
                        </a:rPr>
                        <a:t>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0" name="4 Gráfico"/>
          <p:cNvGraphicFramePr>
            <a:graphicFrameLocks/>
          </p:cNvGraphicFramePr>
          <p:nvPr>
            <p:extLst>
              <p:ext uri="{D42A27DB-BD31-4B8C-83A1-F6EECF244321}">
                <p14:modId xmlns:p14="http://schemas.microsoft.com/office/powerpoint/2010/main" val="2963524343"/>
              </p:ext>
            </p:extLst>
          </p:nvPr>
        </p:nvGraphicFramePr>
        <p:xfrm>
          <a:off x="323528" y="2348880"/>
          <a:ext cx="4572000" cy="38164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5 Gráfico"/>
          <p:cNvGraphicFramePr>
            <a:graphicFrameLocks/>
          </p:cNvGraphicFramePr>
          <p:nvPr>
            <p:extLst>
              <p:ext uri="{D42A27DB-BD31-4B8C-83A1-F6EECF244321}">
                <p14:modId xmlns:p14="http://schemas.microsoft.com/office/powerpoint/2010/main" val="515134124"/>
              </p:ext>
            </p:extLst>
          </p:nvPr>
        </p:nvGraphicFramePr>
        <p:xfrm>
          <a:off x="4788024" y="2636912"/>
          <a:ext cx="3707909"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6" name="5 CuadroTexto"/>
          <p:cNvSpPr txBox="1"/>
          <p:nvPr/>
        </p:nvSpPr>
        <p:spPr>
          <a:xfrm>
            <a:off x="395536" y="6320353"/>
            <a:ext cx="5760640" cy="276999"/>
          </a:xfrm>
          <a:prstGeom prst="rect">
            <a:avLst/>
          </a:prstGeom>
          <a:noFill/>
        </p:spPr>
        <p:txBody>
          <a:bodyPr wrap="square" rtlCol="0">
            <a:spAutoFit/>
          </a:bodyPr>
          <a:lstStyle/>
          <a:p>
            <a:r>
              <a:rPr lang="es-CL" sz="1200" dirty="0" smtClean="0"/>
              <a:t>NOTA: SE CONSIDERAN 7 TOMACORRIENTE POR DEPARTAMENTO </a:t>
            </a:r>
            <a:endParaRPr lang="es-CL" sz="1200" dirty="0"/>
          </a:p>
        </p:txBody>
      </p:sp>
    </p:spTree>
    <p:extLst>
      <p:ext uri="{BB962C8B-B14F-4D97-AF65-F5344CB8AC3E}">
        <p14:creationId xmlns:p14="http://schemas.microsoft.com/office/powerpoint/2010/main" val="20451407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92079" y="260648"/>
            <a:ext cx="3168353" cy="1162051"/>
          </a:xfrm>
        </p:spPr>
        <p:txBody>
          <a:bodyPr/>
          <a:lstStyle/>
          <a:p>
            <a:pPr algn="just"/>
            <a:r>
              <a:rPr lang="es-CL" dirty="0" smtClean="0">
                <a:solidFill>
                  <a:schemeClr val="accent2"/>
                </a:solidFill>
              </a:rPr>
              <a:t>PRECIOS   ESTIMATIVOS DE TERMINACIONES  DEL ALUMNO EN SEGUIMIENTO DE OBRA </a:t>
            </a:r>
            <a:endParaRPr lang="es-CL" dirty="0">
              <a:solidFill>
                <a:schemeClr val="accent2"/>
              </a:solidFill>
            </a:endParaRPr>
          </a:p>
        </p:txBody>
      </p:sp>
      <p:sp>
        <p:nvSpPr>
          <p:cNvPr id="3" name="2 Marcador de texto"/>
          <p:cNvSpPr>
            <a:spLocks noGrp="1"/>
          </p:cNvSpPr>
          <p:nvPr>
            <p:ph type="body" sz="half" idx="2"/>
          </p:nvPr>
        </p:nvSpPr>
        <p:spPr>
          <a:xfrm>
            <a:off x="5220072" y="1556792"/>
            <a:ext cx="3240360" cy="4536504"/>
          </a:xfrm>
        </p:spPr>
        <p:txBody>
          <a:bodyPr>
            <a:normAutofit lnSpcReduction="10000"/>
          </a:bodyPr>
          <a:lstStyle/>
          <a:p>
            <a:pPr marL="285750" indent="-285750" algn="just">
              <a:buFont typeface="Arial" panose="020B0604020202020204" pitchFamily="34" charset="0"/>
              <a:buChar char="•"/>
            </a:pPr>
            <a:r>
              <a:rPr lang="es-CL" sz="1400" dirty="0" smtClean="0">
                <a:latin typeface="Arial Narrow" panose="020B0606020202030204" pitchFamily="34" charset="0"/>
              </a:rPr>
              <a:t>A modo de ejercicio académico  como estudiante , por la </a:t>
            </a:r>
            <a:r>
              <a:rPr lang="es-CL" sz="1400" b="1" dirty="0" smtClean="0">
                <a:latin typeface="Arial Narrow" panose="020B0606020202030204" pitchFamily="34" charset="0"/>
              </a:rPr>
              <a:t>curiosidad</a:t>
            </a:r>
            <a:r>
              <a:rPr lang="es-CL" sz="1400" dirty="0" smtClean="0">
                <a:latin typeface="Arial Narrow" panose="020B0606020202030204" pitchFamily="34" charset="0"/>
              </a:rPr>
              <a:t> por saber el valor  de las terminaciones del edificio  seguido , dio como origen el siguiente ejercicio.</a:t>
            </a:r>
          </a:p>
          <a:p>
            <a:pPr marL="285750" indent="-285750" algn="just">
              <a:buFont typeface="Arial" panose="020B0604020202020204" pitchFamily="34" charset="0"/>
              <a:buChar char="•"/>
            </a:pPr>
            <a:r>
              <a:rPr lang="es-CL" sz="1400" dirty="0" smtClean="0">
                <a:latin typeface="Arial Narrow" panose="020B0606020202030204" pitchFamily="34" charset="0"/>
              </a:rPr>
              <a:t>Por medio del </a:t>
            </a:r>
            <a:r>
              <a:rPr lang="es-CL" sz="1400" b="1" dirty="0" smtClean="0">
                <a:latin typeface="Arial Narrow" panose="020B0606020202030204" pitchFamily="34" charset="0"/>
              </a:rPr>
              <a:t>Análisis de Precios Unitarios </a:t>
            </a:r>
            <a:r>
              <a:rPr lang="es-CL" sz="1400" dirty="0" smtClean="0">
                <a:latin typeface="Arial Narrow" panose="020B0606020202030204" pitchFamily="34" charset="0"/>
              </a:rPr>
              <a:t>se calcula el precio  total de las partidas por unidades de superficie construidas</a:t>
            </a:r>
            <a:r>
              <a:rPr lang="es-CL" sz="1400" b="1" dirty="0" smtClean="0">
                <a:latin typeface="Arial Narrow" panose="020B0606020202030204" pitchFamily="34" charset="0"/>
              </a:rPr>
              <a:t>.</a:t>
            </a:r>
          </a:p>
          <a:p>
            <a:pPr marL="285750" indent="-285750" algn="just">
              <a:buFont typeface="Arial" panose="020B0604020202020204" pitchFamily="34" charset="0"/>
              <a:buChar char="•"/>
            </a:pPr>
            <a:r>
              <a:rPr lang="es-CL" sz="1400" dirty="0" smtClean="0">
                <a:latin typeface="Arial Narrow" panose="020B0606020202030204" pitchFamily="34" charset="0"/>
              </a:rPr>
              <a:t>Teniendo esos valores se  suman y se obtienen los valores estimativos   y el valor promedio de  las partidas.</a:t>
            </a:r>
          </a:p>
          <a:p>
            <a:pPr marL="285750" indent="-285750" algn="just">
              <a:buFont typeface="Arial" panose="020B0604020202020204" pitchFamily="34" charset="0"/>
              <a:buChar char="•"/>
            </a:pPr>
            <a:r>
              <a:rPr lang="es-CL" sz="1400" dirty="0" smtClean="0">
                <a:latin typeface="Arial Narrow" panose="020B0606020202030204" pitchFamily="34" charset="0"/>
              </a:rPr>
              <a:t>Si se  calcula en valor estimativo total un UF con  fecha del 17 de diciembre ($23.267,58),el valor estimativo total ($457.166.664)seria de </a:t>
            </a:r>
            <a:r>
              <a:rPr lang="es-CL" sz="1400" b="1" dirty="0" smtClean="0">
                <a:latin typeface="Arial Narrow" panose="020B0606020202030204" pitchFamily="34" charset="0"/>
              </a:rPr>
              <a:t>19.648 ,22 UF </a:t>
            </a:r>
            <a:r>
              <a:rPr lang="es-CL" sz="1400" dirty="0" smtClean="0">
                <a:latin typeface="Arial Narrow" panose="020B0606020202030204" pitchFamily="34" charset="0"/>
              </a:rPr>
              <a:t>aprox.</a:t>
            </a:r>
          </a:p>
          <a:p>
            <a:pPr marL="285750" indent="-285750" algn="just">
              <a:buFont typeface="Arial" panose="020B0604020202020204" pitchFamily="34" charset="0"/>
              <a:buChar char="•"/>
            </a:pPr>
            <a:r>
              <a:rPr lang="es-CL" sz="1400" dirty="0" smtClean="0">
                <a:latin typeface="Arial Narrow" panose="020B0606020202030204" pitchFamily="34" charset="0"/>
              </a:rPr>
              <a:t>Posiblemente   el valor total de  todos los procesos constructivos  influya en el precio final de los departamentos, en conjunto con el precio de la  calidad de las terminaciones .</a:t>
            </a:r>
            <a:endParaRPr lang="es-CL" sz="1400" dirty="0">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139</a:t>
            </a:fld>
            <a:endParaRPr lang="es-CL" sz="1000" dirty="0"/>
          </a:p>
        </p:txBody>
      </p:sp>
      <p:graphicFrame>
        <p:nvGraphicFramePr>
          <p:cNvPr id="9" name="8 Tabla"/>
          <p:cNvGraphicFramePr>
            <a:graphicFrameLocks noGrp="1"/>
          </p:cNvGraphicFramePr>
          <p:nvPr>
            <p:extLst>
              <p:ext uri="{D42A27DB-BD31-4B8C-83A1-F6EECF244321}">
                <p14:modId xmlns:p14="http://schemas.microsoft.com/office/powerpoint/2010/main" val="1957009103"/>
              </p:ext>
            </p:extLst>
          </p:nvPr>
        </p:nvGraphicFramePr>
        <p:xfrm>
          <a:off x="5148064" y="6213320"/>
          <a:ext cx="3995936" cy="609600"/>
        </p:xfrm>
        <a:graphic>
          <a:graphicData uri="http://schemas.openxmlformats.org/drawingml/2006/table">
            <a:tbl>
              <a:tblPr>
                <a:tableStyleId>{2D5ABB26-0587-4C30-8999-92F81FD0307C}</a:tableStyleId>
              </a:tblPr>
              <a:tblGrid>
                <a:gridCol w="3080200"/>
                <a:gridCol w="884414"/>
                <a:gridCol w="31322"/>
              </a:tblGrid>
              <a:tr h="0">
                <a:tc>
                  <a:txBody>
                    <a:bodyPr/>
                    <a:lstStyle/>
                    <a:p>
                      <a:pPr algn="l" fontAlgn="b"/>
                      <a:endParaRPr lang="es-CL" sz="900" b="1" i="0" u="none" strike="noStrike" dirty="0">
                        <a:solidFill>
                          <a:srgbClr val="000000"/>
                        </a:solidFill>
                        <a:effectLst/>
                        <a:latin typeface="Calibri"/>
                      </a:endParaRPr>
                    </a:p>
                  </a:txBody>
                  <a:tcPr marL="0" marR="0" marT="0" marB="0" anchor="b"/>
                </a:tc>
                <a:tc>
                  <a:txBody>
                    <a:bodyPr/>
                    <a:lstStyle/>
                    <a:p>
                      <a:pPr algn="l" fontAlgn="b"/>
                      <a:r>
                        <a:rPr lang="es-CL" sz="1100" u="none" strike="noStrike">
                          <a:effectLst/>
                        </a:rPr>
                        <a:t> </a:t>
                      </a:r>
                      <a:endParaRPr lang="es-CL" sz="1100" b="1"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a:t>
                      </a:r>
                      <a:endParaRPr lang="es-CL" sz="1100" b="0" i="0" u="none" strike="noStrike">
                        <a:solidFill>
                          <a:srgbClr val="000000"/>
                        </a:solidFill>
                        <a:effectLst/>
                        <a:latin typeface="Calibri"/>
                      </a:endParaRPr>
                    </a:p>
                  </a:txBody>
                  <a:tcPr marL="0" marR="0" marT="0" marB="0" anchor="b"/>
                </a:tc>
              </a:tr>
              <a:tr h="130924">
                <a:tc>
                  <a:txBody>
                    <a:bodyPr/>
                    <a:lstStyle/>
                    <a:p>
                      <a:pPr algn="l" fontAlgn="b"/>
                      <a:r>
                        <a:rPr lang="es-CL" sz="900" u="none" strike="noStrike" dirty="0" smtClean="0">
                          <a:effectLst/>
                        </a:rPr>
                        <a:t>NOTA</a:t>
                      </a:r>
                      <a:r>
                        <a:rPr lang="es-CL" sz="900" u="none" strike="noStrike" baseline="0" dirty="0" smtClean="0">
                          <a:effectLst/>
                        </a:rPr>
                        <a:t> : </a:t>
                      </a:r>
                      <a:endParaRPr lang="es-CL" sz="900" b="1" i="0" u="none" strike="noStrike" dirty="0">
                        <a:solidFill>
                          <a:srgbClr val="000000"/>
                        </a:solidFill>
                        <a:effectLst/>
                        <a:latin typeface="Calibri"/>
                      </a:endParaRPr>
                    </a:p>
                  </a:txBody>
                  <a:tcPr marL="0" marR="0" marT="0" marB="0" anchor="b"/>
                </a:tc>
                <a:tc>
                  <a:txBody>
                    <a:bodyPr/>
                    <a:lstStyle/>
                    <a:p>
                      <a:pPr algn="l" fontAlgn="b"/>
                      <a:r>
                        <a:rPr lang="es-CL" sz="1100" u="none" strike="noStrike" dirty="0">
                          <a:effectLst/>
                        </a:rPr>
                        <a:t> </a:t>
                      </a:r>
                      <a:endParaRPr lang="es-CL" sz="1100" b="0" i="0" u="none" strike="noStrike" dirty="0">
                        <a:solidFill>
                          <a:srgbClr val="000000"/>
                        </a:solidFill>
                        <a:effectLst/>
                        <a:latin typeface="Calibri"/>
                      </a:endParaRPr>
                    </a:p>
                  </a:txBody>
                  <a:tcPr marL="0" marR="0" marT="0" marB="0" anchor="b"/>
                </a:tc>
                <a:tc>
                  <a:txBody>
                    <a:bodyPr/>
                    <a:lstStyle/>
                    <a:p>
                      <a:pPr algn="l" fontAlgn="b"/>
                      <a:r>
                        <a:rPr lang="es-CL" sz="1100" u="none" strike="noStrike">
                          <a:effectLst/>
                        </a:rPr>
                        <a:t> </a:t>
                      </a:r>
                      <a:endParaRPr lang="es-CL" sz="1100" b="0" i="0" u="none" strike="noStrike">
                        <a:solidFill>
                          <a:srgbClr val="000000"/>
                        </a:solidFill>
                        <a:effectLst/>
                        <a:latin typeface="Calibri"/>
                      </a:endParaRPr>
                    </a:p>
                  </a:txBody>
                  <a:tcPr marL="0" marR="0" marT="0" marB="0" anchor="b"/>
                </a:tc>
              </a:tr>
              <a:tr h="177237">
                <a:tc gridSpan="2">
                  <a:txBody>
                    <a:bodyPr/>
                    <a:lstStyle/>
                    <a:p>
                      <a:pPr algn="l" fontAlgn="b"/>
                      <a:r>
                        <a:rPr lang="es-CL" sz="900" u="none" strike="noStrike" dirty="0">
                          <a:effectLst/>
                        </a:rPr>
                        <a:t>EJERCICIO DE DEDUCCION DE </a:t>
                      </a:r>
                      <a:r>
                        <a:rPr lang="es-CL" sz="900" u="none" strike="noStrike" baseline="0" dirty="0" smtClean="0">
                          <a:effectLst/>
                        </a:rPr>
                        <a:t> VALORES </a:t>
                      </a:r>
                      <a:r>
                        <a:rPr lang="es-CL" sz="900" u="none" strike="noStrike" dirty="0" smtClean="0">
                          <a:effectLst/>
                        </a:rPr>
                        <a:t> </a:t>
                      </a:r>
                      <a:r>
                        <a:rPr lang="es-CL" sz="900" u="none" strike="noStrike" dirty="0">
                          <a:effectLst/>
                        </a:rPr>
                        <a:t>POR EL ALUMNO , SOLO CON FINES ACADEMICOS </a:t>
                      </a:r>
                      <a:endParaRPr lang="es-CL" sz="9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l" fontAlgn="b"/>
                      <a:r>
                        <a:rPr lang="es-CL" sz="1100" u="none" strike="noStrike" dirty="0">
                          <a:effectLst/>
                        </a:rPr>
                        <a:t>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987998513"/>
              </p:ext>
            </p:extLst>
          </p:nvPr>
        </p:nvGraphicFramePr>
        <p:xfrm>
          <a:off x="323528" y="44622"/>
          <a:ext cx="4752528" cy="6813377"/>
        </p:xfrm>
        <a:graphic>
          <a:graphicData uri="http://schemas.openxmlformats.org/drawingml/2006/table">
            <a:tbl>
              <a:tblPr firstRow="1" firstCol="1" lastRow="1" bandCol="1">
                <a:tableStyleId>{5C22544A-7EE6-4342-B048-85BDC9FD1C3A}</a:tableStyleId>
              </a:tblPr>
              <a:tblGrid>
                <a:gridCol w="216024"/>
                <a:gridCol w="3056943"/>
                <a:gridCol w="1479561"/>
              </a:tblGrid>
              <a:tr h="203491">
                <a:tc>
                  <a:txBody>
                    <a:bodyPr/>
                    <a:lstStyle/>
                    <a:p>
                      <a:pPr algn="l" fontAlgn="b"/>
                      <a:r>
                        <a:rPr lang="es-CL" sz="1050" u="none" strike="noStrike" dirty="0">
                          <a:effectLst/>
                        </a:rPr>
                        <a:t>N°</a:t>
                      </a:r>
                      <a:endParaRPr lang="es-CL" sz="1050" b="1" i="0" u="none" strike="noStrike" dirty="0">
                        <a:solidFill>
                          <a:srgbClr val="000000"/>
                        </a:solidFill>
                        <a:effectLst/>
                        <a:latin typeface="Calibri"/>
                      </a:endParaRPr>
                    </a:p>
                  </a:txBody>
                  <a:tcPr marL="0" marR="0" marT="0" marB="0" anchor="b"/>
                </a:tc>
                <a:tc>
                  <a:txBody>
                    <a:bodyPr/>
                    <a:lstStyle/>
                    <a:p>
                      <a:pPr algn="l" fontAlgn="b"/>
                      <a:r>
                        <a:rPr lang="es-CL" sz="1050" u="none" strike="noStrike">
                          <a:effectLst/>
                        </a:rPr>
                        <a:t>PARTIDA </a:t>
                      </a:r>
                      <a:endParaRPr lang="es-CL" sz="1050" b="1" i="0" u="none" strike="noStrike">
                        <a:solidFill>
                          <a:srgbClr val="000000"/>
                        </a:solidFill>
                        <a:effectLst/>
                        <a:latin typeface="Calibri"/>
                      </a:endParaRPr>
                    </a:p>
                  </a:txBody>
                  <a:tcPr marL="0" marR="0" marT="0" marB="0" anchor="b"/>
                </a:tc>
                <a:tc>
                  <a:txBody>
                    <a:bodyPr/>
                    <a:lstStyle/>
                    <a:p>
                      <a:pPr algn="l" fontAlgn="b"/>
                      <a:r>
                        <a:rPr lang="es-CL" sz="1050" u="none" strike="noStrike" dirty="0">
                          <a:effectLst/>
                        </a:rPr>
                        <a:t>  A.P.U ESTIMATIVO </a:t>
                      </a:r>
                      <a:endParaRPr lang="es-CL" sz="1050" b="1" i="0" u="none" strike="noStrike" dirty="0">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1</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 PAVIMENTOS Y SUELOS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32.536.092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2</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TABIQUERIAS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dirty="0">
                          <a:effectLst/>
                        </a:rPr>
                        <a:t> $                               64.145.642 </a:t>
                      </a:r>
                      <a:endParaRPr lang="es-CL" sz="800" b="0" i="0" u="none" strike="noStrike" dirty="0">
                        <a:solidFill>
                          <a:srgbClr val="000000"/>
                        </a:solidFill>
                        <a:effectLst/>
                        <a:latin typeface="Calibri"/>
                      </a:endParaRPr>
                    </a:p>
                  </a:txBody>
                  <a:tcPr marL="0" marR="0" marT="0" marB="0" anchor="b"/>
                </a:tc>
              </a:tr>
              <a:tr h="211865">
                <a:tc>
                  <a:txBody>
                    <a:bodyPr/>
                    <a:lstStyle/>
                    <a:p>
                      <a:pPr algn="r" fontAlgn="b"/>
                      <a:r>
                        <a:rPr lang="es-CL" sz="900" u="none" strike="noStrike">
                          <a:effectLst/>
                        </a:rPr>
                        <a:t>3</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QUINCALLERIAS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18.713.532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4</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PUERTAS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31.216.272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5</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VENTANAS Y CRISTALES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52.335.360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6</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ALFOMBRAS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27.220.176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7</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GUARDAPOLVOS  , CORNISAS Y CUBREJUNTAS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14.506.824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8</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ARTEFACTOS SANITARIOS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40.273.272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9</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ACCESORIOS BANOS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3.128.268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10</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PINTURAS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9.666.625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11</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MUEBLES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23.696.064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12</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CARPINTERIA METALICA</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14.689.680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13</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SEÑALETICAS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6.666.384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14</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LUMINARIAS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3.465.912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15</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CELOCIAS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dirty="0">
                          <a:effectLst/>
                        </a:rPr>
                        <a:t> $                                 1.207.716 </a:t>
                      </a:r>
                      <a:endParaRPr lang="es-CL" sz="800" b="0" i="0" u="none" strike="noStrike" dirty="0">
                        <a:solidFill>
                          <a:srgbClr val="000000"/>
                        </a:solidFill>
                        <a:effectLst/>
                        <a:latin typeface="Calibri"/>
                      </a:endParaRPr>
                    </a:p>
                  </a:txBody>
                  <a:tcPr marL="0" marR="0" marT="0" marB="0" anchor="b"/>
                </a:tc>
              </a:tr>
              <a:tr h="211865">
                <a:tc>
                  <a:txBody>
                    <a:bodyPr/>
                    <a:lstStyle/>
                    <a:p>
                      <a:pPr algn="r" fontAlgn="b"/>
                      <a:r>
                        <a:rPr lang="es-CL" sz="900" u="none" strike="noStrike">
                          <a:effectLst/>
                        </a:rPr>
                        <a:t>16</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AISLACION TERMICA Y ACUSTICA</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8.506.632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17</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IMPERMEABILIZACION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14.171.832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18</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CIELOS FALSOS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2.104.020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19</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TERMINACIONES HUMEDAS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12.395.664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20</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REVESTIMIENTO INTERIOR CERAMICO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dirty="0">
                          <a:effectLst/>
                        </a:rPr>
                        <a:t> $                                 8.348.196 </a:t>
                      </a:r>
                      <a:endParaRPr lang="es-CL" sz="800" b="0" i="0" u="none" strike="noStrike" dirty="0">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21</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REVESTIMIENTO INTERIOR PAPEL MURAL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19.509.600 </a:t>
                      </a:r>
                      <a:endParaRPr lang="es-CL" sz="800" b="0" i="0" u="none" strike="noStrike">
                        <a:solidFill>
                          <a:srgbClr val="000000"/>
                        </a:solidFill>
                        <a:effectLst/>
                        <a:latin typeface="Calibri"/>
                      </a:endParaRPr>
                    </a:p>
                  </a:txBody>
                  <a:tcPr marL="0" marR="0" marT="0" marB="0" anchor="b"/>
                </a:tc>
              </a:tr>
              <a:tr h="142798">
                <a:tc>
                  <a:txBody>
                    <a:bodyPr/>
                    <a:lstStyle/>
                    <a:p>
                      <a:pPr algn="r" fontAlgn="b"/>
                      <a:r>
                        <a:rPr lang="es-CL" sz="900" u="none" strike="noStrike" dirty="0">
                          <a:effectLst/>
                        </a:rPr>
                        <a:t>22</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HOJALATERIA</a:t>
                      </a:r>
                      <a:endParaRPr lang="es-CL" sz="800" b="1" i="0" u="none" strike="noStrike">
                        <a:solidFill>
                          <a:srgbClr val="000000"/>
                        </a:solidFill>
                        <a:effectLst/>
                        <a:latin typeface="Calibri"/>
                      </a:endParaRPr>
                    </a:p>
                  </a:txBody>
                  <a:tcPr marL="0" marR="0" marT="0" marB="0" anchor="b"/>
                </a:tc>
                <a:tc>
                  <a:txBody>
                    <a:bodyPr/>
                    <a:lstStyle/>
                    <a:p>
                      <a:pPr algn="l" fontAlgn="b"/>
                      <a:r>
                        <a:rPr lang="es-CL" sz="800" b="0" i="0" u="none" strike="noStrike" dirty="0">
                          <a:solidFill>
                            <a:srgbClr val="000000"/>
                          </a:solidFill>
                          <a:effectLst/>
                          <a:latin typeface="Calibri"/>
                        </a:rPr>
                        <a:t> $                               36.161.283 </a:t>
                      </a:r>
                    </a:p>
                  </a:txBody>
                  <a:tcPr marL="0" marR="0" marT="0" marB="0" anchor="b"/>
                </a:tc>
              </a:tr>
              <a:tr h="142798">
                <a:tc>
                  <a:txBody>
                    <a:bodyPr/>
                    <a:lstStyle/>
                    <a:p>
                      <a:pPr algn="r" fontAlgn="b"/>
                      <a:r>
                        <a:rPr lang="es-CL" sz="900" u="none" strike="noStrike" dirty="0">
                          <a:effectLst/>
                        </a:rPr>
                        <a:t>23</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ESTRUCTURA  MADERA PISO 22</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24</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ASCENSORES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12.605.214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25</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DUCTO RESIDUOS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6.127.095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26</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SELLADO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2.677.476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27</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GRIFERIA Y SIFONES </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4.433.832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a:effectLst/>
                        </a:rPr>
                        <a:t>28</a:t>
                      </a:r>
                      <a:endParaRPr lang="es-CL" sz="900" b="0"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CALEFONT</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8.249.076 </a:t>
                      </a:r>
                      <a:endParaRPr lang="es-CL" sz="800" b="0" i="0" u="none" strike="noStrike">
                        <a:solidFill>
                          <a:srgbClr val="000000"/>
                        </a:solidFill>
                        <a:effectLst/>
                        <a:latin typeface="Calibri"/>
                      </a:endParaRPr>
                    </a:p>
                  </a:txBody>
                  <a:tcPr marL="0" marR="0" marT="0" marB="0" anchor="b"/>
                </a:tc>
              </a:tr>
              <a:tr h="211865">
                <a:tc>
                  <a:txBody>
                    <a:bodyPr/>
                    <a:lstStyle/>
                    <a:p>
                      <a:pPr algn="r" fontAlgn="b"/>
                      <a:r>
                        <a:rPr lang="es-CL" sz="900" u="none" strike="noStrike" dirty="0">
                          <a:effectLst/>
                        </a:rPr>
                        <a:t>29</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CLOSET</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4.565.556 </a:t>
                      </a:r>
                      <a:endParaRPr lang="es-CL" sz="800" b="0" i="0" u="none" strike="noStrike">
                        <a:solidFill>
                          <a:srgbClr val="000000"/>
                        </a:solidFill>
                        <a:effectLst/>
                        <a:latin typeface="Calibri"/>
                      </a:endParaRPr>
                    </a:p>
                  </a:txBody>
                  <a:tcPr marL="0" marR="0" marT="0" marB="0" anchor="b"/>
                </a:tc>
              </a:tr>
              <a:tr h="191408">
                <a:tc>
                  <a:txBody>
                    <a:bodyPr/>
                    <a:lstStyle/>
                    <a:p>
                      <a:pPr algn="r" fontAlgn="b"/>
                      <a:r>
                        <a:rPr lang="es-CL" sz="900" u="none" strike="noStrike" dirty="0">
                          <a:effectLst/>
                        </a:rPr>
                        <a:t>30</a:t>
                      </a:r>
                      <a:endParaRPr lang="es-CL" sz="900" b="0"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TERMINACIONES ELECTRICAS</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dirty="0">
                          <a:effectLst/>
                        </a:rPr>
                        <a:t> $                               10.004.652 </a:t>
                      </a:r>
                      <a:endParaRPr lang="es-CL" sz="800" b="0" i="0" u="none" strike="noStrike" dirty="0">
                        <a:solidFill>
                          <a:srgbClr val="000000"/>
                        </a:solidFill>
                        <a:effectLst/>
                        <a:latin typeface="Calibri"/>
                      </a:endParaRPr>
                    </a:p>
                  </a:txBody>
                  <a:tcPr marL="0" marR="0" marT="0" marB="0" anchor="b"/>
                </a:tc>
              </a:tr>
              <a:tr h="190397">
                <a:tc>
                  <a:txBody>
                    <a:bodyPr/>
                    <a:lstStyle/>
                    <a:p>
                      <a:pPr algn="l" fontAlgn="b"/>
                      <a:r>
                        <a:rPr lang="es-CL" sz="800" u="none" strike="noStrike" dirty="0">
                          <a:effectLst/>
                        </a:rPr>
                        <a:t> </a:t>
                      </a:r>
                      <a:endParaRPr lang="es-CL" sz="8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solidFill>
                            <a:schemeClr val="bg1"/>
                          </a:solidFill>
                          <a:effectLst/>
                        </a:rPr>
                        <a:t>PRECIO  ESTIMATIVO  TOTAL ETAPAS  I - II </a:t>
                      </a:r>
                      <a:endParaRPr lang="es-CL" sz="1000" b="0" i="0" u="none" strike="noStrike" dirty="0">
                        <a:solidFill>
                          <a:schemeClr val="bg1"/>
                        </a:solidFill>
                        <a:effectLst/>
                        <a:latin typeface="Calibri"/>
                      </a:endParaRPr>
                    </a:p>
                  </a:txBody>
                  <a:tcPr marL="0" marR="0" marT="0" marB="0" anchor="b">
                    <a:solidFill>
                      <a:schemeClr val="accent1"/>
                    </a:solidFill>
                  </a:tcPr>
                </a:tc>
                <a:tc>
                  <a:txBody>
                    <a:bodyPr/>
                    <a:lstStyle/>
                    <a:p>
                      <a:pPr algn="r" fontAlgn="b"/>
                      <a:r>
                        <a:rPr lang="es-CL" sz="1200" u="none" strike="noStrike" dirty="0">
                          <a:solidFill>
                            <a:schemeClr val="bg1"/>
                          </a:solidFill>
                          <a:effectLst/>
                        </a:rPr>
                        <a:t> </a:t>
                      </a:r>
                      <a:r>
                        <a:rPr lang="es-CL" sz="1200" b="1" u="none" strike="noStrike" dirty="0">
                          <a:solidFill>
                            <a:schemeClr val="bg1"/>
                          </a:solidFill>
                          <a:effectLst/>
                        </a:rPr>
                        <a:t>$            457.166.664 </a:t>
                      </a:r>
                      <a:endParaRPr lang="es-CL" sz="1200" b="1" i="0" u="none" strike="noStrike" dirty="0">
                        <a:solidFill>
                          <a:schemeClr val="bg1"/>
                        </a:solidFill>
                        <a:effectLst/>
                        <a:latin typeface="Calibri"/>
                      </a:endParaRPr>
                    </a:p>
                  </a:txBody>
                  <a:tcPr marL="0" marR="0" marT="0" marB="0" anchor="b">
                    <a:solidFill>
                      <a:schemeClr val="accent1"/>
                    </a:solidFill>
                  </a:tcPr>
                </a:tc>
              </a:tr>
              <a:tr h="222130">
                <a:tc>
                  <a:txBody>
                    <a:bodyPr/>
                    <a:lstStyle/>
                    <a:p>
                      <a:pPr algn="l" fontAlgn="b"/>
                      <a:r>
                        <a:rPr lang="es-CL" sz="800" u="none" strike="noStrike" dirty="0">
                          <a:effectLst/>
                        </a:rPr>
                        <a:t> </a:t>
                      </a:r>
                      <a:endParaRPr lang="es-CL" sz="8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PROMEDIO  PRECIO ESTIMATIVO ETAPAS I -II</a:t>
                      </a:r>
                      <a:endParaRPr lang="es-CL" sz="1000" b="1" i="0" u="none" strike="noStrike" dirty="0">
                        <a:solidFill>
                          <a:srgbClr val="000000"/>
                        </a:solidFill>
                        <a:effectLst/>
                        <a:latin typeface="Calibri"/>
                      </a:endParaRPr>
                    </a:p>
                  </a:txBody>
                  <a:tcPr marL="0" marR="0" marT="0" marB="0" anchor="b"/>
                </a:tc>
                <a:tc>
                  <a:txBody>
                    <a:bodyPr/>
                    <a:lstStyle/>
                    <a:p>
                      <a:pPr algn="r" fontAlgn="b"/>
                      <a:r>
                        <a:rPr lang="es-CL" sz="1400" u="none" strike="noStrike" dirty="0">
                          <a:effectLst/>
                        </a:rPr>
                        <a:t> </a:t>
                      </a:r>
                      <a:r>
                        <a:rPr lang="es-CL" sz="1200" u="none" strike="noStrike" dirty="0">
                          <a:effectLst/>
                        </a:rPr>
                        <a:t>$         15.238.889 </a:t>
                      </a:r>
                      <a:endParaRPr lang="es-CL" sz="1400" b="1"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4225542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40157" y="-315415"/>
            <a:ext cx="3008313" cy="1162051"/>
          </a:xfrm>
        </p:spPr>
        <p:txBody>
          <a:bodyPr/>
          <a:lstStyle/>
          <a:p>
            <a:r>
              <a:rPr lang="es-MX" dirty="0" smtClean="0">
                <a:solidFill>
                  <a:schemeClr val="accent2"/>
                </a:solidFill>
              </a:rPr>
              <a:t>ORGANIGRAMA DE OBRA </a:t>
            </a:r>
            <a:endParaRPr lang="es-CL" dirty="0">
              <a:solidFill>
                <a:schemeClr val="accent2"/>
              </a:solidFill>
            </a:endParaRPr>
          </a:p>
        </p:txBody>
      </p:sp>
      <p:sp>
        <p:nvSpPr>
          <p:cNvPr id="3" name="2 Marcador de texto"/>
          <p:cNvSpPr>
            <a:spLocks noGrp="1"/>
          </p:cNvSpPr>
          <p:nvPr>
            <p:ph type="body" sz="half" idx="2"/>
          </p:nvPr>
        </p:nvSpPr>
        <p:spPr>
          <a:xfrm>
            <a:off x="5940152" y="908725"/>
            <a:ext cx="2808906" cy="5200090"/>
          </a:xfrm>
        </p:spPr>
        <p:txBody>
          <a:bodyPr>
            <a:normAutofit/>
          </a:bodyPr>
          <a:lstStyle/>
          <a:p>
            <a:pPr algn="just"/>
            <a:r>
              <a:rPr lang="es-MX" dirty="0" smtClean="0"/>
              <a:t>Dentro de la obra existe  en </a:t>
            </a:r>
            <a:r>
              <a:rPr lang="es-MX" b="1" dirty="0" smtClean="0"/>
              <a:t>organigrama de obra</a:t>
            </a:r>
            <a:r>
              <a:rPr lang="es-MX" dirty="0" smtClean="0"/>
              <a:t> en donde se grafican  los grados de  </a:t>
            </a:r>
            <a:r>
              <a:rPr lang="es-MX" b="1" dirty="0" smtClean="0"/>
              <a:t>autoridad </a:t>
            </a:r>
            <a:r>
              <a:rPr lang="es-MX" dirty="0" smtClean="0"/>
              <a:t>y </a:t>
            </a:r>
            <a:r>
              <a:rPr lang="es-MX" b="1" dirty="0" smtClean="0"/>
              <a:t>responsabilidad </a:t>
            </a:r>
            <a:r>
              <a:rPr lang="es-MX" dirty="0" smtClean="0"/>
              <a:t>de cada una de las partes que  participan en el proceso de construcción de una obra .</a:t>
            </a:r>
          </a:p>
          <a:p>
            <a:pPr algn="just"/>
            <a:r>
              <a:rPr lang="es-MX" dirty="0"/>
              <a:t>La utilización de este  recurso gráfico permite </a:t>
            </a:r>
            <a:r>
              <a:rPr lang="es-MX" b="1" dirty="0"/>
              <a:t>ordenar</a:t>
            </a:r>
            <a:r>
              <a:rPr lang="es-MX" dirty="0"/>
              <a:t> y </a:t>
            </a:r>
            <a:r>
              <a:rPr lang="es-MX" b="1" dirty="0"/>
              <a:t>estructurar</a:t>
            </a:r>
            <a:r>
              <a:rPr lang="es-MX" dirty="0"/>
              <a:t> </a:t>
            </a:r>
            <a:r>
              <a:rPr lang="es-MX" dirty="0" smtClean="0"/>
              <a:t>la organización de trabajo de cada obra en  ejecución .</a:t>
            </a:r>
          </a:p>
          <a:p>
            <a:pPr algn="just"/>
            <a:r>
              <a:rPr lang="es-MX" dirty="0" smtClean="0"/>
              <a:t>La delegación de  funciones va  desde las más relevantes como  lo son los administradores de obra  , jefes de terreno , entre otros , hasta la fuerza de trabajo (cuadrillas de trabajo).</a:t>
            </a:r>
          </a:p>
          <a:p>
            <a:pPr algn="just"/>
            <a:r>
              <a:rPr lang="es-MX" dirty="0" smtClean="0"/>
              <a:t>El organigrama  puede  variar de obra en obra , debido a que cada empresa constructora busca la forma más óptima de  organización de trabajo .</a:t>
            </a: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14</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7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2" action="ppaction://hlinksldjump"/>
              </a:rPr>
              <a:t>INDICE</a:t>
            </a:r>
            <a:endParaRPr lang="es-CL" sz="1300" dirty="0"/>
          </a:p>
        </p:txBody>
      </p:sp>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141" y="5840378"/>
            <a:ext cx="677564" cy="734027"/>
          </a:xfrm>
          <a:prstGeom prst="rect">
            <a:avLst/>
          </a:prstGeom>
        </p:spPr>
      </p:pic>
      <p:sp>
        <p:nvSpPr>
          <p:cNvPr id="6" name="5 CuadroTexto"/>
          <p:cNvSpPr txBox="1"/>
          <p:nvPr/>
        </p:nvSpPr>
        <p:spPr>
          <a:xfrm>
            <a:off x="1907704" y="6190573"/>
            <a:ext cx="4680520" cy="261586"/>
          </a:xfrm>
          <a:prstGeom prst="rect">
            <a:avLst/>
          </a:prstGeom>
          <a:noFill/>
        </p:spPr>
        <p:txBody>
          <a:bodyPr wrap="square" lIns="91417" tIns="45708" rIns="91417" bIns="45708" rtlCol="0">
            <a:spAutoFit/>
          </a:bodyPr>
          <a:lstStyle/>
          <a:p>
            <a:r>
              <a:rPr lang="es-CL" sz="1100" dirty="0"/>
              <a:t>ORGANIGRAMA DE LA OBRA EDIFICIO LOURDES</a:t>
            </a:r>
          </a:p>
        </p:txBody>
      </p:sp>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42" y="548685"/>
            <a:ext cx="5359089" cy="2001532"/>
          </a:xfrm>
          <a:prstGeom prst="rect">
            <a:avLst/>
          </a:prstGeom>
        </p:spPr>
      </p:pic>
      <p:pic>
        <p:nvPicPr>
          <p:cNvPr id="9" name="8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42" y="2580303"/>
            <a:ext cx="5314983" cy="3152956"/>
          </a:xfrm>
          <a:prstGeom prst="rect">
            <a:avLst/>
          </a:prstGeom>
        </p:spPr>
      </p:pic>
    </p:spTree>
    <p:extLst>
      <p:ext uri="{BB962C8B-B14F-4D97-AF65-F5344CB8AC3E}">
        <p14:creationId xmlns:p14="http://schemas.microsoft.com/office/powerpoint/2010/main" val="34450812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467544" y="5301208"/>
            <a:ext cx="7848872" cy="1512168"/>
          </a:xfrm>
        </p:spPr>
        <p:txBody>
          <a:bodyPr>
            <a:normAutofit lnSpcReduction="10000"/>
          </a:bodyPr>
          <a:lstStyle/>
          <a:p>
            <a:r>
              <a:rPr lang="es-CL" sz="1400" b="1" dirty="0" smtClean="0">
                <a:solidFill>
                  <a:schemeClr val="tx1">
                    <a:lumMod val="65000"/>
                    <a:lumOff val="35000"/>
                  </a:schemeClr>
                </a:solidFill>
              </a:rPr>
              <a:t>CONCLUSIONES DEL GRAFICO DE VALORES ESTIMATIVOS DEL ALUMNO </a:t>
            </a:r>
          </a:p>
          <a:p>
            <a:pPr marL="285750" indent="-285750" algn="just">
              <a:buFont typeface="Arial" panose="020B0604020202020204" pitchFamily="34" charset="0"/>
              <a:buChar char="•"/>
            </a:pPr>
            <a:r>
              <a:rPr lang="es-CL" sz="1100" dirty="0" smtClean="0">
                <a:solidFill>
                  <a:schemeClr val="tx1">
                    <a:lumMod val="65000"/>
                    <a:lumOff val="35000"/>
                  </a:schemeClr>
                </a:solidFill>
              </a:rPr>
              <a:t>El </a:t>
            </a:r>
            <a:r>
              <a:rPr lang="es-CL" sz="1100" b="1" dirty="0" smtClean="0">
                <a:solidFill>
                  <a:schemeClr val="tx1">
                    <a:lumMod val="65000"/>
                    <a:lumOff val="35000"/>
                  </a:schemeClr>
                </a:solidFill>
              </a:rPr>
              <a:t>valor máximo </a:t>
            </a:r>
            <a:r>
              <a:rPr lang="es-CL" sz="1100" dirty="0" smtClean="0">
                <a:solidFill>
                  <a:schemeClr val="tx1">
                    <a:lumMod val="65000"/>
                    <a:lumOff val="35000"/>
                  </a:schemeClr>
                </a:solidFill>
              </a:rPr>
              <a:t>se produce  en la partida de las </a:t>
            </a:r>
            <a:r>
              <a:rPr lang="es-CL" sz="1100" b="1" dirty="0" smtClean="0">
                <a:solidFill>
                  <a:schemeClr val="tx1">
                    <a:lumMod val="65000"/>
                    <a:lumOff val="35000"/>
                  </a:schemeClr>
                </a:solidFill>
              </a:rPr>
              <a:t>tabiquerías</a:t>
            </a:r>
            <a:r>
              <a:rPr lang="es-CL" sz="1100" dirty="0" smtClean="0">
                <a:solidFill>
                  <a:schemeClr val="tx1">
                    <a:lumMod val="65000"/>
                    <a:lumOff val="35000"/>
                  </a:schemeClr>
                </a:solidFill>
              </a:rPr>
              <a:t> , debido a que conforman la mayoría de los </a:t>
            </a:r>
            <a:r>
              <a:rPr lang="es-CL" sz="1050" dirty="0" smtClean="0">
                <a:solidFill>
                  <a:schemeClr val="tx1">
                    <a:lumMod val="65000"/>
                    <a:lumOff val="35000"/>
                  </a:schemeClr>
                </a:solidFill>
              </a:rPr>
              <a:t>espacios habitables en el edificio. Su costo es de </a:t>
            </a:r>
            <a:r>
              <a:rPr lang="es-CL" sz="1050" b="1" dirty="0" smtClean="0">
                <a:solidFill>
                  <a:schemeClr val="tx1">
                    <a:lumMod val="65000"/>
                    <a:lumOff val="35000"/>
                  </a:schemeClr>
                </a:solidFill>
              </a:rPr>
              <a:t>$ </a:t>
            </a:r>
            <a:r>
              <a:rPr lang="es-CL" sz="1050" b="1" dirty="0">
                <a:solidFill>
                  <a:schemeClr val="tx1">
                    <a:lumMod val="65000"/>
                    <a:lumOff val="35000"/>
                  </a:schemeClr>
                </a:solidFill>
              </a:rPr>
              <a:t>64.145.642 </a:t>
            </a:r>
            <a:endParaRPr lang="es-CL" sz="1050" b="1" dirty="0" smtClean="0">
              <a:solidFill>
                <a:schemeClr val="tx1">
                  <a:lumMod val="65000"/>
                  <a:lumOff val="35000"/>
                </a:schemeClr>
              </a:solidFill>
            </a:endParaRPr>
          </a:p>
          <a:p>
            <a:pPr marL="285750" indent="-285750" algn="just">
              <a:buFont typeface="Arial" panose="020B0604020202020204" pitchFamily="34" charset="0"/>
              <a:buChar char="•"/>
            </a:pPr>
            <a:r>
              <a:rPr lang="es-CL" sz="1050" dirty="0" smtClean="0">
                <a:solidFill>
                  <a:schemeClr val="tx1">
                    <a:lumMod val="65000"/>
                    <a:lumOff val="35000"/>
                  </a:schemeClr>
                </a:solidFill>
              </a:rPr>
              <a:t>Partidas como las de </a:t>
            </a:r>
            <a:r>
              <a:rPr lang="es-CL" sz="1050" b="1" dirty="0" smtClean="0">
                <a:solidFill>
                  <a:schemeClr val="tx1">
                    <a:lumMod val="65000"/>
                    <a:lumOff val="35000"/>
                  </a:schemeClr>
                </a:solidFill>
              </a:rPr>
              <a:t>accesorios de baño , </a:t>
            </a:r>
            <a:r>
              <a:rPr lang="es-CL" sz="1050" b="1" dirty="0" err="1" smtClean="0">
                <a:solidFill>
                  <a:schemeClr val="tx1">
                    <a:lumMod val="65000"/>
                    <a:lumOff val="35000"/>
                  </a:schemeClr>
                </a:solidFill>
              </a:rPr>
              <a:t>celosias</a:t>
            </a:r>
            <a:r>
              <a:rPr lang="es-CL" sz="1050" b="1" dirty="0" smtClean="0">
                <a:solidFill>
                  <a:schemeClr val="tx1">
                    <a:lumMod val="65000"/>
                    <a:lumOff val="35000"/>
                  </a:schemeClr>
                </a:solidFill>
              </a:rPr>
              <a:t> </a:t>
            </a:r>
            <a:r>
              <a:rPr lang="es-CL" sz="1050" dirty="0" smtClean="0">
                <a:solidFill>
                  <a:schemeClr val="tx1">
                    <a:lumMod val="65000"/>
                    <a:lumOff val="35000"/>
                  </a:schemeClr>
                </a:solidFill>
              </a:rPr>
              <a:t>, entre otras, presentan </a:t>
            </a:r>
            <a:r>
              <a:rPr lang="es-CL" sz="1050" b="1" dirty="0" smtClean="0">
                <a:solidFill>
                  <a:schemeClr val="tx1">
                    <a:lumMod val="65000"/>
                    <a:lumOff val="35000"/>
                  </a:schemeClr>
                </a:solidFill>
              </a:rPr>
              <a:t>valores mínimos </a:t>
            </a:r>
            <a:r>
              <a:rPr lang="es-CL" sz="1050" dirty="0" smtClean="0">
                <a:solidFill>
                  <a:schemeClr val="tx1">
                    <a:lumMod val="65000"/>
                    <a:lumOff val="35000"/>
                  </a:schemeClr>
                </a:solidFill>
              </a:rPr>
              <a:t>, </a:t>
            </a:r>
            <a:r>
              <a:rPr lang="es-CL" sz="1050" b="1" dirty="0" smtClean="0">
                <a:solidFill>
                  <a:schemeClr val="tx1">
                    <a:lumMod val="65000"/>
                    <a:lumOff val="35000"/>
                  </a:schemeClr>
                </a:solidFill>
              </a:rPr>
              <a:t>bajo los $10.000.000.</a:t>
            </a:r>
            <a:r>
              <a:rPr lang="es-CL" sz="1050" dirty="0" smtClean="0">
                <a:solidFill>
                  <a:schemeClr val="tx1">
                    <a:lumMod val="65000"/>
                    <a:lumOff val="35000"/>
                  </a:schemeClr>
                </a:solidFill>
              </a:rPr>
              <a:t>Esto</a:t>
            </a:r>
            <a:r>
              <a:rPr lang="es-CL" sz="1050" b="1" dirty="0" smtClean="0">
                <a:solidFill>
                  <a:schemeClr val="tx1">
                    <a:lumMod val="65000"/>
                    <a:lumOff val="35000"/>
                  </a:schemeClr>
                </a:solidFill>
              </a:rPr>
              <a:t> </a:t>
            </a:r>
            <a:r>
              <a:rPr lang="es-CL" sz="1050" dirty="0" smtClean="0">
                <a:solidFill>
                  <a:schemeClr val="tx1">
                    <a:lumMod val="65000"/>
                    <a:lumOff val="35000"/>
                  </a:schemeClr>
                </a:solidFill>
              </a:rPr>
              <a:t>se puede deber a  que  son materiales de bajo costo monetario  </a:t>
            </a:r>
            <a:r>
              <a:rPr lang="es-CL" sz="1050" dirty="0">
                <a:solidFill>
                  <a:schemeClr val="tx1">
                    <a:lumMod val="65000"/>
                    <a:lumOff val="35000"/>
                  </a:schemeClr>
                </a:solidFill>
              </a:rPr>
              <a:t>y</a:t>
            </a:r>
            <a:r>
              <a:rPr lang="es-CL" sz="1050" dirty="0" smtClean="0">
                <a:solidFill>
                  <a:schemeClr val="tx1">
                    <a:lumMod val="65000"/>
                    <a:lumOff val="35000"/>
                  </a:schemeClr>
                </a:solidFill>
              </a:rPr>
              <a:t> unitarios en comparación a los materiales más costosos (artefactos sanitarios por  ejemplo)</a:t>
            </a:r>
          </a:p>
          <a:p>
            <a:pPr marL="285750" indent="-285750" algn="just">
              <a:buFont typeface="Arial" panose="020B0604020202020204" pitchFamily="34" charset="0"/>
              <a:buChar char="•"/>
            </a:pPr>
            <a:r>
              <a:rPr lang="es-CL" sz="1050" dirty="0" smtClean="0">
                <a:solidFill>
                  <a:schemeClr val="tx1">
                    <a:lumMod val="65000"/>
                    <a:lumOff val="35000"/>
                  </a:schemeClr>
                </a:solidFill>
              </a:rPr>
              <a:t>El promedio de  valores entre las partidas es de </a:t>
            </a:r>
            <a:r>
              <a:rPr lang="es-CL" sz="1050" b="1" dirty="0" smtClean="0">
                <a:solidFill>
                  <a:schemeClr val="tx1">
                    <a:lumMod val="65000"/>
                    <a:lumOff val="35000"/>
                  </a:schemeClr>
                </a:solidFill>
              </a:rPr>
              <a:t>$ 15.238.889  </a:t>
            </a:r>
            <a:r>
              <a:rPr lang="es-CL" sz="1050" dirty="0" smtClean="0">
                <a:solidFill>
                  <a:schemeClr val="tx1">
                    <a:lumMod val="65000"/>
                    <a:lumOff val="35000"/>
                  </a:schemeClr>
                </a:solidFill>
              </a:rPr>
              <a:t>si se divide el total  </a:t>
            </a:r>
            <a:r>
              <a:rPr lang="es-CL" sz="1050" b="1" dirty="0" smtClean="0">
                <a:solidFill>
                  <a:schemeClr val="tx1">
                    <a:lumMod val="65000"/>
                    <a:lumOff val="35000"/>
                  </a:schemeClr>
                </a:solidFill>
              </a:rPr>
              <a:t>($ </a:t>
            </a:r>
            <a:r>
              <a:rPr lang="es-CL" sz="1050" b="1" dirty="0">
                <a:solidFill>
                  <a:schemeClr val="tx1">
                    <a:lumMod val="65000"/>
                    <a:lumOff val="35000"/>
                  </a:schemeClr>
                </a:solidFill>
              </a:rPr>
              <a:t>457.166.664 </a:t>
            </a:r>
            <a:r>
              <a:rPr lang="es-CL" sz="1050" b="1" dirty="0" smtClean="0">
                <a:solidFill>
                  <a:schemeClr val="tx1">
                    <a:lumMod val="65000"/>
                    <a:lumOff val="35000"/>
                  </a:schemeClr>
                </a:solidFill>
              </a:rPr>
              <a:t> ) </a:t>
            </a:r>
            <a:r>
              <a:rPr lang="es-CL" sz="1050" dirty="0" smtClean="0">
                <a:solidFill>
                  <a:schemeClr val="tx1">
                    <a:lumMod val="65000"/>
                    <a:lumOff val="35000"/>
                  </a:schemeClr>
                </a:solidFill>
              </a:rPr>
              <a:t>entre las 30 partidas ya descritas con anterioridad.</a:t>
            </a: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140</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graphicFrame>
        <p:nvGraphicFramePr>
          <p:cNvPr id="12" name="4 Gráfico"/>
          <p:cNvGraphicFramePr>
            <a:graphicFrameLocks/>
          </p:cNvGraphicFramePr>
          <p:nvPr>
            <p:extLst>
              <p:ext uri="{D42A27DB-BD31-4B8C-83A1-F6EECF244321}">
                <p14:modId xmlns:p14="http://schemas.microsoft.com/office/powerpoint/2010/main" val="27948593"/>
              </p:ext>
            </p:extLst>
          </p:nvPr>
        </p:nvGraphicFramePr>
        <p:xfrm>
          <a:off x="179512" y="12128"/>
          <a:ext cx="8964488" cy="55051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56880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80112" y="-99392"/>
            <a:ext cx="3240359" cy="1162051"/>
          </a:xfrm>
        </p:spPr>
        <p:txBody>
          <a:bodyPr/>
          <a:lstStyle/>
          <a:p>
            <a:r>
              <a:rPr lang="es-MX" dirty="0" smtClean="0">
                <a:solidFill>
                  <a:schemeClr val="accent2"/>
                </a:solidFill>
              </a:rPr>
              <a:t>CONCLUSIONES PROCESO DE TERMINACIONES  ETAPA II</a:t>
            </a:r>
            <a:endParaRPr lang="es-CL" dirty="0">
              <a:solidFill>
                <a:schemeClr val="accent2"/>
              </a:solidFill>
            </a:endParaRPr>
          </a:p>
        </p:txBody>
      </p:sp>
      <p:sp>
        <p:nvSpPr>
          <p:cNvPr id="3" name="2 Marcador de texto"/>
          <p:cNvSpPr>
            <a:spLocks noGrp="1"/>
          </p:cNvSpPr>
          <p:nvPr>
            <p:ph type="body" sz="half" idx="2"/>
          </p:nvPr>
        </p:nvSpPr>
        <p:spPr>
          <a:xfrm>
            <a:off x="5436097" y="1124744"/>
            <a:ext cx="2952327" cy="5544616"/>
          </a:xfrm>
        </p:spPr>
        <p:txBody>
          <a:bodyPr>
            <a:normAutofit/>
          </a:bodyPr>
          <a:lstStyle/>
          <a:p>
            <a:pPr marL="285750" indent="-285750" algn="just">
              <a:buFont typeface="Arial" panose="020B0604020202020204" pitchFamily="34" charset="0"/>
              <a:buChar char="•"/>
            </a:pPr>
            <a:r>
              <a:rPr lang="es-CL" sz="1400" dirty="0" smtClean="0">
                <a:solidFill>
                  <a:schemeClr val="tx1">
                    <a:lumMod val="65000"/>
                    <a:lumOff val="35000"/>
                  </a:schemeClr>
                </a:solidFill>
                <a:latin typeface="Arial Narrow" panose="020B0606020202030204" pitchFamily="34" charset="0"/>
              </a:rPr>
              <a:t>Dentro de esta etapa de visita de obra  se observó que el estado global de avance  va  cerca de un  80% de avance .</a:t>
            </a:r>
          </a:p>
          <a:p>
            <a:pPr marL="285750" indent="-285750" algn="just">
              <a:buFont typeface="Arial" panose="020B0604020202020204" pitchFamily="34" charset="0"/>
              <a:buChar char="•"/>
            </a:pPr>
            <a:r>
              <a:rPr lang="es-CL" sz="1400" dirty="0" smtClean="0">
                <a:solidFill>
                  <a:schemeClr val="tx1">
                    <a:lumMod val="65000"/>
                    <a:lumOff val="35000"/>
                  </a:schemeClr>
                </a:solidFill>
                <a:latin typeface="Arial Narrow" panose="020B0606020202030204" pitchFamily="34" charset="0"/>
              </a:rPr>
              <a:t>Se están comenzando a dar los  últimos toques finales ( sellado de juntas de muebles y muros en cocinas , baños y espejos) para la entrega final de departamentos.</a:t>
            </a:r>
          </a:p>
          <a:p>
            <a:pPr marL="285750" indent="-285750" algn="just">
              <a:buFont typeface="Arial" panose="020B0604020202020204" pitchFamily="34" charset="0"/>
              <a:buChar char="•"/>
            </a:pPr>
            <a:r>
              <a:rPr lang="es-CL" sz="1400" dirty="0" smtClean="0">
                <a:solidFill>
                  <a:schemeClr val="tx1">
                    <a:lumMod val="65000"/>
                    <a:lumOff val="35000"/>
                  </a:schemeClr>
                </a:solidFill>
                <a:latin typeface="Arial Narrow" panose="020B0606020202030204" pitchFamily="34" charset="0"/>
              </a:rPr>
              <a:t>Los trabajos exteriores  </a:t>
            </a:r>
            <a:r>
              <a:rPr lang="es-CL" sz="1400" dirty="0" err="1" smtClean="0">
                <a:solidFill>
                  <a:schemeClr val="tx1">
                    <a:lumMod val="65000"/>
                    <a:lumOff val="35000"/>
                  </a:schemeClr>
                </a:solidFill>
                <a:latin typeface="Arial Narrow" panose="020B0606020202030204" pitchFamily="34" charset="0"/>
              </a:rPr>
              <a:t>exteriores</a:t>
            </a:r>
            <a:r>
              <a:rPr lang="es-CL" sz="1400" dirty="0" smtClean="0">
                <a:solidFill>
                  <a:schemeClr val="tx1">
                    <a:lumMod val="65000"/>
                    <a:lumOff val="35000"/>
                  </a:schemeClr>
                </a:solidFill>
                <a:latin typeface="Arial Narrow" panose="020B0606020202030204" pitchFamily="34" charset="0"/>
              </a:rPr>
              <a:t> (paisajismo y veredas ) ya esta se están iniciando, por lo que se puede diferir que la obra está próxima a ser entregada.</a:t>
            </a:r>
          </a:p>
          <a:p>
            <a:pPr marL="285750" indent="-285750" algn="just">
              <a:buFont typeface="Arial" panose="020B0604020202020204" pitchFamily="34" charset="0"/>
              <a:buChar char="•"/>
            </a:pPr>
            <a:r>
              <a:rPr lang="es-CL" sz="1400" dirty="0" smtClean="0">
                <a:solidFill>
                  <a:schemeClr val="tx1">
                    <a:lumMod val="65000"/>
                    <a:lumOff val="35000"/>
                  </a:schemeClr>
                </a:solidFill>
                <a:latin typeface="Arial Narrow" panose="020B0606020202030204" pitchFamily="34" charset="0"/>
              </a:rPr>
              <a:t>Es importante señalar que el tema de los precios unitarios influyen en el valor del producto final que son los departamentos y su equipamiento.</a:t>
            </a:r>
          </a:p>
          <a:p>
            <a:pPr marL="285750" indent="-285750" algn="just">
              <a:buFont typeface="Arial" panose="020B0604020202020204" pitchFamily="34" charset="0"/>
              <a:buChar char="•"/>
            </a:pPr>
            <a:r>
              <a:rPr lang="es-CL" sz="1400" dirty="0" smtClean="0">
                <a:solidFill>
                  <a:schemeClr val="tx1">
                    <a:lumMod val="65000"/>
                    <a:lumOff val="35000"/>
                  </a:schemeClr>
                </a:solidFill>
                <a:latin typeface="Arial Narrow" panose="020B0606020202030204" pitchFamily="34" charset="0"/>
              </a:rPr>
              <a:t>Como se señalo en la conclusión de la etapa I , la etapa de terminaciones es la que toma más tiempo y dinero , por lo que requiere de un trabajo paulatino y estricto en cuanto a su seguimiento </a:t>
            </a:r>
          </a:p>
          <a:p>
            <a:pPr marL="285750" indent="-285750" algn="just">
              <a:buFont typeface="Arial" panose="020B0604020202020204" pitchFamily="34" charset="0"/>
              <a:buChar char="•"/>
            </a:pPr>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141</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9" name="8 Imagen"/>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151350" y="1125979"/>
            <a:ext cx="6103267" cy="4577450"/>
          </a:xfrm>
          <a:prstGeom prst="rect">
            <a:avLst/>
          </a:prstGeom>
        </p:spPr>
      </p:pic>
    </p:spTree>
    <p:extLst>
      <p:ext uri="{BB962C8B-B14F-4D97-AF65-F5344CB8AC3E}">
        <p14:creationId xmlns:p14="http://schemas.microsoft.com/office/powerpoint/2010/main" val="2178883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01977" y="-171400"/>
            <a:ext cx="3008313" cy="1162051"/>
          </a:xfrm>
        </p:spPr>
        <p:txBody>
          <a:bodyPr/>
          <a:lstStyle/>
          <a:p>
            <a:r>
              <a:rPr lang="es-MX" dirty="0" smtClean="0">
                <a:solidFill>
                  <a:schemeClr val="accent2"/>
                </a:solidFill>
              </a:rPr>
              <a:t>CODIGOS DENTRO DE LA OBRA | USO DE CASCOS </a:t>
            </a:r>
            <a:endParaRPr lang="es-CL" dirty="0">
              <a:solidFill>
                <a:schemeClr val="accent2"/>
              </a:solidFill>
            </a:endParaRPr>
          </a:p>
        </p:txBody>
      </p:sp>
      <p:sp>
        <p:nvSpPr>
          <p:cNvPr id="3" name="2 Marcador de texto"/>
          <p:cNvSpPr>
            <a:spLocks noGrp="1"/>
          </p:cNvSpPr>
          <p:nvPr>
            <p:ph type="body" sz="half" idx="2"/>
          </p:nvPr>
        </p:nvSpPr>
        <p:spPr>
          <a:xfrm>
            <a:off x="5701978" y="1052736"/>
            <a:ext cx="2791695" cy="5441716"/>
          </a:xfrm>
        </p:spPr>
        <p:txBody>
          <a:bodyPr>
            <a:normAutofit/>
          </a:bodyPr>
          <a:lstStyle/>
          <a:p>
            <a:pPr algn="just"/>
            <a:r>
              <a:rPr lang="es-CL" dirty="0" smtClean="0"/>
              <a:t>Dentro de la construcción un código de orden y jerarquía , además refleja el cargo que poseen los trabajadores , que se ve  en el uso de colores en los cascos  de los trabajadores, para  identificarlos.</a:t>
            </a:r>
          </a:p>
          <a:p>
            <a:pPr algn="just"/>
            <a:r>
              <a:rPr lang="es-CL" dirty="0" smtClean="0">
                <a:solidFill>
                  <a:schemeClr val="tx2"/>
                </a:solidFill>
              </a:rPr>
              <a:t>Dorado  : Dueños y  visitas importantes</a:t>
            </a:r>
          </a:p>
          <a:p>
            <a:pPr algn="just"/>
            <a:r>
              <a:rPr lang="es-CL" dirty="0" smtClean="0">
                <a:solidFill>
                  <a:schemeClr val="tx2"/>
                </a:solidFill>
              </a:rPr>
              <a:t>Plateado: Administradores e ITO</a:t>
            </a:r>
          </a:p>
          <a:p>
            <a:pPr algn="just"/>
            <a:r>
              <a:rPr lang="es-CL" dirty="0" smtClean="0">
                <a:solidFill>
                  <a:schemeClr val="tx2"/>
                </a:solidFill>
              </a:rPr>
              <a:t>Blanco: Arquitectos e ingenieros </a:t>
            </a:r>
          </a:p>
          <a:p>
            <a:pPr algn="just"/>
            <a:r>
              <a:rPr lang="es-CL" dirty="0" smtClean="0">
                <a:solidFill>
                  <a:schemeClr val="tx2"/>
                </a:solidFill>
              </a:rPr>
              <a:t>Plomo: Mecánicos</a:t>
            </a:r>
          </a:p>
          <a:p>
            <a:pPr algn="just"/>
            <a:r>
              <a:rPr lang="es-CL" dirty="0" smtClean="0">
                <a:solidFill>
                  <a:schemeClr val="tx2"/>
                </a:solidFill>
              </a:rPr>
              <a:t>Azules: Eléctricos</a:t>
            </a:r>
          </a:p>
          <a:p>
            <a:pPr algn="just"/>
            <a:r>
              <a:rPr lang="es-CL" dirty="0" smtClean="0">
                <a:solidFill>
                  <a:schemeClr val="tx2"/>
                </a:solidFill>
              </a:rPr>
              <a:t>Amarillo: Civiles</a:t>
            </a:r>
          </a:p>
          <a:p>
            <a:pPr algn="just"/>
            <a:r>
              <a:rPr lang="es-CL" dirty="0" smtClean="0">
                <a:solidFill>
                  <a:schemeClr val="tx2"/>
                </a:solidFill>
              </a:rPr>
              <a:t>Rojos : Mineros</a:t>
            </a:r>
          </a:p>
          <a:p>
            <a:pPr algn="just"/>
            <a:r>
              <a:rPr lang="es-CL" dirty="0" smtClean="0">
                <a:solidFill>
                  <a:schemeClr val="tx2"/>
                </a:solidFill>
              </a:rPr>
              <a:t>Naranjo: Obreros</a:t>
            </a:r>
          </a:p>
          <a:p>
            <a:pPr algn="just"/>
            <a:r>
              <a:rPr lang="es-CL" dirty="0" smtClean="0">
                <a:solidFill>
                  <a:schemeClr val="tx2"/>
                </a:solidFill>
              </a:rPr>
              <a:t>Marrón : Personal</a:t>
            </a:r>
          </a:p>
          <a:p>
            <a:pPr algn="just"/>
            <a:r>
              <a:rPr lang="es-CL" dirty="0" smtClean="0">
                <a:solidFill>
                  <a:schemeClr val="tx2"/>
                </a:solidFill>
              </a:rPr>
              <a:t>En el caso del escenario de la construcción chilena  los colores de cascos solo son empleados por los que poseen un mayor rango dentro de la estructura de la obra ( arquitectos , ingenieros   e ITO).En el caso  de los jornales el uso  de los  colores se torna  flexible.</a:t>
            </a:r>
          </a:p>
          <a:p>
            <a:pPr algn="just"/>
            <a:endParaRPr lang="es-CL" dirty="0" smtClean="0"/>
          </a:p>
          <a:p>
            <a:endParaRPr lang="es-CL" dirty="0" smtClean="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15</a:t>
            </a:fld>
            <a:endParaRPr lang="es-CL" dirty="0"/>
          </a:p>
        </p:txBody>
      </p:sp>
      <p:sp>
        <p:nvSpPr>
          <p:cNvPr id="8"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9" name="8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2" action="ppaction://hlinksldjump"/>
              </a:rPr>
              <a:t>INDICE</a:t>
            </a:r>
            <a:endParaRPr lang="es-CL" sz="1300" dirty="0"/>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07" y="980732"/>
            <a:ext cx="5335627" cy="5040558"/>
          </a:xfrm>
          <a:prstGeom prst="rect">
            <a:avLst/>
          </a:prstGeom>
        </p:spPr>
      </p:pic>
    </p:spTree>
    <p:extLst>
      <p:ext uri="{BB962C8B-B14F-4D97-AF65-F5344CB8AC3E}">
        <p14:creationId xmlns:p14="http://schemas.microsoft.com/office/powerpoint/2010/main" val="1594368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1385" y="-387422"/>
            <a:ext cx="3008313" cy="1162051"/>
          </a:xfrm>
        </p:spPr>
        <p:txBody>
          <a:bodyPr/>
          <a:lstStyle/>
          <a:p>
            <a:pPr algn="just"/>
            <a:r>
              <a:rPr lang="es-MX" dirty="0" smtClean="0">
                <a:solidFill>
                  <a:schemeClr val="accent2"/>
                </a:solidFill>
              </a:rPr>
              <a:t>ESTADO DE AVANCE DE TERMINACIONES  ETAPA I</a:t>
            </a:r>
            <a:endParaRPr lang="es-CL" dirty="0">
              <a:solidFill>
                <a:schemeClr val="accent2"/>
              </a:solidFill>
            </a:endParaRPr>
          </a:p>
        </p:txBody>
      </p:sp>
      <p:sp>
        <p:nvSpPr>
          <p:cNvPr id="3" name="2 Marcador de texto"/>
          <p:cNvSpPr>
            <a:spLocks noGrp="1"/>
          </p:cNvSpPr>
          <p:nvPr>
            <p:ph type="body" sz="half" idx="2"/>
          </p:nvPr>
        </p:nvSpPr>
        <p:spPr>
          <a:xfrm>
            <a:off x="5967848" y="764707"/>
            <a:ext cx="2525820" cy="5569846"/>
          </a:xfrm>
        </p:spPr>
        <p:txBody>
          <a:bodyPr>
            <a:normAutofit/>
          </a:bodyPr>
          <a:lstStyle/>
          <a:p>
            <a:pPr algn="just"/>
            <a:r>
              <a:rPr lang="es-CL" dirty="0" smtClean="0"/>
              <a:t>Dentro del estado de avance de la obra se describe el siguiente comportamiento:</a:t>
            </a:r>
          </a:p>
          <a:p>
            <a:pPr marL="285679" indent="-285679" algn="just">
              <a:buFont typeface="Arial" panose="020B0604020202020204" pitchFamily="34" charset="0"/>
              <a:buChar char="•"/>
            </a:pPr>
            <a:r>
              <a:rPr lang="es-CL" dirty="0" smtClean="0"/>
              <a:t>En los subterráneos  encuentran  las instalaciones de uso de los jornales ( comedores , duchas ) y los estacionamientos  de funcionarios.</a:t>
            </a:r>
          </a:p>
          <a:p>
            <a:pPr marL="285679" indent="-285679" algn="just">
              <a:buFont typeface="Arial" panose="020B0604020202020204" pitchFamily="34" charset="0"/>
              <a:buChar char="•"/>
            </a:pPr>
            <a:r>
              <a:rPr lang="es-CL" dirty="0" smtClean="0"/>
              <a:t>En el segundo nivel se encuentra el sector administrativo de la obra (oficinas) y  se avanza en  las instalaciones   de lámparas , muebles  y ventanas , además del maquillaje en los muros del pasillo)</a:t>
            </a:r>
          </a:p>
          <a:p>
            <a:pPr marL="285679" indent="-285679" algn="just">
              <a:buFont typeface="Arial" panose="020B0604020202020204" pitchFamily="34" charset="0"/>
              <a:buChar char="•"/>
            </a:pPr>
            <a:r>
              <a:rPr lang="es-CL" dirty="0" smtClean="0"/>
              <a:t>En los pisos siguientes se está iniciando  la instalación de artefactos  sanitarios.</a:t>
            </a:r>
          </a:p>
          <a:p>
            <a:pPr marL="285679" indent="-285679" algn="just">
              <a:buFont typeface="Arial" panose="020B0604020202020204" pitchFamily="34" charset="0"/>
              <a:buChar char="•"/>
            </a:pPr>
            <a:r>
              <a:rPr lang="es-CL" dirty="0" smtClean="0"/>
              <a:t>En el piso superior aun se encuentran en obra gruesa . Sin embargo ya están instalados los ductos de ventilación y el sistema de ascensores .</a:t>
            </a:r>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16</a:t>
            </a:fld>
            <a:endParaRPr lang="es-CL" dirty="0"/>
          </a:p>
        </p:txBody>
      </p:sp>
      <p:sp>
        <p:nvSpPr>
          <p:cNvPr id="7" name="6 Marcador de pie de página"/>
          <p:cNvSpPr>
            <a:spLocks noGrp="1"/>
          </p:cNvSpPr>
          <p:nvPr>
            <p:ph type="ftr" sz="quarter" idx="4294967295"/>
          </p:nvPr>
        </p:nvSpPr>
        <p:spPr>
          <a:xfrm>
            <a:off x="323528" y="6552728"/>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7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2" action="ppaction://hlinksldjump"/>
              </a:rPr>
              <a:t>INDICE</a:t>
            </a:r>
            <a:endParaRPr lang="es-CL" sz="1300" dirty="0"/>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7" y="186462"/>
            <a:ext cx="6341073" cy="6626914"/>
          </a:xfrm>
          <a:prstGeom prst="rect">
            <a:avLst/>
          </a:prstGeom>
        </p:spPr>
      </p:pic>
    </p:spTree>
    <p:extLst>
      <p:ext uri="{BB962C8B-B14F-4D97-AF65-F5344CB8AC3E}">
        <p14:creationId xmlns:p14="http://schemas.microsoft.com/office/powerpoint/2010/main" val="3943402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4505537" y="4293098"/>
            <a:ext cx="4121073" cy="1872208"/>
          </a:xfrm>
        </p:spPr>
        <p:txBody>
          <a:bodyPr>
            <a:normAutofit fontScale="92500"/>
          </a:bodyPr>
          <a:lstStyle/>
          <a:p>
            <a:r>
              <a:rPr lang="es-CL" sz="1600" b="1" dirty="0">
                <a:solidFill>
                  <a:schemeClr val="tx1"/>
                </a:solidFill>
              </a:rPr>
              <a:t>NIVEL DE AVANCE  PLANTA BAJA | CALLE PATRIA NUEVA</a:t>
            </a:r>
          </a:p>
          <a:p>
            <a:pPr marL="285679" indent="-285679">
              <a:buFont typeface="Arial" panose="020B0604020202020204" pitchFamily="34" charset="0"/>
              <a:buChar char="•"/>
            </a:pPr>
            <a:r>
              <a:rPr lang="es-CL" sz="1600" b="1" dirty="0">
                <a:solidFill>
                  <a:schemeClr val="tx1"/>
                </a:solidFill>
              </a:rPr>
              <a:t>PROGRESO EN LOS PAVIMENTOS EXTERIORES </a:t>
            </a:r>
          </a:p>
          <a:p>
            <a:pPr marL="285679" indent="-285679">
              <a:buFont typeface="Arial" panose="020B0604020202020204" pitchFamily="34" charset="0"/>
              <a:buChar char="•"/>
            </a:pPr>
            <a:r>
              <a:rPr lang="es-CL" sz="1600" b="1" dirty="0">
                <a:solidFill>
                  <a:schemeClr val="tx1"/>
                </a:solidFill>
              </a:rPr>
              <a:t>POSTURA DE CORTINAS METALICAS EN  SECTOR COMERCIAL </a:t>
            </a:r>
          </a:p>
          <a:p>
            <a:pPr marL="285679" indent="-285679">
              <a:buFont typeface="Arial" panose="020B0604020202020204" pitchFamily="34" charset="0"/>
              <a:buChar char="•"/>
            </a:pPr>
            <a:r>
              <a:rPr lang="es-CL" sz="1600" b="1" dirty="0">
                <a:solidFill>
                  <a:schemeClr val="tx1"/>
                </a:solidFill>
              </a:rPr>
              <a:t>FORESTACION HACIA  GENERAL VELASQUEZ </a:t>
            </a: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17</a:t>
            </a:fld>
            <a:endParaRPr lang="es-CL"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0"/>
            <a:ext cx="3945760" cy="3212976"/>
          </a:xfrm>
          <a:prstGeom prst="rect">
            <a:avLst/>
          </a:prstGeom>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8" y="3356990"/>
            <a:ext cx="3945760" cy="3212976"/>
          </a:xfrm>
          <a:prstGeom prst="rect">
            <a:avLst/>
          </a:prstGeom>
        </p:spPr>
      </p:pic>
      <p:sp>
        <p:nvSpPr>
          <p:cNvPr id="10"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2593" y="0"/>
            <a:ext cx="4635860" cy="3766637"/>
          </a:xfrm>
          <a:prstGeom prst="rect">
            <a:avLst/>
          </a:prstGeom>
        </p:spPr>
      </p:pic>
    </p:spTree>
    <p:extLst>
      <p:ext uri="{BB962C8B-B14F-4D97-AF65-F5344CB8AC3E}">
        <p14:creationId xmlns:p14="http://schemas.microsoft.com/office/powerpoint/2010/main" val="37749917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18</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2 Marcador de texto"/>
          <p:cNvSpPr>
            <a:spLocks noGrp="1"/>
          </p:cNvSpPr>
          <p:nvPr>
            <p:ph type="body" sz="half" idx="2"/>
          </p:nvPr>
        </p:nvSpPr>
        <p:spPr>
          <a:xfrm>
            <a:off x="4836310" y="4293098"/>
            <a:ext cx="4121073" cy="1872208"/>
          </a:xfrm>
        </p:spPr>
        <p:txBody>
          <a:bodyPr>
            <a:normAutofit/>
          </a:bodyPr>
          <a:lstStyle/>
          <a:p>
            <a:r>
              <a:rPr lang="es-CL" sz="1600" b="1" dirty="0">
                <a:solidFill>
                  <a:schemeClr val="tx1"/>
                </a:solidFill>
              </a:rPr>
              <a:t>NIVEL DE AVANCE  PLANTA BAJA | SEGUNDO NIVEL </a:t>
            </a:r>
          </a:p>
          <a:p>
            <a:pPr marL="285679" indent="-285679">
              <a:buFont typeface="Arial" panose="020B0604020202020204" pitchFamily="34" charset="0"/>
              <a:buChar char="•"/>
            </a:pPr>
            <a:r>
              <a:rPr lang="es-CL" sz="1600" b="1" dirty="0">
                <a:solidFill>
                  <a:schemeClr val="tx1"/>
                </a:solidFill>
              </a:rPr>
              <a:t>PROGRESO EN INSTALACION DE LAMPARAS Y PINTURA EN PISO DE OFICINAS </a:t>
            </a:r>
          </a:p>
          <a:p>
            <a:pPr marL="285679" indent="-285679">
              <a:buFont typeface="Arial" panose="020B0604020202020204" pitchFamily="34" charset="0"/>
              <a:buChar char="•"/>
            </a:pPr>
            <a:r>
              <a:rPr lang="es-CL" sz="1600" b="1" dirty="0">
                <a:solidFill>
                  <a:schemeClr val="tx1"/>
                </a:solidFill>
              </a:rPr>
              <a:t>INSTALACION DE  MUEBLES DE COCINA </a:t>
            </a:r>
          </a:p>
          <a:p>
            <a:pPr marL="285679" indent="-285679">
              <a:buFont typeface="Arial" panose="020B0604020202020204" pitchFamily="34" charset="0"/>
              <a:buChar char="•"/>
            </a:pPr>
            <a:endParaRPr lang="es-CL" sz="1600" b="1" dirty="0">
              <a:solidFill>
                <a:schemeClr val="tx1"/>
              </a:solidFill>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9271" y="1101642"/>
            <a:ext cx="6514408" cy="4519887"/>
          </a:xfrm>
          <a:prstGeom prst="rect">
            <a:avLst/>
          </a:prstGeom>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0818" y="179475"/>
            <a:ext cx="3907847" cy="3182105"/>
          </a:xfrm>
          <a:prstGeom prst="rect">
            <a:avLst/>
          </a:prstGeom>
        </p:spPr>
      </p:pic>
    </p:spTree>
    <p:extLst>
      <p:ext uri="{BB962C8B-B14F-4D97-AF65-F5344CB8AC3E}">
        <p14:creationId xmlns:p14="http://schemas.microsoft.com/office/powerpoint/2010/main" val="3421576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texto"/>
          <p:cNvSpPr>
            <a:spLocks noGrp="1"/>
          </p:cNvSpPr>
          <p:nvPr>
            <p:ph type="body" sz="half" idx="2"/>
          </p:nvPr>
        </p:nvSpPr>
        <p:spPr>
          <a:xfrm>
            <a:off x="4752247" y="4005066"/>
            <a:ext cx="4121073" cy="1224136"/>
          </a:xfrm>
        </p:spPr>
        <p:txBody>
          <a:bodyPr>
            <a:normAutofit/>
          </a:bodyPr>
          <a:lstStyle/>
          <a:p>
            <a:r>
              <a:rPr lang="es-CL" sz="1600" b="1" dirty="0">
                <a:solidFill>
                  <a:schemeClr val="tx1"/>
                </a:solidFill>
              </a:rPr>
              <a:t>NIVEL DE AVANCE  RESTO DE LOS NIVELES </a:t>
            </a:r>
          </a:p>
          <a:p>
            <a:pPr marL="285679" indent="-285679">
              <a:buFont typeface="Arial" panose="020B0604020202020204" pitchFamily="34" charset="0"/>
              <a:buChar char="•"/>
            </a:pPr>
            <a:r>
              <a:rPr lang="es-CL" sz="1600" b="1" dirty="0">
                <a:solidFill>
                  <a:schemeClr val="tx1"/>
                </a:solidFill>
              </a:rPr>
              <a:t>INSTALACIONES SANITARIAS Y ESPEJOS </a:t>
            </a:r>
          </a:p>
          <a:p>
            <a:pPr marL="285679" indent="-285679">
              <a:buFont typeface="Arial" panose="020B0604020202020204" pitchFamily="34" charset="0"/>
              <a:buChar char="•"/>
            </a:pPr>
            <a:r>
              <a:rPr lang="es-CL" sz="1600" b="1" dirty="0">
                <a:solidFill>
                  <a:schemeClr val="tx1"/>
                </a:solidFill>
              </a:rPr>
              <a:t>TRAZADO DE MUEBLES DE COCINA </a:t>
            </a:r>
          </a:p>
          <a:p>
            <a:pPr marL="285679" indent="-285679">
              <a:buFont typeface="Arial" panose="020B0604020202020204" pitchFamily="34" charset="0"/>
              <a:buChar char="•"/>
            </a:pPr>
            <a:r>
              <a:rPr lang="es-CL" sz="1600" b="1" dirty="0">
                <a:solidFill>
                  <a:schemeClr val="tx1"/>
                </a:solidFill>
              </a:rPr>
              <a:t>INSTALACION DUCTOS DE VENTILACION </a:t>
            </a:r>
          </a:p>
          <a:p>
            <a:pPr marL="285679" indent="-285679">
              <a:buFont typeface="Arial" panose="020B0604020202020204" pitchFamily="34" charset="0"/>
              <a:buChar char="•"/>
            </a:pPr>
            <a:endParaRPr lang="es-CL" sz="1600" b="1" dirty="0">
              <a:solidFill>
                <a:schemeClr val="tx1"/>
              </a:solidFill>
            </a:endParaRP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937" y="202390"/>
            <a:ext cx="4237090" cy="3442636"/>
          </a:xfrm>
          <a:prstGeom prst="rect">
            <a:avLst/>
          </a:prstGeom>
        </p:spPr>
      </p:pic>
      <p:sp>
        <p:nvSpPr>
          <p:cNvPr id="10"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02391"/>
            <a:ext cx="4306124" cy="6219958"/>
          </a:xfrm>
          <a:prstGeom prst="rect">
            <a:avLst/>
          </a:prstGeom>
        </p:spPr>
      </p:pic>
    </p:spTree>
    <p:extLst>
      <p:ext uri="{BB962C8B-B14F-4D97-AF65-F5344CB8AC3E}">
        <p14:creationId xmlns:p14="http://schemas.microsoft.com/office/powerpoint/2010/main" val="1728784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5834917" y="-387422"/>
            <a:ext cx="3008313" cy="1162051"/>
          </a:xfrm>
        </p:spPr>
        <p:txBody>
          <a:bodyPr/>
          <a:lstStyle/>
          <a:p>
            <a:r>
              <a:rPr lang="es-MX" dirty="0" smtClean="0">
                <a:solidFill>
                  <a:schemeClr val="accent2"/>
                </a:solidFill>
              </a:rPr>
              <a:t>INDICE   DE HIPERVÍNCULOS  </a:t>
            </a:r>
            <a:endParaRPr lang="es-CL" dirty="0">
              <a:solidFill>
                <a:schemeClr val="accent2"/>
              </a:solidFill>
            </a:endParaRPr>
          </a:p>
        </p:txBody>
      </p:sp>
      <p:sp>
        <p:nvSpPr>
          <p:cNvPr id="7" name="6 Marcador de texto"/>
          <p:cNvSpPr>
            <a:spLocks noGrp="1"/>
          </p:cNvSpPr>
          <p:nvPr>
            <p:ph type="body" sz="half" idx="2"/>
          </p:nvPr>
        </p:nvSpPr>
        <p:spPr>
          <a:xfrm>
            <a:off x="450933" y="1414419"/>
            <a:ext cx="3256977" cy="4386263"/>
          </a:xfrm>
        </p:spPr>
        <p:txBody>
          <a:bodyPr>
            <a:normAutofit/>
          </a:bodyPr>
          <a:lstStyle/>
          <a:p>
            <a:pPr marL="285657" indent="-285657">
              <a:buFont typeface="Arial" pitchFamily="34" charset="0"/>
              <a:buChar char="•"/>
            </a:pPr>
            <a:r>
              <a:rPr lang="es-MX" dirty="0" smtClean="0">
                <a:hlinkClick r:id="rId2" action="ppaction://hlinksldjump"/>
              </a:rPr>
              <a:t>INTRODUCCION :TERMINACIONES EN LA OBRA DE CONSTRUCCIÓN  </a:t>
            </a:r>
            <a:endParaRPr lang="es-MX" dirty="0" smtClean="0"/>
          </a:p>
          <a:p>
            <a:pPr marL="285657" indent="-285657">
              <a:buFont typeface="Arial" pitchFamily="34" charset="0"/>
              <a:buChar char="•"/>
            </a:pPr>
            <a:r>
              <a:rPr lang="es-MX" dirty="0" smtClean="0">
                <a:hlinkClick r:id="rId3" action="ppaction://hlinksldjump"/>
              </a:rPr>
              <a:t>UBICACIÓN Y CONTEXTO DEL NUEVO EDIFICIO </a:t>
            </a:r>
            <a:endParaRPr lang="es-MX" dirty="0" smtClean="0"/>
          </a:p>
          <a:p>
            <a:pPr marL="285657" indent="-285657">
              <a:buFont typeface="Arial" pitchFamily="34" charset="0"/>
              <a:buChar char="•"/>
            </a:pPr>
            <a:r>
              <a:rPr lang="es-MX" dirty="0" smtClean="0">
                <a:hlinkClick r:id="rId4" action="ppaction://hlinksldjump"/>
              </a:rPr>
              <a:t>EDIFICIO LOURDES | NOLLAGAM </a:t>
            </a:r>
            <a:endParaRPr lang="es-MX" dirty="0" smtClean="0"/>
          </a:p>
          <a:p>
            <a:pPr marL="285657" indent="-285657">
              <a:buFont typeface="Arial" pitchFamily="34" charset="0"/>
              <a:buChar char="•"/>
            </a:pPr>
            <a:r>
              <a:rPr lang="es-MX" dirty="0" smtClean="0">
                <a:hlinkClick r:id="rId5" action="ppaction://hlinksldjump"/>
              </a:rPr>
              <a:t>DESCRIPCIÓN DEL PROYECTO </a:t>
            </a:r>
            <a:endParaRPr lang="es-MX" dirty="0" smtClean="0"/>
          </a:p>
          <a:p>
            <a:pPr marL="285657" indent="-285657">
              <a:buFont typeface="Arial" pitchFamily="34" charset="0"/>
              <a:buChar char="•"/>
            </a:pPr>
            <a:r>
              <a:rPr lang="es-MX" dirty="0">
                <a:hlinkClick r:id="rId6" action="ppaction://hlinksldjump"/>
              </a:rPr>
              <a:t>VISTAS DESDE EL INTERIOR DEL EDIFICIO</a:t>
            </a:r>
            <a:endParaRPr lang="es-MX" dirty="0"/>
          </a:p>
          <a:p>
            <a:pPr marL="285657" indent="-285657">
              <a:buFont typeface="Arial" pitchFamily="34" charset="0"/>
              <a:buChar char="•"/>
            </a:pPr>
            <a:r>
              <a:rPr lang="es-MX" dirty="0" smtClean="0">
                <a:hlinkClick r:id="rId7" action="ppaction://hlinksldjump"/>
              </a:rPr>
              <a:t>TIPOLOGIA DEPARTAMENTOS</a:t>
            </a:r>
          </a:p>
          <a:p>
            <a:pPr marL="285657" indent="-285657">
              <a:buFont typeface="Arial" pitchFamily="34" charset="0"/>
              <a:buChar char="•"/>
            </a:pPr>
            <a:r>
              <a:rPr lang="es-MX" dirty="0" smtClean="0">
                <a:hlinkClick r:id="rId8" action="ppaction://hlinksldjump"/>
              </a:rPr>
              <a:t>PLANIMETRIAS</a:t>
            </a:r>
            <a:r>
              <a:rPr lang="es-MX" dirty="0" smtClean="0">
                <a:hlinkClick r:id="rId7" action="ppaction://hlinksldjump"/>
              </a:rPr>
              <a:t> DE ARQUITECTURA</a:t>
            </a:r>
          </a:p>
          <a:p>
            <a:pPr marL="285657" indent="-285657">
              <a:buFont typeface="Arial" pitchFamily="34" charset="0"/>
              <a:buChar char="•"/>
            </a:pPr>
            <a:r>
              <a:rPr lang="es-MX" dirty="0" smtClean="0">
                <a:hlinkClick r:id="rId9" action="ppaction://hlinksldjump"/>
              </a:rPr>
              <a:t>ESPECIFICACIONES TECNICAS (EETT)  </a:t>
            </a:r>
            <a:endParaRPr lang="es-MX" dirty="0" smtClean="0"/>
          </a:p>
          <a:p>
            <a:pPr marL="285657" indent="-285657">
              <a:buFont typeface="Arial" pitchFamily="34" charset="0"/>
              <a:buChar char="•"/>
            </a:pPr>
            <a:r>
              <a:rPr lang="es-MX" dirty="0" smtClean="0">
                <a:hlinkClick r:id="rId10" action="ppaction://hlinksldjump"/>
              </a:rPr>
              <a:t>PROGRAMACIÓN  GANTT</a:t>
            </a:r>
            <a:endParaRPr lang="es-MX" dirty="0" smtClean="0"/>
          </a:p>
          <a:p>
            <a:pPr marL="285657" indent="-285657">
              <a:buFont typeface="Arial" pitchFamily="34" charset="0"/>
              <a:buChar char="•"/>
            </a:pPr>
            <a:r>
              <a:rPr lang="es-MX" dirty="0" smtClean="0">
                <a:hlinkClick r:id="rId11" action="ppaction://hlinksldjump"/>
              </a:rPr>
              <a:t>ORGANIGRAMA DE OBRA </a:t>
            </a:r>
            <a:endParaRPr lang="es-MX" dirty="0" smtClean="0"/>
          </a:p>
          <a:p>
            <a:pPr marL="285657" indent="-285657">
              <a:buFont typeface="Arial" pitchFamily="34" charset="0"/>
              <a:buChar char="•"/>
            </a:pPr>
            <a:r>
              <a:rPr lang="es-MX" dirty="0" smtClean="0">
                <a:hlinkClick r:id="rId12" action="ppaction://hlinksldjump"/>
              </a:rPr>
              <a:t>ESTADO DE AVANCE DE TERMINACIONES</a:t>
            </a:r>
          </a:p>
          <a:p>
            <a:pPr marL="285657" indent="-285657">
              <a:buFont typeface="Arial" pitchFamily="34" charset="0"/>
              <a:buChar char="•"/>
            </a:pPr>
            <a:r>
              <a:rPr lang="es-MX" dirty="0" smtClean="0">
                <a:hlinkClick r:id="rId13" action="ppaction://hlinksldjump"/>
              </a:rPr>
              <a:t>CODIGOS DE OBRA | COLORES  DE CASCO </a:t>
            </a:r>
            <a:endParaRPr lang="es-MX" dirty="0" smtClean="0">
              <a:hlinkClick r:id="rId12" action="ppaction://hlinksldjump"/>
            </a:endParaRPr>
          </a:p>
          <a:p>
            <a:pPr marL="285657" indent="-285657">
              <a:buFont typeface="Arial" pitchFamily="34" charset="0"/>
              <a:buChar char="•"/>
            </a:pPr>
            <a:r>
              <a:rPr lang="es-MX" sz="1200" b="1" dirty="0">
                <a:hlinkClick r:id="rId14" action="ppaction://hlinksldjump"/>
              </a:rPr>
              <a:t>PARTIDAS DE </a:t>
            </a:r>
            <a:r>
              <a:rPr lang="es-MX" sz="1200" b="1" dirty="0" smtClean="0">
                <a:hlinkClick r:id="rId14" action="ppaction://hlinksldjump"/>
              </a:rPr>
              <a:t>TERMINACIONES ETAPA I </a:t>
            </a:r>
            <a:endParaRPr lang="es-MX" sz="1200" b="1" dirty="0" smtClean="0"/>
          </a:p>
          <a:p>
            <a:pPr marL="285657" indent="-285657">
              <a:buFont typeface="Arial" pitchFamily="34" charset="0"/>
              <a:buChar char="•"/>
            </a:pPr>
            <a:r>
              <a:rPr lang="es-MX" sz="1200" b="1" dirty="0" smtClean="0">
                <a:hlinkClick r:id="rId15" action="ppaction://hlinksldjump"/>
              </a:rPr>
              <a:t>PARTIDAS TERMINACIONES ETAPA II </a:t>
            </a:r>
            <a:endParaRPr lang="es-MX" sz="1200" b="1" dirty="0"/>
          </a:p>
          <a:p>
            <a:pPr marL="285657" indent="-285657">
              <a:buFont typeface="Arial" pitchFamily="34" charset="0"/>
              <a:buChar char="•"/>
            </a:pPr>
            <a:r>
              <a:rPr lang="es-MX" dirty="0" smtClean="0">
                <a:hlinkClick r:id="rId16" action="ppaction://hlinksldjump"/>
              </a:rPr>
              <a:t>CONCLUSIONES DEL PROCESO </a:t>
            </a:r>
            <a:endParaRPr lang="es-CL" dirty="0"/>
          </a:p>
        </p:txBody>
      </p:sp>
      <p:sp>
        <p:nvSpPr>
          <p:cNvPr id="4" name="3 Marcador de número de diapositiva"/>
          <p:cNvSpPr>
            <a:spLocks noGrp="1"/>
          </p:cNvSpPr>
          <p:nvPr>
            <p:ph type="sldNum" sz="quarter" idx="15"/>
          </p:nvPr>
        </p:nvSpPr>
        <p:spPr/>
        <p:txBody>
          <a:bodyPr/>
          <a:lstStyle/>
          <a:p>
            <a:fld id="{DE29AA27-3314-4D32-AB85-0F62F01F4559}" type="slidenum">
              <a:rPr lang="es-CL" smtClean="0"/>
              <a:pPr/>
              <a:t>2</a:t>
            </a:fld>
            <a:endParaRPr lang="es-CL" dirty="0"/>
          </a:p>
        </p:txBody>
      </p:sp>
      <p:sp>
        <p:nvSpPr>
          <p:cNvPr id="9"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10" name="9 CuadroTexto"/>
          <p:cNvSpPr txBox="1"/>
          <p:nvPr/>
        </p:nvSpPr>
        <p:spPr>
          <a:xfrm>
            <a:off x="5303160" y="956464"/>
            <a:ext cx="2991102" cy="492414"/>
          </a:xfrm>
          <a:prstGeom prst="rect">
            <a:avLst/>
          </a:prstGeom>
          <a:noFill/>
        </p:spPr>
        <p:txBody>
          <a:bodyPr wrap="square" lIns="91410" tIns="45706" rIns="91410" bIns="45706" rtlCol="0">
            <a:spAutoFit/>
          </a:bodyPr>
          <a:lstStyle/>
          <a:p>
            <a:r>
              <a:rPr lang="es-MX" sz="1300" b="1" dirty="0"/>
              <a:t>INDICE PARTIDAS  DE </a:t>
            </a:r>
            <a:r>
              <a:rPr lang="es-MX" sz="1300" b="1" dirty="0" smtClean="0"/>
              <a:t>TERMINACIONES  ETAPA I  </a:t>
            </a:r>
            <a:endParaRPr lang="es-CL" sz="1300" b="1" dirty="0"/>
          </a:p>
        </p:txBody>
      </p:sp>
      <p:sp>
        <p:nvSpPr>
          <p:cNvPr id="11" name="10 CuadroTexto"/>
          <p:cNvSpPr txBox="1"/>
          <p:nvPr/>
        </p:nvSpPr>
        <p:spPr>
          <a:xfrm>
            <a:off x="849895" y="1058173"/>
            <a:ext cx="2991102" cy="292359"/>
          </a:xfrm>
          <a:prstGeom prst="rect">
            <a:avLst/>
          </a:prstGeom>
          <a:noFill/>
        </p:spPr>
        <p:txBody>
          <a:bodyPr wrap="square" lIns="91410" tIns="45706" rIns="91410" bIns="45706" rtlCol="0">
            <a:spAutoFit/>
          </a:bodyPr>
          <a:lstStyle/>
          <a:p>
            <a:r>
              <a:rPr lang="es-MX" sz="1300" b="1" dirty="0"/>
              <a:t>INDICE CONTENIDO  GENERAL </a:t>
            </a:r>
            <a:endParaRPr lang="es-CL" sz="1300" b="1" dirty="0"/>
          </a:p>
        </p:txBody>
      </p:sp>
      <p:cxnSp>
        <p:nvCxnSpPr>
          <p:cNvPr id="13" name="12 Conector angular"/>
          <p:cNvCxnSpPr>
            <a:endCxn id="10" idx="1"/>
          </p:cNvCxnSpPr>
          <p:nvPr/>
        </p:nvCxnSpPr>
        <p:spPr>
          <a:xfrm rot="5400000" flipH="1" flipV="1">
            <a:off x="2874962" y="2558334"/>
            <a:ext cx="3783860" cy="1072535"/>
          </a:xfrm>
          <a:prstGeom prst="bentConnector2">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6 Marcador de texto"/>
          <p:cNvSpPr txBox="1">
            <a:spLocks/>
          </p:cNvSpPr>
          <p:nvPr/>
        </p:nvSpPr>
        <p:spPr>
          <a:xfrm>
            <a:off x="5283760" y="1403246"/>
            <a:ext cx="3256977" cy="4834069"/>
          </a:xfrm>
          <a:prstGeom prst="rect">
            <a:avLst/>
          </a:prstGeom>
        </p:spPr>
        <p:txBody>
          <a:bodyPr vert="horz" lIns="91433" tIns="45717" rIns="91433" bIns="45717" rtlCol="0">
            <a:normAutofit fontScale="92500" lnSpcReduction="10000"/>
          </a:bodyPr>
          <a:lstStyle>
            <a:lvl1pPr marL="0" indent="0" algn="l" defTabSz="914400" rtl="0" eaLnBrk="1" latinLnBrk="0" hangingPunct="1">
              <a:spcBef>
                <a:spcPct val="20000"/>
              </a:spcBef>
              <a:buFont typeface="Arial" pitchFamily="34" charset="0"/>
              <a:buNone/>
              <a:defRPr sz="1400" kern="1200">
                <a:solidFill>
                  <a:schemeClr val="tx1">
                    <a:lumMod val="50000"/>
                    <a:lumOff val="50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Calibri"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Calibri"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9pPr>
          </a:lstStyle>
          <a:p>
            <a:pPr marL="285657" indent="-285657">
              <a:buFont typeface="Arial" pitchFamily="34" charset="0"/>
              <a:buChar char="•"/>
            </a:pPr>
            <a:r>
              <a:rPr lang="es-MX" dirty="0">
                <a:hlinkClick r:id="rId17" action="ppaction://hlinksldjump"/>
              </a:rPr>
              <a:t>PARTIDAS DE TERMINACIONES  +  ANALISIS PRECIOS  UNITARIOS </a:t>
            </a:r>
            <a:endParaRPr lang="es-MX" dirty="0"/>
          </a:p>
          <a:p>
            <a:pPr marL="285657" indent="-285657">
              <a:buFont typeface="Arial" pitchFamily="34" charset="0"/>
              <a:buChar char="•"/>
            </a:pPr>
            <a:r>
              <a:rPr lang="es-MX" dirty="0">
                <a:hlinkClick r:id="rId12" action="ppaction://hlinksldjump"/>
              </a:rPr>
              <a:t>ESTADO DE AVANCE DE LA OBRA EN </a:t>
            </a:r>
            <a:r>
              <a:rPr lang="es-MX" dirty="0" smtClean="0">
                <a:hlinkClick r:id="rId12" action="ppaction://hlinksldjump"/>
              </a:rPr>
              <a:t>TERMINACIONES</a:t>
            </a:r>
            <a:endParaRPr lang="es-MX" dirty="0" smtClean="0"/>
          </a:p>
          <a:p>
            <a:pPr marL="285657" indent="-285657">
              <a:buFont typeface="Arial" pitchFamily="34" charset="0"/>
              <a:buChar char="•"/>
            </a:pPr>
            <a:r>
              <a:rPr lang="es-CL" dirty="0">
                <a:solidFill>
                  <a:schemeClr val="tx2"/>
                </a:solidFill>
              </a:rPr>
              <a:t>PARTIDA 1 : </a:t>
            </a:r>
            <a:r>
              <a:rPr lang="es-CL" dirty="0" smtClean="0">
                <a:solidFill>
                  <a:schemeClr val="tx2"/>
                </a:solidFill>
              </a:rPr>
              <a:t>PAVIMENTOS</a:t>
            </a:r>
          </a:p>
          <a:p>
            <a:pPr marL="285657" indent="-285657">
              <a:buFont typeface="Arial" pitchFamily="34" charset="0"/>
              <a:buChar char="•"/>
            </a:pPr>
            <a:r>
              <a:rPr lang="es-CL" dirty="0" smtClean="0">
                <a:solidFill>
                  <a:schemeClr val="tx2"/>
                </a:solidFill>
              </a:rPr>
              <a:t>PARTIDA 2:  TABIQUERIAS</a:t>
            </a:r>
          </a:p>
          <a:p>
            <a:pPr marL="285657" indent="-285657">
              <a:buFont typeface="Arial" pitchFamily="34" charset="0"/>
              <a:buChar char="•"/>
            </a:pPr>
            <a:r>
              <a:rPr lang="es-CL" dirty="0" smtClean="0">
                <a:solidFill>
                  <a:schemeClr val="tx2"/>
                </a:solidFill>
              </a:rPr>
              <a:t>PARTIDA 3: QUINCALLERIAS</a:t>
            </a:r>
          </a:p>
          <a:p>
            <a:pPr marL="285657" indent="-285657">
              <a:buFont typeface="Arial" pitchFamily="34" charset="0"/>
              <a:buChar char="•"/>
            </a:pPr>
            <a:r>
              <a:rPr lang="es-CL" dirty="0" smtClean="0">
                <a:solidFill>
                  <a:schemeClr val="tx2"/>
                </a:solidFill>
              </a:rPr>
              <a:t>PARTIDA 4:PUERTAS</a:t>
            </a:r>
          </a:p>
          <a:p>
            <a:pPr marL="285657" indent="-285657">
              <a:buFont typeface="Arial" pitchFamily="34" charset="0"/>
              <a:buChar char="•"/>
            </a:pPr>
            <a:r>
              <a:rPr lang="es-CL" dirty="0" smtClean="0">
                <a:solidFill>
                  <a:schemeClr val="tx2"/>
                </a:solidFill>
              </a:rPr>
              <a:t>PARTIDA 5:VENTANAS</a:t>
            </a:r>
          </a:p>
          <a:p>
            <a:pPr marL="285657" indent="-285657">
              <a:buFont typeface="Arial" pitchFamily="34" charset="0"/>
              <a:buChar char="•"/>
            </a:pPr>
            <a:r>
              <a:rPr lang="es-CL" dirty="0" smtClean="0">
                <a:solidFill>
                  <a:schemeClr val="tx2"/>
                </a:solidFill>
              </a:rPr>
              <a:t>PARTIDA 6:REVESTIMIENTO INTERIOR</a:t>
            </a:r>
          </a:p>
          <a:p>
            <a:pPr marL="285657" indent="-285657">
              <a:buFont typeface="Arial" pitchFamily="34" charset="0"/>
              <a:buChar char="•"/>
            </a:pPr>
            <a:r>
              <a:rPr lang="es-CL" dirty="0" smtClean="0">
                <a:solidFill>
                  <a:schemeClr val="tx2"/>
                </a:solidFill>
              </a:rPr>
              <a:t>PARTIDA 7:GUARDAPOLVOS Y CORNISAS</a:t>
            </a:r>
          </a:p>
          <a:p>
            <a:pPr marL="285657" indent="-285657">
              <a:buFont typeface="Arial" pitchFamily="34" charset="0"/>
              <a:buChar char="•"/>
            </a:pPr>
            <a:r>
              <a:rPr lang="es-CL" dirty="0" smtClean="0">
                <a:solidFill>
                  <a:schemeClr val="tx2"/>
                </a:solidFill>
              </a:rPr>
              <a:t>PARTIDA 8:IMPERMEABILIZACION</a:t>
            </a:r>
          </a:p>
          <a:p>
            <a:pPr marL="285657" indent="-285657">
              <a:buFont typeface="Arial" pitchFamily="34" charset="0"/>
              <a:buChar char="•"/>
            </a:pPr>
            <a:r>
              <a:rPr lang="es-CL" dirty="0" smtClean="0">
                <a:solidFill>
                  <a:schemeClr val="tx2"/>
                </a:solidFill>
              </a:rPr>
              <a:t>PARTIDA 9: CIELOS FALSOS </a:t>
            </a:r>
          </a:p>
          <a:p>
            <a:pPr marL="285657" indent="-285657">
              <a:buFont typeface="Arial" pitchFamily="34" charset="0"/>
              <a:buChar char="•"/>
            </a:pPr>
            <a:r>
              <a:rPr lang="es-CL" dirty="0" smtClean="0">
                <a:solidFill>
                  <a:schemeClr val="tx2"/>
                </a:solidFill>
              </a:rPr>
              <a:t>PARTIDA 10:PINTURAS</a:t>
            </a:r>
          </a:p>
          <a:p>
            <a:pPr marL="285657" indent="-285657">
              <a:buFont typeface="Arial" pitchFamily="34" charset="0"/>
              <a:buChar char="•"/>
            </a:pPr>
            <a:r>
              <a:rPr lang="es-CL" dirty="0" smtClean="0">
                <a:solidFill>
                  <a:schemeClr val="tx2"/>
                </a:solidFill>
              </a:rPr>
              <a:t>PARTIDA 11:MUEBLES</a:t>
            </a:r>
          </a:p>
          <a:p>
            <a:pPr marL="285657" indent="-285657">
              <a:buFont typeface="Arial" pitchFamily="34" charset="0"/>
              <a:buChar char="•"/>
            </a:pPr>
            <a:r>
              <a:rPr lang="es-CL" dirty="0" smtClean="0">
                <a:solidFill>
                  <a:schemeClr val="tx2"/>
                </a:solidFill>
              </a:rPr>
              <a:t>PARTIDA 12:CARPINTERIA METALICA</a:t>
            </a:r>
          </a:p>
          <a:p>
            <a:pPr marL="285657" indent="-285657">
              <a:buFont typeface="Arial" pitchFamily="34" charset="0"/>
              <a:buChar char="•"/>
            </a:pPr>
            <a:r>
              <a:rPr lang="es-CL" dirty="0" smtClean="0">
                <a:solidFill>
                  <a:schemeClr val="tx2"/>
                </a:solidFill>
              </a:rPr>
              <a:t>PARTIDA 13:TERMINACIONES HUMEDAS</a:t>
            </a:r>
          </a:p>
          <a:p>
            <a:pPr marL="285657" indent="-285657">
              <a:buFont typeface="Arial" pitchFamily="34" charset="0"/>
              <a:buChar char="•"/>
            </a:pPr>
            <a:r>
              <a:rPr lang="es-CL" dirty="0" smtClean="0">
                <a:solidFill>
                  <a:schemeClr val="tx2"/>
                </a:solidFill>
              </a:rPr>
              <a:t>PARTIDA 14:AISLACION ACUSTICA Y TERMICA.</a:t>
            </a:r>
          </a:p>
          <a:p>
            <a:pPr marL="285657" indent="-285657">
              <a:buFont typeface="Arial" pitchFamily="34" charset="0"/>
              <a:buChar char="•"/>
            </a:pPr>
            <a:r>
              <a:rPr lang="es-CL" dirty="0" smtClean="0">
                <a:solidFill>
                  <a:schemeClr val="tx2"/>
                </a:solidFill>
              </a:rPr>
              <a:t>PARTIDA 15:  LUMINARIAS </a:t>
            </a:r>
          </a:p>
          <a:p>
            <a:pPr marL="285657" indent="-285657">
              <a:buFont typeface="Arial" pitchFamily="34" charset="0"/>
              <a:buChar char="•"/>
            </a:pPr>
            <a:r>
              <a:rPr lang="es-CL" dirty="0" smtClean="0">
                <a:solidFill>
                  <a:schemeClr val="tx2"/>
                </a:solidFill>
              </a:rPr>
              <a:t>CONCLUSIONES  PROCESO ETAPA I </a:t>
            </a:r>
            <a:r>
              <a:rPr lang="es-CL" dirty="0">
                <a:solidFill>
                  <a:schemeClr val="tx2"/>
                </a:solidFill>
              </a:rPr>
              <a:t/>
            </a:r>
            <a:br>
              <a:rPr lang="es-CL" dirty="0">
                <a:solidFill>
                  <a:schemeClr val="tx2"/>
                </a:solidFill>
              </a:rPr>
            </a:br>
            <a:endParaRPr lang="es-MX" dirty="0" smtClean="0"/>
          </a:p>
          <a:p>
            <a:pPr marL="285657" indent="-285657">
              <a:buFont typeface="Arial" pitchFamily="34" charset="0"/>
              <a:buChar char="•"/>
            </a:pPr>
            <a:endParaRPr lang="es-MX" dirty="0"/>
          </a:p>
        </p:txBody>
      </p:sp>
      <p:cxnSp>
        <p:nvCxnSpPr>
          <p:cNvPr id="17" name="16 Conector recto"/>
          <p:cNvCxnSpPr/>
          <p:nvPr/>
        </p:nvCxnSpPr>
        <p:spPr>
          <a:xfrm flipH="1">
            <a:off x="3546752" y="4981152"/>
            <a:ext cx="683872" cy="0"/>
          </a:xfrm>
          <a:prstGeom prst="line">
            <a:avLst/>
          </a:prstGeom>
        </p:spPr>
        <p:style>
          <a:lnRef idx="3">
            <a:schemeClr val="accent2"/>
          </a:lnRef>
          <a:fillRef idx="0">
            <a:schemeClr val="accent2"/>
          </a:fillRef>
          <a:effectRef idx="2">
            <a:schemeClr val="accent2"/>
          </a:effectRef>
          <a:fontRef idx="minor">
            <a:schemeClr val="tx1"/>
          </a:fontRef>
        </p:style>
      </p:cxnSp>
      <p:sp>
        <p:nvSpPr>
          <p:cNvPr id="3" name="2 CuadroTexto"/>
          <p:cNvSpPr txBox="1"/>
          <p:nvPr/>
        </p:nvSpPr>
        <p:spPr>
          <a:xfrm>
            <a:off x="517396" y="6237313"/>
            <a:ext cx="7178644" cy="261586"/>
          </a:xfrm>
          <a:prstGeom prst="rect">
            <a:avLst/>
          </a:prstGeom>
          <a:noFill/>
        </p:spPr>
        <p:txBody>
          <a:bodyPr wrap="square" lIns="91417" tIns="45708" rIns="91417" bIns="45708" rtlCol="0">
            <a:spAutoFit/>
          </a:bodyPr>
          <a:lstStyle/>
          <a:p>
            <a:r>
              <a:rPr lang="es-CL" sz="1100" dirty="0"/>
              <a:t>NOTA AL USUARIO: PUEDE UTILZAR LOS HIPERVINCULOS O USAR LAS FLECHAS</a:t>
            </a:r>
          </a:p>
        </p:txBody>
      </p:sp>
    </p:spTree>
    <p:extLst>
      <p:ext uri="{BB962C8B-B14F-4D97-AF65-F5344CB8AC3E}">
        <p14:creationId xmlns:p14="http://schemas.microsoft.com/office/powerpoint/2010/main" val="3971926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899592" y="2924945"/>
            <a:ext cx="7239000" cy="1143000"/>
          </a:xfrm>
        </p:spPr>
        <p:txBody>
          <a:bodyPr/>
          <a:lstStyle/>
          <a:p>
            <a:pPr algn="ctr"/>
            <a:r>
              <a:rPr lang="es-MX"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15  PARTIDAS DE TERMINACIONES  + ANALISIS DE PRECIOS UNITARIOS </a:t>
            </a:r>
            <a:r>
              <a:rPr lang="es-MX"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EDIFICIO </a:t>
            </a:r>
            <a:r>
              <a:rPr lang="es-MX"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LOURDES</a:t>
            </a:r>
            <a:br>
              <a:rPr lang="es-MX"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s-MX"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ETAPA I  </a:t>
            </a:r>
            <a:endParaRPr lang="es-CL"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4 Marcador de número de diapositiva"/>
          <p:cNvSpPr>
            <a:spLocks noGrp="1"/>
          </p:cNvSpPr>
          <p:nvPr>
            <p:ph type="sldNum" sz="quarter" idx="12"/>
          </p:nvPr>
        </p:nvSpPr>
        <p:spPr/>
        <p:txBody>
          <a:bodyPr/>
          <a:lstStyle/>
          <a:p>
            <a:fld id="{DE29AA27-3314-4D32-AB85-0F62F01F4559}" type="slidenum">
              <a:rPr lang="es-CL" smtClean="0"/>
              <a:pPr/>
              <a:t>20</a:t>
            </a:fld>
            <a:endParaRPr lang="es-CL" dirty="0"/>
          </a:p>
        </p:txBody>
      </p:sp>
      <p:sp>
        <p:nvSpPr>
          <p:cNvPr id="8"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273" y="4437114"/>
            <a:ext cx="874492" cy="1224136"/>
          </a:xfrm>
          <a:prstGeom prst="rect">
            <a:avLst/>
          </a:prstGeom>
        </p:spPr>
      </p:pic>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723" y="4648625"/>
            <a:ext cx="1028457" cy="801115"/>
          </a:xfrm>
          <a:prstGeom prst="rect">
            <a:avLst/>
          </a:prstGeom>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972" y="4437115"/>
            <a:ext cx="1384388" cy="1239358"/>
          </a:xfrm>
          <a:prstGeom prst="rect">
            <a:avLst/>
          </a:prstGeom>
        </p:spPr>
      </p:pic>
    </p:spTree>
    <p:extLst>
      <p:ext uri="{BB962C8B-B14F-4D97-AF65-F5344CB8AC3E}">
        <p14:creationId xmlns:p14="http://schemas.microsoft.com/office/powerpoint/2010/main" val="3835362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67944" y="1"/>
            <a:ext cx="5081116" cy="918643"/>
          </a:xfrm>
        </p:spPr>
        <p:txBody>
          <a:bodyPr/>
          <a:lstStyle/>
          <a:p>
            <a:r>
              <a:rPr lang="es-CL" dirty="0" smtClean="0">
                <a:solidFill>
                  <a:schemeClr val="accent2"/>
                </a:solidFill>
              </a:rPr>
              <a:t>PARTIDAS ESPECIFICAS DE TERMINACIONES EJECUTADAS EN OBRA  ETAPA I   </a:t>
            </a:r>
            <a:endParaRPr lang="es-CL"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21</a:t>
            </a:fld>
            <a:endParaRPr lang="es-CL" dirty="0"/>
          </a:p>
        </p:txBody>
      </p:sp>
      <p:sp>
        <p:nvSpPr>
          <p:cNvPr id="7" name="6 Marcador de pie de página"/>
          <p:cNvSpPr>
            <a:spLocks noGrp="1"/>
          </p:cNvSpPr>
          <p:nvPr>
            <p:ph type="ftr" sz="quarter" idx="4294967295"/>
          </p:nvPr>
        </p:nvSpPr>
        <p:spPr>
          <a:xfrm>
            <a:off x="783273" y="6525346"/>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65847" y="1412777"/>
            <a:ext cx="5346313" cy="4258393"/>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endParaRPr lang="es-CL" dirty="0">
              <a:solidFill>
                <a:schemeClr val="tx2"/>
              </a:solidFill>
              <a:hlinkClick r:id="rId2" action="ppaction://hlinksldjump"/>
            </a:endParaRPr>
          </a:p>
          <a:p>
            <a:endParaRPr lang="es-CL" dirty="0">
              <a:solidFill>
                <a:schemeClr val="tx2"/>
              </a:solidFill>
              <a:hlinkClick r:id="rId2" action="ppaction://hlinksldjump"/>
            </a:endParaRPr>
          </a:p>
          <a:p>
            <a:endParaRPr lang="es-CL" dirty="0">
              <a:solidFill>
                <a:schemeClr val="tx2"/>
              </a:solidFill>
              <a:hlinkClick r:id="rId2" action="ppaction://hlinksldjump"/>
            </a:endParaRPr>
          </a:p>
          <a:p>
            <a:endParaRPr lang="es-CL" dirty="0">
              <a:solidFill>
                <a:schemeClr val="tx2"/>
              </a:solidFill>
              <a:hlinkClick r:id="rId2" action="ppaction://hlinksldjump"/>
            </a:endParaRPr>
          </a:p>
          <a:p>
            <a:r>
              <a:rPr lang="es-CL" sz="1600" dirty="0" smtClean="0">
                <a:solidFill>
                  <a:schemeClr val="tx2"/>
                </a:solidFill>
              </a:rPr>
              <a:t>PARTIDAS ETAPA I :   </a:t>
            </a:r>
            <a:r>
              <a:rPr lang="es-CL" sz="1600" dirty="0">
                <a:solidFill>
                  <a:schemeClr val="tx2"/>
                </a:solidFill>
              </a:rPr>
              <a:t>8 NOVIMBRE 2013</a:t>
            </a:r>
            <a:endParaRPr lang="es-CL" sz="1600" dirty="0">
              <a:solidFill>
                <a:schemeClr val="tx2"/>
              </a:solidFill>
              <a:hlinkClick r:id="rId2" action="ppaction://hlinksldjump"/>
            </a:endParaRPr>
          </a:p>
          <a:p>
            <a:r>
              <a:rPr lang="es-CL" sz="1200" dirty="0">
                <a:solidFill>
                  <a:schemeClr val="tx2"/>
                </a:solidFill>
                <a:hlinkClick r:id="rId2" action="ppaction://hlinksldjump"/>
              </a:rPr>
              <a:t>PARTIDA 1 : PAVIMENTOS INTERIORES</a:t>
            </a:r>
            <a:endParaRPr lang="es-CL" sz="1200" dirty="0">
              <a:solidFill>
                <a:schemeClr val="tx2"/>
              </a:solidFill>
            </a:endParaRPr>
          </a:p>
          <a:p>
            <a:r>
              <a:rPr lang="es-CL" sz="1200" b="0" dirty="0">
                <a:solidFill>
                  <a:schemeClr val="tx2"/>
                </a:solidFill>
              </a:rPr>
              <a:t>1.1 CERAMICAS </a:t>
            </a:r>
          </a:p>
          <a:p>
            <a:r>
              <a:rPr lang="es-CL" sz="1200" b="0" dirty="0">
                <a:solidFill>
                  <a:schemeClr val="tx2"/>
                </a:solidFill>
              </a:rPr>
              <a:t>1.2 ALFOMBRADOS</a:t>
            </a:r>
            <a:r>
              <a:rPr lang="es-CL" sz="1200" b="0" dirty="0">
                <a:solidFill>
                  <a:schemeClr val="tx2"/>
                </a:solidFill>
                <a:hlinkClick r:id="rId3" action="ppaction://hlinksldjump"/>
              </a:rPr>
              <a:t/>
            </a:r>
            <a:br>
              <a:rPr lang="es-CL" sz="1200" b="0" dirty="0">
                <a:solidFill>
                  <a:schemeClr val="tx2"/>
                </a:solidFill>
                <a:hlinkClick r:id="rId3" action="ppaction://hlinksldjump"/>
              </a:rPr>
            </a:br>
            <a:r>
              <a:rPr lang="es-CL" sz="1200" dirty="0">
                <a:solidFill>
                  <a:schemeClr val="tx2"/>
                </a:solidFill>
                <a:hlinkClick r:id="rId3" action="ppaction://hlinksldjump"/>
              </a:rPr>
              <a:t>PARTIDA 2: TABIQUERIAS</a:t>
            </a:r>
            <a:endParaRPr lang="es-CL" sz="1200" dirty="0">
              <a:solidFill>
                <a:schemeClr val="tx2"/>
              </a:solidFill>
            </a:endParaRPr>
          </a:p>
          <a:p>
            <a:r>
              <a:rPr lang="es-CL" sz="1200" b="0" dirty="0">
                <a:solidFill>
                  <a:schemeClr val="tx2"/>
                </a:solidFill>
              </a:rPr>
              <a:t>2.1 TABIQUERIAS INTERIORES</a:t>
            </a:r>
            <a:br>
              <a:rPr lang="es-CL" sz="1200" b="0" dirty="0">
                <a:solidFill>
                  <a:schemeClr val="tx2"/>
                </a:solidFill>
              </a:rPr>
            </a:br>
            <a:r>
              <a:rPr lang="es-CL" sz="1200" dirty="0">
                <a:solidFill>
                  <a:schemeClr val="tx2"/>
                </a:solidFill>
                <a:hlinkClick r:id="rId4" action="ppaction://hlinksldjump"/>
              </a:rPr>
              <a:t>PARTIDA 3 : </a:t>
            </a:r>
            <a:r>
              <a:rPr lang="es-CL" sz="1200" dirty="0">
                <a:solidFill>
                  <a:schemeClr val="tx2"/>
                </a:solidFill>
              </a:rPr>
              <a:t>QUINCALLERIAS</a:t>
            </a:r>
          </a:p>
          <a:p>
            <a:r>
              <a:rPr lang="es-CL" sz="1200" dirty="0">
                <a:solidFill>
                  <a:schemeClr val="tx2"/>
                </a:solidFill>
              </a:rPr>
              <a:t>PARTIDA 4:PUERTAS</a:t>
            </a:r>
          </a:p>
          <a:p>
            <a:r>
              <a:rPr lang="es-CL" sz="1200" dirty="0">
                <a:solidFill>
                  <a:schemeClr val="tx2"/>
                </a:solidFill>
              </a:rPr>
              <a:t>PARTIDA 5:VENTANAS</a:t>
            </a:r>
          </a:p>
          <a:p>
            <a:r>
              <a:rPr lang="es-CL" sz="1200" dirty="0">
                <a:solidFill>
                  <a:schemeClr val="tx2"/>
                </a:solidFill>
              </a:rPr>
              <a:t>PARTIDA 6:REVESTIMINETOS INTERIORES</a:t>
            </a:r>
          </a:p>
          <a:p>
            <a:r>
              <a:rPr lang="es-CL" sz="1200" dirty="0">
                <a:solidFill>
                  <a:schemeClr val="tx2"/>
                </a:solidFill>
              </a:rPr>
              <a:t>PARTIDA 7:GUARDAPOLVOS .CORNISAS.</a:t>
            </a:r>
          </a:p>
          <a:p>
            <a:r>
              <a:rPr lang="es-CL" sz="1200" dirty="0">
                <a:solidFill>
                  <a:schemeClr val="tx2"/>
                </a:solidFill>
              </a:rPr>
              <a:t>PARTIDA 8: IMPERMEABILIZANTES</a:t>
            </a:r>
          </a:p>
          <a:p>
            <a:r>
              <a:rPr lang="es-CL" sz="1200" dirty="0">
                <a:solidFill>
                  <a:schemeClr val="tx2"/>
                </a:solidFill>
              </a:rPr>
              <a:t>PARTIDA 9:CIELOS FALSOS</a:t>
            </a:r>
          </a:p>
          <a:p>
            <a:r>
              <a:rPr lang="es-CL" sz="1200" dirty="0">
                <a:solidFill>
                  <a:schemeClr val="tx2"/>
                </a:solidFill>
              </a:rPr>
              <a:t>PARTIDA 10:PINTURAS</a:t>
            </a:r>
          </a:p>
          <a:p>
            <a:r>
              <a:rPr lang="es-CL" sz="1200" dirty="0">
                <a:solidFill>
                  <a:schemeClr val="tx2"/>
                </a:solidFill>
              </a:rPr>
              <a:t>PARTIDA 11:MUEBLES</a:t>
            </a:r>
          </a:p>
          <a:p>
            <a:r>
              <a:rPr lang="es-CL" sz="1200" dirty="0">
                <a:solidFill>
                  <a:schemeClr val="tx2"/>
                </a:solidFill>
              </a:rPr>
              <a:t>PARTIDA 12:CARPINTERIA METALICA</a:t>
            </a:r>
          </a:p>
          <a:p>
            <a:r>
              <a:rPr lang="es-CL" sz="1200" dirty="0">
                <a:solidFill>
                  <a:schemeClr val="tx2"/>
                </a:solidFill>
              </a:rPr>
              <a:t>PARTIDA 13:TERMINACIONES HUMEDAS</a:t>
            </a:r>
          </a:p>
          <a:p>
            <a:r>
              <a:rPr lang="es-CL" sz="1200" dirty="0">
                <a:solidFill>
                  <a:schemeClr val="tx2"/>
                </a:solidFill>
              </a:rPr>
              <a:t>PARTIDA 14:AISLACION </a:t>
            </a:r>
          </a:p>
          <a:p>
            <a:r>
              <a:rPr lang="es-CL" sz="1200" dirty="0">
                <a:solidFill>
                  <a:schemeClr val="tx2"/>
                </a:solidFill>
              </a:rPr>
              <a:t>PARTIDA 15:LUMINARIAS </a:t>
            </a:r>
          </a:p>
          <a:p>
            <a:endParaRPr lang="es-CL" dirty="0">
              <a:solidFill>
                <a:schemeClr val="tx2"/>
              </a:solidFill>
            </a:endParaRPr>
          </a:p>
          <a:p>
            <a:endParaRPr lang="es-CL" dirty="0">
              <a:solidFill>
                <a:schemeClr val="tx2"/>
              </a:solidFill>
            </a:endParaRPr>
          </a:p>
        </p:txBody>
      </p:sp>
      <p:sp>
        <p:nvSpPr>
          <p:cNvPr id="11" name="1 Título"/>
          <p:cNvSpPr txBox="1">
            <a:spLocks/>
          </p:cNvSpPr>
          <p:nvPr/>
        </p:nvSpPr>
        <p:spPr>
          <a:xfrm>
            <a:off x="5062470" y="1412777"/>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endParaRPr lang="es-CL" dirty="0">
              <a:solidFill>
                <a:schemeClr val="tx2"/>
              </a:solidFill>
            </a:endParaRPr>
          </a:p>
        </p:txBody>
      </p:sp>
      <p:sp>
        <p:nvSpPr>
          <p:cNvPr id="3" name="2 CuadroTexto">
            <a:hlinkClick r:id="rId5" action="ppaction://hlinkfile"/>
          </p:cNvPr>
          <p:cNvSpPr txBox="1"/>
          <p:nvPr/>
        </p:nvSpPr>
        <p:spPr>
          <a:xfrm>
            <a:off x="2415540" y="6031288"/>
            <a:ext cx="5317514" cy="292364"/>
          </a:xfrm>
          <a:prstGeom prst="rect">
            <a:avLst/>
          </a:prstGeom>
          <a:noFill/>
        </p:spPr>
        <p:txBody>
          <a:bodyPr wrap="square" lIns="91417" tIns="45708" rIns="91417" bIns="45708" rtlCol="0">
            <a:spAutoFit/>
          </a:bodyPr>
          <a:lstStyle/>
          <a:p>
            <a:r>
              <a:rPr lang="es-CL" sz="1300" dirty="0">
                <a:hlinkClick r:id="rId6" action="ppaction://hlinkfile"/>
              </a:rPr>
              <a:t>ANALISIS PRECIOS UNITARIOS GENERALES EDIFICIO LOURDES </a:t>
            </a:r>
            <a:endParaRPr lang="es-CL" sz="1300" dirty="0"/>
          </a:p>
        </p:txBody>
      </p:sp>
      <p:pic>
        <p:nvPicPr>
          <p:cNvPr id="10" name="5 Marcador de contenid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698" y="6016293"/>
            <a:ext cx="472842" cy="512246"/>
          </a:xfrm>
          <a:prstGeom prst="rect">
            <a:avLst/>
          </a:prstGeom>
        </p:spPr>
      </p:pic>
    </p:spTree>
    <p:extLst>
      <p:ext uri="{BB962C8B-B14F-4D97-AF65-F5344CB8AC3E}">
        <p14:creationId xmlns:p14="http://schemas.microsoft.com/office/powerpoint/2010/main" val="2502396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68150" y="620688"/>
            <a:ext cx="2855169" cy="1162051"/>
          </a:xfrm>
        </p:spPr>
        <p:txBody>
          <a:bodyPr/>
          <a:lstStyle/>
          <a:p>
            <a:r>
              <a:rPr lang="es-CL" sz="1800" dirty="0">
                <a:solidFill>
                  <a:schemeClr val="accent2"/>
                </a:solidFill>
              </a:rPr>
              <a:t>PARTIDA 1  : PAVIMENTOS INTERIORES</a:t>
            </a:r>
            <a:br>
              <a:rPr lang="es-CL" sz="1800" dirty="0">
                <a:solidFill>
                  <a:schemeClr val="accent2"/>
                </a:solidFill>
              </a:rPr>
            </a:br>
            <a:r>
              <a:rPr lang="es-CL" sz="1800" dirty="0">
                <a:solidFill>
                  <a:schemeClr val="accent2"/>
                </a:solidFill>
              </a:rPr>
              <a:t>1.1.-PISOS CERÁMICOS</a:t>
            </a:r>
            <a:br>
              <a:rPr lang="es-CL" sz="1800" dirty="0">
                <a:solidFill>
                  <a:schemeClr val="accent2"/>
                </a:solidFill>
              </a:rPr>
            </a:br>
            <a:r>
              <a:rPr lang="es-CL" sz="1800" dirty="0">
                <a:solidFill>
                  <a:schemeClr val="accent2"/>
                </a:solidFill>
              </a:rPr>
              <a:t>1.2 .- PISOS ALFOMBRADOS</a:t>
            </a:r>
            <a:r>
              <a:rPr lang="es-CL" dirty="0" smtClean="0"/>
              <a:t/>
            </a:r>
            <a:br>
              <a:rPr lang="es-CL" dirty="0" smtClean="0"/>
            </a:br>
            <a:endParaRPr lang="es-CL" dirty="0"/>
          </a:p>
        </p:txBody>
      </p:sp>
      <p:sp>
        <p:nvSpPr>
          <p:cNvPr id="3" name="2 Marcador de texto"/>
          <p:cNvSpPr>
            <a:spLocks noGrp="1"/>
          </p:cNvSpPr>
          <p:nvPr>
            <p:ph type="body" sz="half" idx="2"/>
          </p:nvPr>
        </p:nvSpPr>
        <p:spPr>
          <a:xfrm>
            <a:off x="5868148" y="1556792"/>
            <a:ext cx="2592289" cy="4176464"/>
          </a:xfrm>
        </p:spPr>
        <p:txBody>
          <a:bodyPr>
            <a:noAutofit/>
          </a:bodyPr>
          <a:lstStyle/>
          <a:p>
            <a:pPr algn="just"/>
            <a:r>
              <a:rPr lang="es-CL" dirty="0" smtClean="0"/>
              <a:t>En el interior de los recintos  se colocan dos tipos de pavimentos.</a:t>
            </a:r>
          </a:p>
          <a:p>
            <a:pPr algn="just"/>
            <a:r>
              <a:rPr lang="es-CL" dirty="0" smtClean="0"/>
              <a:t>Llamaremos  “pavimentos A “ a los pisos de cerámico y porcelanato presentes en los pasillos y en los espacios comunes interiores del edificio  y “pavimento B” a  las  alfombras de los dormitorios.</a:t>
            </a:r>
          </a:p>
          <a:p>
            <a:pPr algn="just"/>
            <a:r>
              <a:rPr lang="es-CL" dirty="0" smtClean="0"/>
              <a:t>El uso de la cerámica en los pasillos comunes se puede deducir en que el material es de fácil mantenimiento.</a:t>
            </a:r>
          </a:p>
          <a:p>
            <a:pPr algn="just"/>
            <a:r>
              <a:rPr lang="es-CL" dirty="0" smtClean="0"/>
              <a:t>En los interiores el porcelanato con textura simula la calidez de la madera , además de no requerir mayores cuidados.</a:t>
            </a:r>
          </a:p>
          <a:p>
            <a:pPr algn="just"/>
            <a:r>
              <a:rPr lang="es-CL" dirty="0" smtClean="0"/>
              <a:t>En las habitaciones se utiliza alfombra , quizás, para mantener  la temperatura .  </a:t>
            </a: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22</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1" name="10 Marcador de contenido"/>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68558" y="620692"/>
            <a:ext cx="6146251" cy="5784245"/>
          </a:xfr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5517232"/>
            <a:ext cx="1670740" cy="1025650"/>
          </a:xfrm>
          <a:prstGeom prst="rect">
            <a:avLst/>
          </a:prstGeom>
        </p:spPr>
      </p:pic>
    </p:spTree>
    <p:extLst>
      <p:ext uri="{BB962C8B-B14F-4D97-AF65-F5344CB8AC3E}">
        <p14:creationId xmlns:p14="http://schemas.microsoft.com/office/powerpoint/2010/main" val="2296352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5004" y="260650"/>
            <a:ext cx="3008313" cy="513432"/>
          </a:xfrm>
        </p:spPr>
        <p:txBody>
          <a:bodyPr/>
          <a:lstStyle/>
          <a:p>
            <a:r>
              <a:rPr lang="es-CL" dirty="0" smtClean="0">
                <a:solidFill>
                  <a:schemeClr val="accent2"/>
                </a:solidFill>
              </a:rPr>
              <a:t>1.1 .- PISOS CERAMICOS</a:t>
            </a:r>
            <a:endParaRPr lang="es-CL" dirty="0">
              <a:solidFill>
                <a:schemeClr val="accent2"/>
              </a:solidFill>
            </a:endParaRPr>
          </a:p>
        </p:txBody>
      </p:sp>
      <p:sp>
        <p:nvSpPr>
          <p:cNvPr id="3" name="2 Marcador de texto"/>
          <p:cNvSpPr>
            <a:spLocks noGrp="1"/>
          </p:cNvSpPr>
          <p:nvPr>
            <p:ph type="body" sz="half" idx="2"/>
          </p:nvPr>
        </p:nvSpPr>
        <p:spPr>
          <a:xfrm>
            <a:off x="5715002" y="980731"/>
            <a:ext cx="2889448" cy="4962874"/>
          </a:xfrm>
        </p:spPr>
        <p:txBody>
          <a:bodyPr/>
          <a:lstStyle/>
          <a:p>
            <a:pPr algn="just"/>
            <a:r>
              <a:rPr lang="es-CL" b="1" dirty="0" smtClean="0"/>
              <a:t>SEGÚN LA EETT: </a:t>
            </a:r>
          </a:p>
          <a:p>
            <a:pPr algn="just"/>
            <a:r>
              <a:rPr lang="es-CL" dirty="0" smtClean="0"/>
              <a:t>Para los interiores se utilizan dos tipos de pisos cerámicos  en </a:t>
            </a:r>
            <a:r>
              <a:rPr lang="es-CL" b="1" dirty="0" smtClean="0"/>
              <a:t>pasillos</a:t>
            </a:r>
            <a:r>
              <a:rPr lang="es-CL" dirty="0" smtClean="0"/>
              <a:t> y </a:t>
            </a:r>
            <a:r>
              <a:rPr lang="es-CL" b="1" dirty="0" smtClean="0"/>
              <a:t>departamentos:</a:t>
            </a:r>
          </a:p>
          <a:p>
            <a:pPr algn="just"/>
            <a:r>
              <a:rPr lang="es-CL" u="sng" dirty="0" smtClean="0"/>
              <a:t>PASILLOS:  </a:t>
            </a:r>
            <a:r>
              <a:rPr lang="es-CL" dirty="0" smtClean="0"/>
              <a:t>CERAMICA GRAIMAN | SERIE ACROPOLIS | 40 X40 CM</a:t>
            </a:r>
          </a:p>
          <a:p>
            <a:pPr algn="just"/>
            <a:r>
              <a:rPr lang="es-CL" b="1" dirty="0" smtClean="0"/>
              <a:t>DEPARTAMENTOS:</a:t>
            </a:r>
            <a:r>
              <a:rPr lang="es-CL" b="1" dirty="0"/>
              <a:t> </a:t>
            </a:r>
            <a:r>
              <a:rPr lang="es-CL" dirty="0" smtClean="0"/>
              <a:t>PORCELLANATO  KLIPEN | TERMINACION MADERA TONO 77 | 30 X60 CM</a:t>
            </a:r>
          </a:p>
          <a:p>
            <a:pPr algn="just"/>
            <a:r>
              <a:rPr lang="es-CL" b="1" dirty="0" smtClean="0"/>
              <a:t>PROCESO   DE  TERMINACIONES:</a:t>
            </a:r>
          </a:p>
          <a:p>
            <a:pPr algn="just"/>
            <a:r>
              <a:rPr lang="es-CL" dirty="0" smtClean="0"/>
              <a:t>Para instalar los pisos cerámicos  es necesario  picar la losa de hormigón existente debido a que las cerámicas requieren de una superficie  porosa e irregular para adherirse  en muros y pisos de concreto. Este trabajo se hace dando golpes con un combo y un  cincel.</a:t>
            </a:r>
          </a:p>
          <a:p>
            <a:pPr algn="just"/>
            <a:r>
              <a:rPr lang="es-CL" dirty="0" smtClean="0"/>
              <a:t>Para la colocación de las palmetas se debe trazar una escuadra guía .</a:t>
            </a:r>
          </a:p>
        </p:txBody>
      </p:sp>
      <p:pic>
        <p:nvPicPr>
          <p:cNvPr id="6" name="5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2204" y="428605"/>
            <a:ext cx="2348485" cy="2544192"/>
          </a:xfrm>
        </p:spPr>
      </p:pic>
      <p:sp>
        <p:nvSpPr>
          <p:cNvPr id="5" name="4 Marcador de número de diapositiva"/>
          <p:cNvSpPr>
            <a:spLocks noGrp="1"/>
          </p:cNvSpPr>
          <p:nvPr>
            <p:ph type="sldNum" sz="quarter" idx="15"/>
          </p:nvPr>
        </p:nvSpPr>
        <p:spPr/>
        <p:txBody>
          <a:bodyPr/>
          <a:lstStyle/>
          <a:p>
            <a:fld id="{DE29AA27-3314-4D32-AB85-0F62F01F4559}" type="slidenum">
              <a:rPr lang="es-CL" smtClean="0"/>
              <a:pPr/>
              <a:t>23</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153" y="500043"/>
            <a:ext cx="2193474" cy="2361256"/>
          </a:xfrm>
          <a:prstGeom prst="rect">
            <a:avLst/>
          </a:prstGeom>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0303" y="2883888"/>
            <a:ext cx="1758462" cy="857251"/>
          </a:xfrm>
          <a:prstGeom prst="rect">
            <a:avLst/>
          </a:prstGeom>
        </p:spPr>
      </p:pic>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58" y="2907406"/>
            <a:ext cx="1318846" cy="809626"/>
          </a:xfrm>
          <a:prstGeom prst="rect">
            <a:avLst/>
          </a:prstGeom>
        </p:spPr>
      </p:pic>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3245" y="3857632"/>
            <a:ext cx="2404807" cy="1953905"/>
          </a:xfrm>
          <a:prstGeom prst="rect">
            <a:avLst/>
          </a:prstGeom>
        </p:spPr>
      </p:pic>
      <p:pic>
        <p:nvPicPr>
          <p:cNvPr id="14" name="13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164" y="3857632"/>
            <a:ext cx="2373939" cy="1928825"/>
          </a:xfrm>
          <a:prstGeom prst="rect">
            <a:avLst/>
          </a:prstGeom>
        </p:spPr>
      </p:pic>
      <p:sp>
        <p:nvSpPr>
          <p:cNvPr id="15" name="14 CuadroTexto"/>
          <p:cNvSpPr txBox="1"/>
          <p:nvPr/>
        </p:nvSpPr>
        <p:spPr>
          <a:xfrm>
            <a:off x="357158" y="6000768"/>
            <a:ext cx="5214974" cy="261586"/>
          </a:xfrm>
          <a:prstGeom prst="rect">
            <a:avLst/>
          </a:prstGeom>
          <a:noFill/>
        </p:spPr>
        <p:txBody>
          <a:bodyPr wrap="square" lIns="91417" tIns="45708" rIns="91417" bIns="45708" rtlCol="0">
            <a:spAutoFit/>
          </a:bodyPr>
          <a:lstStyle/>
          <a:p>
            <a:r>
              <a:rPr lang="es-ES_tradnl" sz="1100" dirty="0">
                <a:solidFill>
                  <a:schemeClr val="tx2"/>
                </a:solidFill>
              </a:rPr>
              <a:t>PORCELANATO KLIPEN  Y CERAMICA GRAINMAN E SUS ENVOLTORIOS </a:t>
            </a:r>
            <a:endParaRPr lang="es-MX" sz="1100" dirty="0">
              <a:solidFill>
                <a:schemeClr val="tx2"/>
              </a:solidFill>
            </a:endParaRPr>
          </a:p>
        </p:txBody>
      </p:sp>
    </p:spTree>
    <p:extLst>
      <p:ext uri="{BB962C8B-B14F-4D97-AF65-F5344CB8AC3E}">
        <p14:creationId xmlns:p14="http://schemas.microsoft.com/office/powerpoint/2010/main" val="2584966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572137" y="285730"/>
            <a:ext cx="3008313" cy="5643602"/>
          </a:xfrm>
        </p:spPr>
        <p:txBody>
          <a:bodyPr>
            <a:normAutofit/>
          </a:bodyPr>
          <a:lstStyle/>
          <a:p>
            <a:r>
              <a:rPr lang="es-CL" b="1" dirty="0" smtClean="0"/>
              <a:t>PROCESO DE TERMINACIONES(CONTINUACIÓN)</a:t>
            </a:r>
          </a:p>
          <a:p>
            <a:pPr marL="342816" indent="-342816" algn="just">
              <a:buFont typeface="+mj-lt"/>
              <a:buAutoNum type="arabicPeriod"/>
            </a:pPr>
            <a:r>
              <a:rPr lang="es-CL" dirty="0" smtClean="0"/>
              <a:t>Ya teniendo la escuadra  guía  se comienza a instalar la palmetas.</a:t>
            </a:r>
          </a:p>
          <a:p>
            <a:pPr marL="342816" indent="-342816" algn="just">
              <a:buFont typeface="+mj-lt"/>
              <a:buAutoNum type="arabicPeriod"/>
            </a:pPr>
            <a:r>
              <a:rPr lang="es-CL" dirty="0" smtClean="0"/>
              <a:t>Para iniciar el proceso se comenzó colocando la palmeta del extremo opuesto del acceso a  la habitación.</a:t>
            </a:r>
          </a:p>
          <a:p>
            <a:pPr marL="342816" indent="-342816" algn="just">
              <a:buFont typeface="+mj-lt"/>
              <a:buAutoNum type="arabicPeriod"/>
            </a:pPr>
            <a:r>
              <a:rPr lang="es-CL" dirty="0" smtClean="0"/>
              <a:t>Al colocar el adhesivo se requiere utilizar una “llana dentada “ para distribuir el adhesivo </a:t>
            </a:r>
            <a:r>
              <a:rPr lang="es-CL" b="1" dirty="0" smtClean="0"/>
              <a:t>BEKRON</a:t>
            </a:r>
            <a:r>
              <a:rPr lang="es-CL" dirty="0" smtClean="0"/>
              <a:t> en la superficie del piso. Vale destacar que se debe “peinar” la capa de adhesivo para que las palmeta tengan una mejor adherencia.</a:t>
            </a:r>
          </a:p>
          <a:p>
            <a:pPr marL="342816" indent="-342816" algn="just">
              <a:buFont typeface="+mj-lt"/>
              <a:buAutoNum type="arabicPeriod"/>
            </a:pPr>
            <a:r>
              <a:rPr lang="es-CL" dirty="0" smtClean="0"/>
              <a:t>Para colocar las cerámicas esta se deben colocar con cuidado para evitar deslizamientos .Para que se adhiera correctamente  se le deben dar pequeños golpes con un combo de goma o el mango de u martillo.</a:t>
            </a:r>
          </a:p>
          <a:p>
            <a:pPr marL="342816" indent="-342816" algn="just">
              <a:buFont typeface="+mj-lt"/>
              <a:buAutoNum type="arabicPeriod"/>
            </a:pPr>
            <a:r>
              <a:rPr lang="es-CL" dirty="0" smtClean="0"/>
              <a:t>Se hace uso de separadores de cruz después de haber instalado  la primera palmeta en la posición correcta  para asegurar el correcto distanciamiento entre las palmetas hasta  que </a:t>
            </a:r>
            <a:r>
              <a:rPr lang="es-CL" dirty="0" err="1" smtClean="0"/>
              <a:t>frague</a:t>
            </a:r>
            <a:r>
              <a:rPr lang="es-CL" dirty="0" smtClean="0"/>
              <a:t> el adhesivo.</a:t>
            </a:r>
          </a:p>
          <a:p>
            <a:pPr algn="just"/>
            <a:endParaRPr lang="es-CL" dirty="0" smtClean="0"/>
          </a:p>
          <a:p>
            <a:pPr algn="just"/>
            <a:endParaRPr lang="es-CL" dirty="0" smtClean="0"/>
          </a:p>
          <a:p>
            <a:pPr algn="just"/>
            <a:endParaRPr lang="es-CL" dirty="0" smtClean="0"/>
          </a:p>
          <a:p>
            <a:endParaRPr lang="es-CL" b="1" dirty="0" smtClean="0"/>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24</a:t>
            </a:fld>
            <a:endParaRPr lang="es-CL" dirty="0"/>
          </a:p>
        </p:txBody>
      </p:sp>
      <p:sp>
        <p:nvSpPr>
          <p:cNvPr id="8"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857630"/>
            <a:ext cx="2476500" cy="2628900"/>
          </a:xfrm>
          <a:prstGeom prst="rect">
            <a:avLst/>
          </a:prstGeom>
        </p:spPr>
      </p:pic>
      <p:pic>
        <p:nvPicPr>
          <p:cNvPr id="13" name="12 Imagen" descr="1.jpg"/>
          <p:cNvPicPr>
            <a:picLocks noChangeAspect="1"/>
          </p:cNvPicPr>
          <p:nvPr/>
        </p:nvPicPr>
        <p:blipFill>
          <a:blip r:embed="rId3"/>
          <a:stretch>
            <a:fillRect/>
          </a:stretch>
        </p:blipFill>
        <p:spPr>
          <a:xfrm>
            <a:off x="2928927" y="285731"/>
            <a:ext cx="2214578" cy="1663439"/>
          </a:xfrm>
          <a:prstGeom prst="rect">
            <a:avLst/>
          </a:prstGeom>
        </p:spPr>
      </p:pic>
      <p:pic>
        <p:nvPicPr>
          <p:cNvPr id="14" name="13 Imagen" descr="2.jpg"/>
          <p:cNvPicPr>
            <a:picLocks noChangeAspect="1"/>
          </p:cNvPicPr>
          <p:nvPr/>
        </p:nvPicPr>
        <p:blipFill>
          <a:blip r:embed="rId4"/>
          <a:stretch>
            <a:fillRect/>
          </a:stretch>
        </p:blipFill>
        <p:spPr>
          <a:xfrm>
            <a:off x="285726" y="214291"/>
            <a:ext cx="2645745" cy="1714512"/>
          </a:xfrm>
          <a:prstGeom prst="rect">
            <a:avLst/>
          </a:prstGeom>
        </p:spPr>
      </p:pic>
      <p:pic>
        <p:nvPicPr>
          <p:cNvPr id="15" name="14 Imagen" descr="3.jpg"/>
          <p:cNvPicPr>
            <a:picLocks noChangeAspect="1"/>
          </p:cNvPicPr>
          <p:nvPr/>
        </p:nvPicPr>
        <p:blipFill>
          <a:blip r:embed="rId5"/>
          <a:stretch>
            <a:fillRect/>
          </a:stretch>
        </p:blipFill>
        <p:spPr>
          <a:xfrm>
            <a:off x="357158" y="2000241"/>
            <a:ext cx="2286016" cy="1814776"/>
          </a:xfrm>
          <a:prstGeom prst="rect">
            <a:avLst/>
          </a:prstGeom>
        </p:spPr>
      </p:pic>
      <p:pic>
        <p:nvPicPr>
          <p:cNvPr id="16" name="15 Imagen" descr="4.jpg"/>
          <p:cNvPicPr>
            <a:picLocks noChangeAspect="1"/>
          </p:cNvPicPr>
          <p:nvPr/>
        </p:nvPicPr>
        <p:blipFill>
          <a:blip r:embed="rId6"/>
          <a:stretch>
            <a:fillRect/>
          </a:stretch>
        </p:blipFill>
        <p:spPr>
          <a:xfrm>
            <a:off x="2857488" y="1928804"/>
            <a:ext cx="2357454" cy="1871488"/>
          </a:xfrm>
          <a:prstGeom prst="rect">
            <a:avLst/>
          </a:prstGeom>
        </p:spPr>
      </p:pic>
      <p:sp>
        <p:nvSpPr>
          <p:cNvPr id="18" name="17 CuadroTexto"/>
          <p:cNvSpPr txBox="1"/>
          <p:nvPr/>
        </p:nvSpPr>
        <p:spPr>
          <a:xfrm>
            <a:off x="285720" y="1643052"/>
            <a:ext cx="714380" cy="369308"/>
          </a:xfrm>
          <a:prstGeom prst="rect">
            <a:avLst/>
          </a:prstGeom>
          <a:noFill/>
        </p:spPr>
        <p:txBody>
          <a:bodyPr wrap="square" lIns="91417" tIns="45708" rIns="91417" bIns="45708" rtlCol="0">
            <a:spAutoFit/>
          </a:bodyPr>
          <a:lstStyle/>
          <a:p>
            <a:r>
              <a:rPr lang="es-ES_tradnl" dirty="0" smtClean="0"/>
              <a:t>1</a:t>
            </a:r>
            <a:endParaRPr lang="es-MX" dirty="0"/>
          </a:p>
        </p:txBody>
      </p:sp>
      <p:sp>
        <p:nvSpPr>
          <p:cNvPr id="19" name="18 CuadroTexto"/>
          <p:cNvSpPr txBox="1"/>
          <p:nvPr/>
        </p:nvSpPr>
        <p:spPr>
          <a:xfrm>
            <a:off x="2928926" y="1643052"/>
            <a:ext cx="714380" cy="369308"/>
          </a:xfrm>
          <a:prstGeom prst="rect">
            <a:avLst/>
          </a:prstGeom>
          <a:noFill/>
        </p:spPr>
        <p:txBody>
          <a:bodyPr wrap="square" lIns="91417" tIns="45708" rIns="91417" bIns="45708" rtlCol="0">
            <a:spAutoFit/>
          </a:bodyPr>
          <a:lstStyle/>
          <a:p>
            <a:r>
              <a:rPr lang="es-ES_tradnl" dirty="0" smtClean="0"/>
              <a:t>2</a:t>
            </a:r>
            <a:endParaRPr lang="es-MX" dirty="0"/>
          </a:p>
        </p:txBody>
      </p:sp>
      <p:sp>
        <p:nvSpPr>
          <p:cNvPr id="20" name="19 CuadroTexto"/>
          <p:cNvSpPr txBox="1"/>
          <p:nvPr/>
        </p:nvSpPr>
        <p:spPr>
          <a:xfrm>
            <a:off x="214282" y="3357564"/>
            <a:ext cx="714380" cy="369308"/>
          </a:xfrm>
          <a:prstGeom prst="rect">
            <a:avLst/>
          </a:prstGeom>
          <a:noFill/>
        </p:spPr>
        <p:txBody>
          <a:bodyPr wrap="square" lIns="91417" tIns="45708" rIns="91417" bIns="45708" rtlCol="0">
            <a:spAutoFit/>
          </a:bodyPr>
          <a:lstStyle/>
          <a:p>
            <a:r>
              <a:rPr lang="es-ES_tradnl" dirty="0" smtClean="0"/>
              <a:t>3</a:t>
            </a:r>
            <a:endParaRPr lang="es-MX" dirty="0"/>
          </a:p>
        </p:txBody>
      </p:sp>
      <p:sp>
        <p:nvSpPr>
          <p:cNvPr id="21" name="20 CuadroTexto"/>
          <p:cNvSpPr txBox="1"/>
          <p:nvPr/>
        </p:nvSpPr>
        <p:spPr>
          <a:xfrm>
            <a:off x="2928926" y="3429002"/>
            <a:ext cx="714380" cy="369308"/>
          </a:xfrm>
          <a:prstGeom prst="rect">
            <a:avLst/>
          </a:prstGeom>
          <a:noFill/>
        </p:spPr>
        <p:txBody>
          <a:bodyPr wrap="square" lIns="91417" tIns="45708" rIns="91417" bIns="45708" rtlCol="0">
            <a:spAutoFit/>
          </a:bodyPr>
          <a:lstStyle/>
          <a:p>
            <a:r>
              <a:rPr lang="es-ES_tradnl" dirty="0" smtClean="0"/>
              <a:t>4</a:t>
            </a:r>
            <a:endParaRPr lang="es-MX" dirty="0"/>
          </a:p>
        </p:txBody>
      </p:sp>
      <p:sp>
        <p:nvSpPr>
          <p:cNvPr id="22" name="21 CuadroTexto"/>
          <p:cNvSpPr txBox="1"/>
          <p:nvPr/>
        </p:nvSpPr>
        <p:spPr>
          <a:xfrm>
            <a:off x="214282" y="5357828"/>
            <a:ext cx="714380" cy="369308"/>
          </a:xfrm>
          <a:prstGeom prst="rect">
            <a:avLst/>
          </a:prstGeom>
          <a:noFill/>
        </p:spPr>
        <p:txBody>
          <a:bodyPr wrap="square" lIns="91417" tIns="45708" rIns="91417" bIns="45708" rtlCol="0">
            <a:spAutoFit/>
          </a:bodyPr>
          <a:lstStyle/>
          <a:p>
            <a:r>
              <a:rPr lang="es-ES_tradnl" dirty="0" smtClean="0"/>
              <a:t>5</a:t>
            </a:r>
            <a:endParaRPr lang="es-MX" dirty="0"/>
          </a:p>
        </p:txBody>
      </p:sp>
      <p:pic>
        <p:nvPicPr>
          <p:cNvPr id="23" name="22 Imagen" descr="http://www.hagaloustedmismo.cl/data/images/img-instalar-ceramica/ceramica-4.png"/>
          <p:cNvPicPr/>
          <p:nvPr/>
        </p:nvPicPr>
        <p:blipFill>
          <a:blip r:embed="rId7" cstate="print"/>
          <a:srcRect/>
          <a:stretch>
            <a:fillRect/>
          </a:stretch>
        </p:blipFill>
        <p:spPr bwMode="auto">
          <a:xfrm>
            <a:off x="3000364" y="3857628"/>
            <a:ext cx="2286016" cy="2286016"/>
          </a:xfrm>
          <a:prstGeom prst="rect">
            <a:avLst/>
          </a:prstGeom>
          <a:noFill/>
          <a:ln w="9525">
            <a:noFill/>
            <a:miter lim="800000"/>
            <a:headEnd/>
            <a:tailEnd/>
          </a:ln>
        </p:spPr>
      </p:pic>
      <p:sp>
        <p:nvSpPr>
          <p:cNvPr id="24" name="23 CuadroTexto"/>
          <p:cNvSpPr txBox="1"/>
          <p:nvPr/>
        </p:nvSpPr>
        <p:spPr>
          <a:xfrm>
            <a:off x="3071803" y="6143646"/>
            <a:ext cx="2071702" cy="369308"/>
          </a:xfrm>
          <a:prstGeom prst="rect">
            <a:avLst/>
          </a:prstGeom>
          <a:noFill/>
        </p:spPr>
        <p:txBody>
          <a:bodyPr wrap="square" lIns="91417" tIns="45708" rIns="91417" bIns="45708" rtlCol="0">
            <a:spAutoFit/>
          </a:bodyPr>
          <a:lstStyle/>
          <a:p>
            <a:r>
              <a:rPr lang="es-ES_tradnl" sz="900" dirty="0">
                <a:solidFill>
                  <a:schemeClr val="tx2"/>
                </a:solidFill>
              </a:rPr>
              <a:t>Reverso cerámicas  superficie de adherencia</a:t>
            </a:r>
            <a:endParaRPr lang="es-MX" sz="900" dirty="0">
              <a:solidFill>
                <a:schemeClr val="tx2"/>
              </a:solidFill>
            </a:endParaRPr>
          </a:p>
        </p:txBody>
      </p:sp>
    </p:spTree>
    <p:extLst>
      <p:ext uri="{BB962C8B-B14F-4D97-AF65-F5344CB8AC3E}">
        <p14:creationId xmlns:p14="http://schemas.microsoft.com/office/powerpoint/2010/main" val="2562396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429262" y="285730"/>
            <a:ext cx="3008313" cy="5357851"/>
          </a:xfrm>
        </p:spPr>
        <p:txBody>
          <a:bodyPr>
            <a:normAutofit/>
          </a:bodyPr>
          <a:lstStyle/>
          <a:p>
            <a:pPr algn="just"/>
            <a:r>
              <a:rPr lang="es-CL" b="1" dirty="0" smtClean="0"/>
              <a:t>OBSERVACIÓN CRITICA DEL PROCESO:</a:t>
            </a:r>
          </a:p>
          <a:p>
            <a:pPr algn="just"/>
            <a:endParaRPr lang="es-CL" b="1" dirty="0" smtClean="0"/>
          </a:p>
          <a:p>
            <a:pPr algn="just"/>
            <a:r>
              <a:rPr lang="es-CL" dirty="0" smtClean="0"/>
              <a:t>El proceso se llevo a cabo de forma correcta de acuerdo a lo señalado anteriormente .Sin embargo  se observa que hay una gran cantidad de material desechado por  errores humanos  (colocación incorrecta de palmetas ) o por  errores en las bodegas de acopio  (palmetas quebrada en  sus cajas).</a:t>
            </a:r>
          </a:p>
          <a:p>
            <a:pPr algn="just"/>
            <a:r>
              <a:rPr lang="es-CL" dirty="0" smtClean="0"/>
              <a:t>Cuando se recibe una partida de este tipo , el Inspector Técnico de Obra  (I.T.O)  debe revisar y aprobar o reprobar la instalación de la cerámica . En el caso que se repruebe se debe realizar el proceso de instalación nuevamente.</a:t>
            </a:r>
          </a:p>
          <a:p>
            <a:pPr algn="just"/>
            <a:r>
              <a:rPr lang="es-CL" dirty="0" smtClean="0"/>
              <a:t>Apreciativamente  una de las partidas que más demandaría presupuesto sería de los pavimentos cerámicos  debido a la delicadeza del material .</a:t>
            </a: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25</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6" name="5 Imagen" descr="CAM00203.jpg"/>
          <p:cNvPicPr>
            <a:picLocks noChangeAspect="1"/>
          </p:cNvPicPr>
          <p:nvPr/>
        </p:nvPicPr>
        <p:blipFill>
          <a:blip r:embed="rId2"/>
          <a:stretch>
            <a:fillRect/>
          </a:stretch>
        </p:blipFill>
        <p:spPr>
          <a:xfrm>
            <a:off x="500035" y="285730"/>
            <a:ext cx="4572032" cy="6096043"/>
          </a:xfrm>
          <a:prstGeom prst="rect">
            <a:avLst/>
          </a:prstGeom>
        </p:spPr>
      </p:pic>
    </p:spTree>
    <p:extLst>
      <p:ext uri="{BB962C8B-B14F-4D97-AF65-F5344CB8AC3E}">
        <p14:creationId xmlns:p14="http://schemas.microsoft.com/office/powerpoint/2010/main" val="2589732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35692" y="-819470"/>
            <a:ext cx="3008313" cy="1162051"/>
          </a:xfrm>
        </p:spPr>
        <p:txBody>
          <a:bodyPr/>
          <a:lstStyle/>
          <a:p>
            <a:r>
              <a:rPr lang="es-CL" sz="1600" dirty="0"/>
              <a:t>ANALISIS  PRECIOS UNITARIOS </a:t>
            </a: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26</a:t>
            </a:fld>
            <a:endParaRPr lang="es-CL" dirty="0"/>
          </a:p>
        </p:txBody>
      </p:sp>
      <p:sp>
        <p:nvSpPr>
          <p:cNvPr id="11"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graphicFrame>
        <p:nvGraphicFramePr>
          <p:cNvPr id="22" name="21 Tabla"/>
          <p:cNvGraphicFramePr>
            <a:graphicFrameLocks noGrp="1"/>
          </p:cNvGraphicFramePr>
          <p:nvPr>
            <p:extLst>
              <p:ext uri="{D42A27DB-BD31-4B8C-83A1-F6EECF244321}">
                <p14:modId xmlns:p14="http://schemas.microsoft.com/office/powerpoint/2010/main" val="477813502"/>
              </p:ext>
            </p:extLst>
          </p:nvPr>
        </p:nvGraphicFramePr>
        <p:xfrm>
          <a:off x="539552" y="404664"/>
          <a:ext cx="8064896" cy="1651720"/>
        </p:xfrm>
        <a:graphic>
          <a:graphicData uri="http://schemas.openxmlformats.org/drawingml/2006/table">
            <a:tbl>
              <a:tblPr firstRow="1" firstCol="1">
                <a:tableStyleId>{5C22544A-7EE6-4342-B048-85BDC9FD1C3A}</a:tableStyleId>
              </a:tblPr>
              <a:tblGrid>
                <a:gridCol w="4005055"/>
                <a:gridCol w="1430171"/>
                <a:gridCol w="818889"/>
                <a:gridCol w="1118762"/>
                <a:gridCol w="692019"/>
              </a:tblGrid>
              <a:tr h="114645">
                <a:tc>
                  <a:txBody>
                    <a:bodyPr/>
                    <a:lstStyle/>
                    <a:p>
                      <a:pPr algn="l" fontAlgn="b"/>
                      <a:r>
                        <a:rPr lang="es-CL" sz="900" u="none" strike="noStrike">
                          <a:effectLst/>
                        </a:rPr>
                        <a:t>SUBPARTIDA : CERAMICOS  INTERIOR GRAINMAN</a:t>
                      </a:r>
                      <a:endParaRPr lang="es-CL" sz="900" b="1"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UNIDAD DE MEDIDA : M2 </a:t>
                      </a:r>
                      <a:endParaRPr lang="es-CL" sz="900" b="1"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6.388 </a:t>
                      </a:r>
                      <a:endParaRPr lang="es-CL" sz="900" b="1" i="0" u="none" strike="noStrike">
                        <a:solidFill>
                          <a:srgbClr val="000000"/>
                        </a:solidFill>
                        <a:effectLst/>
                        <a:latin typeface="Calibri"/>
                      </a:endParaRPr>
                    </a:p>
                  </a:txBody>
                  <a:tcPr marL="0" marR="0" marT="0" marB="0" anchor="b"/>
                </a:tc>
              </a:tr>
              <a:tr h="114645">
                <a:tc>
                  <a:txBody>
                    <a:bodyPr/>
                    <a:lstStyle/>
                    <a:p>
                      <a:pPr algn="l" fontAlgn="b"/>
                      <a:r>
                        <a:rPr lang="es-CL" sz="900" u="none" strike="noStrike">
                          <a:effectLst/>
                        </a:rPr>
                        <a:t>ITEM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1" i="0" u="none" strike="noStrike">
                        <a:solidFill>
                          <a:srgbClr val="000000"/>
                        </a:solidFill>
                        <a:effectLst/>
                        <a:latin typeface="Calibri"/>
                      </a:endParaRPr>
                    </a:p>
                  </a:txBody>
                  <a:tcPr marL="0" marR="0" marT="0" marB="0" anchor="b"/>
                </a:tc>
              </a:tr>
              <a:tr h="155030">
                <a:tc>
                  <a:txBody>
                    <a:bodyPr/>
                    <a:lstStyle/>
                    <a:p>
                      <a:pPr algn="l" fontAlgn="b"/>
                      <a:r>
                        <a:rPr lang="es-CL" sz="900" u="none" strike="noStrike">
                          <a:effectLst/>
                        </a:rPr>
                        <a:t>CERAMICA  GRAINMAN  COLOR BEIGE CAJA 9 PIEZAS ( 1,44 M2)</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CAJA</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6.105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611 </a:t>
                      </a:r>
                      <a:endParaRPr lang="es-CL" sz="900" b="0" i="0" u="none" strike="noStrike">
                        <a:solidFill>
                          <a:srgbClr val="000000"/>
                        </a:solidFill>
                        <a:effectLst/>
                        <a:latin typeface="Calibri"/>
                      </a:endParaRPr>
                    </a:p>
                  </a:txBody>
                  <a:tcPr marL="0" marR="0" marT="0" marB="0" anchor="b"/>
                </a:tc>
              </a:tr>
              <a:tr h="155030">
                <a:tc>
                  <a:txBody>
                    <a:bodyPr/>
                    <a:lstStyle/>
                    <a:p>
                      <a:pPr algn="l" fontAlgn="b"/>
                      <a:r>
                        <a:rPr lang="es-CL" sz="900" u="none" strike="noStrike">
                          <a:effectLst/>
                        </a:rPr>
                        <a:t>BECKRON  25 KILOS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1.790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179 </a:t>
                      </a:r>
                      <a:endParaRPr lang="es-CL" sz="900" b="0" i="0" u="none" strike="noStrike">
                        <a:solidFill>
                          <a:srgbClr val="000000"/>
                        </a:solidFill>
                        <a:effectLst/>
                        <a:latin typeface="Calibri"/>
                      </a:endParaRPr>
                    </a:p>
                  </a:txBody>
                  <a:tcPr marL="0" marR="0" marT="0" marB="0" anchor="b"/>
                </a:tc>
              </a:tr>
              <a:tr h="155030">
                <a:tc>
                  <a:txBody>
                    <a:bodyPr/>
                    <a:lstStyle/>
                    <a:p>
                      <a:pPr algn="l" fontAlgn="b"/>
                      <a:r>
                        <a:rPr lang="pt-BR" sz="900" u="none" strike="noStrike">
                          <a:effectLst/>
                        </a:rPr>
                        <a:t>SEPARADORES CERAMICA CRUZ 3 MM  BOLSA 100 UNI</a:t>
                      </a:r>
                      <a:endParaRPr lang="pt-BR"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0,8</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1.130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904 </a:t>
                      </a:r>
                      <a:endParaRPr lang="es-CL" sz="900" b="0" i="0" u="none" strike="noStrike">
                        <a:solidFill>
                          <a:srgbClr val="000000"/>
                        </a:solidFill>
                        <a:effectLst/>
                        <a:latin typeface="Calibri"/>
                      </a:endParaRPr>
                    </a:p>
                  </a:txBody>
                  <a:tcPr marL="0" marR="0" marT="0" marB="0" anchor="b"/>
                </a:tc>
              </a:tr>
              <a:tr h="155030">
                <a:tc>
                  <a:txBody>
                    <a:bodyPr/>
                    <a:lstStyle/>
                    <a:p>
                      <a:pPr algn="l" fontAlgn="b"/>
                      <a:r>
                        <a:rPr lang="es-CL" sz="900" u="none" strike="noStrike">
                          <a:effectLst/>
                        </a:rPr>
                        <a:t>FRAGUADOR  BEFRAGUE  5KILOS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399 </a:t>
                      </a:r>
                      <a:endParaRPr lang="es-CL" sz="900" b="0" i="0" u="none" strike="noStrike">
                        <a:solidFill>
                          <a:srgbClr val="000000"/>
                        </a:solidFill>
                        <a:effectLst/>
                        <a:latin typeface="Calibri"/>
                      </a:endParaRPr>
                    </a:p>
                  </a:txBody>
                  <a:tcPr marL="0" marR="0" marT="0" marB="0" anchor="b"/>
                </a:tc>
              </a:tr>
              <a:tr h="155030">
                <a:tc>
                  <a:txBody>
                    <a:bodyPr/>
                    <a:lstStyle/>
                    <a:p>
                      <a:pPr algn="l" fontAlgn="b"/>
                      <a:r>
                        <a:rPr lang="es-CL" sz="900" u="none" strike="noStrike">
                          <a:effectLst/>
                        </a:rPr>
                        <a:t>ESPATULA  YORK 160MM</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2.860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286 </a:t>
                      </a:r>
                      <a:endParaRPr lang="es-CL" sz="900" b="0" i="0" u="none" strike="noStrike">
                        <a:solidFill>
                          <a:srgbClr val="000000"/>
                        </a:solidFill>
                        <a:effectLst/>
                        <a:latin typeface="Calibri"/>
                      </a:endParaRPr>
                    </a:p>
                  </a:txBody>
                  <a:tcPr marL="0" marR="0" marT="0" marB="0" anchor="b"/>
                </a:tc>
              </a:tr>
              <a:tr h="155030">
                <a:tc>
                  <a:txBody>
                    <a:bodyPr/>
                    <a:lstStyle/>
                    <a:p>
                      <a:pPr algn="l" fontAlgn="b"/>
                      <a:r>
                        <a:rPr lang="es-CL" sz="900" u="none" strike="noStrike">
                          <a:effectLst/>
                        </a:rPr>
                        <a:t>ESPATULA  YORK  TIPO LLANA DENTADA  300X180 MM</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499 </a:t>
                      </a:r>
                      <a:endParaRPr lang="es-CL" sz="900" b="0" i="0" u="none" strike="noStrike">
                        <a:solidFill>
                          <a:srgbClr val="000000"/>
                        </a:solidFill>
                        <a:effectLst/>
                        <a:latin typeface="Calibri"/>
                      </a:endParaRPr>
                    </a:p>
                  </a:txBody>
                  <a:tcPr marL="0" marR="0" marT="0" marB="0" anchor="b"/>
                </a:tc>
              </a:tr>
              <a:tr h="155030">
                <a:tc>
                  <a:txBody>
                    <a:bodyPr/>
                    <a:lstStyle/>
                    <a:p>
                      <a:pPr algn="l" fontAlgn="b"/>
                      <a:r>
                        <a:rPr lang="es-CL" sz="900" u="none" strike="noStrike">
                          <a:effectLst/>
                        </a:rPr>
                        <a:t>CERAMISTA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r>
              <a:tr h="155030">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14645">
                <a:tc>
                  <a:txBody>
                    <a:bodyPr/>
                    <a:lstStyle/>
                    <a:p>
                      <a:pPr algn="l" fontAlgn="b"/>
                      <a:endParaRPr lang="es-CL" sz="900" b="1"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dirty="0">
                          <a:effectLst/>
                        </a:rPr>
                        <a:t> $          6.388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23" name="22 Tabla"/>
          <p:cNvGraphicFramePr>
            <a:graphicFrameLocks noGrp="1"/>
          </p:cNvGraphicFramePr>
          <p:nvPr>
            <p:extLst>
              <p:ext uri="{D42A27DB-BD31-4B8C-83A1-F6EECF244321}">
                <p14:modId xmlns:p14="http://schemas.microsoft.com/office/powerpoint/2010/main" val="1271774305"/>
              </p:ext>
            </p:extLst>
          </p:nvPr>
        </p:nvGraphicFramePr>
        <p:xfrm>
          <a:off x="499212" y="2204864"/>
          <a:ext cx="8105236" cy="1548440"/>
        </p:xfrm>
        <a:graphic>
          <a:graphicData uri="http://schemas.openxmlformats.org/drawingml/2006/table">
            <a:tbl>
              <a:tblPr firstRow="1" firstCol="1">
                <a:tableStyleId>{5C22544A-7EE6-4342-B048-85BDC9FD1C3A}</a:tableStyleId>
              </a:tblPr>
              <a:tblGrid>
                <a:gridCol w="4025088"/>
                <a:gridCol w="1437324"/>
                <a:gridCol w="822985"/>
                <a:gridCol w="1124359"/>
                <a:gridCol w="695480"/>
              </a:tblGrid>
              <a:tr h="101066">
                <a:tc>
                  <a:txBody>
                    <a:bodyPr/>
                    <a:lstStyle/>
                    <a:p>
                      <a:pPr algn="l" fontAlgn="b"/>
                      <a:r>
                        <a:rPr lang="es-CL" sz="900" u="none" strike="noStrike" dirty="0">
                          <a:effectLst/>
                        </a:rPr>
                        <a:t>SUBPARTIDA : CERAMICOS  INTERIOR  PORCELANATO KLIPEN</a:t>
                      </a:r>
                      <a:endParaRPr lang="es-CL" sz="900" b="1" i="0" u="none" strike="noStrike" dirty="0">
                        <a:solidFill>
                          <a:srgbClr val="000000"/>
                        </a:solidFill>
                        <a:effectLst/>
                        <a:latin typeface="Calibri"/>
                      </a:endParaRPr>
                    </a:p>
                  </a:txBody>
                  <a:tcPr marL="0" marR="0" marT="0" marB="0" anchor="b"/>
                </a:tc>
                <a:tc>
                  <a:txBody>
                    <a:bodyPr/>
                    <a:lstStyle/>
                    <a:p>
                      <a:pPr algn="l" fontAlgn="b"/>
                      <a:r>
                        <a:rPr lang="es-CL" sz="900" u="none" strike="noStrike">
                          <a:effectLst/>
                        </a:rPr>
                        <a:t>UNIDAD DE MEDIDA : M2 </a:t>
                      </a:r>
                      <a:endParaRPr lang="es-CL" sz="900" b="1"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7.881 </a:t>
                      </a:r>
                      <a:endParaRPr lang="es-CL" sz="900" b="1" i="0" u="none" strike="noStrike">
                        <a:solidFill>
                          <a:srgbClr val="000000"/>
                        </a:solidFill>
                        <a:effectLst/>
                        <a:latin typeface="Calibri"/>
                      </a:endParaRPr>
                    </a:p>
                  </a:txBody>
                  <a:tcPr marL="0" marR="0" marT="0" marB="0" anchor="b"/>
                </a:tc>
              </a:tr>
              <a:tr h="101066">
                <a:tc>
                  <a:txBody>
                    <a:bodyPr/>
                    <a:lstStyle/>
                    <a:p>
                      <a:pPr algn="l" fontAlgn="b"/>
                      <a:r>
                        <a:rPr lang="es-CL" sz="900" u="none" strike="noStrike">
                          <a:effectLst/>
                        </a:rPr>
                        <a:t>ITEM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1" i="0" u="none" strike="noStrike">
                        <a:solidFill>
                          <a:srgbClr val="000000"/>
                        </a:solidFill>
                        <a:effectLst/>
                        <a:latin typeface="Calibri"/>
                      </a:endParaRPr>
                    </a:p>
                  </a:txBody>
                  <a:tcPr marL="0" marR="0" marT="0" marB="0" anchor="b"/>
                </a:tc>
              </a:tr>
              <a:tr h="142120">
                <a:tc>
                  <a:txBody>
                    <a:bodyPr/>
                    <a:lstStyle/>
                    <a:p>
                      <a:pPr algn="l" fontAlgn="b"/>
                      <a:r>
                        <a:rPr lang="es-CL" sz="900" u="none" strike="noStrike">
                          <a:effectLst/>
                        </a:rPr>
                        <a:t>PORCELANATO KLIPEN TONO 77 CAJA  8 PIEZAS ( 1,44 M2)</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CAJA</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1.099 </a:t>
                      </a:r>
                      <a:endParaRPr lang="es-CL" sz="900" b="0" i="0" u="none" strike="noStrike">
                        <a:solidFill>
                          <a:srgbClr val="000000"/>
                        </a:solidFill>
                        <a:effectLst/>
                        <a:latin typeface="Calibri"/>
                      </a:endParaRPr>
                    </a:p>
                  </a:txBody>
                  <a:tcPr marL="0" marR="0" marT="0" marB="0" anchor="b"/>
                </a:tc>
              </a:tr>
              <a:tr h="142120">
                <a:tc>
                  <a:txBody>
                    <a:bodyPr/>
                    <a:lstStyle/>
                    <a:p>
                      <a:pPr algn="l" fontAlgn="b"/>
                      <a:r>
                        <a:rPr lang="es-CL" sz="900" u="none" strike="noStrike">
                          <a:effectLst/>
                        </a:rPr>
                        <a:t>BECKRON  25 KILOS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1.790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179 </a:t>
                      </a:r>
                      <a:endParaRPr lang="es-CL" sz="900" b="0" i="0" u="none" strike="noStrike">
                        <a:solidFill>
                          <a:srgbClr val="000000"/>
                        </a:solidFill>
                        <a:effectLst/>
                        <a:latin typeface="Calibri"/>
                      </a:endParaRPr>
                    </a:p>
                  </a:txBody>
                  <a:tcPr marL="0" marR="0" marT="0" marB="0" anchor="b"/>
                </a:tc>
              </a:tr>
              <a:tr h="142120">
                <a:tc>
                  <a:txBody>
                    <a:bodyPr/>
                    <a:lstStyle/>
                    <a:p>
                      <a:pPr algn="l" fontAlgn="b"/>
                      <a:r>
                        <a:rPr lang="pt-BR" sz="900" u="none" strike="noStrike">
                          <a:effectLst/>
                        </a:rPr>
                        <a:t>SEPARADORES CERAMICA CRUZ 3 MM </a:t>
                      </a:r>
                      <a:endParaRPr lang="pt-BR"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0,8</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1.130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904 </a:t>
                      </a:r>
                      <a:endParaRPr lang="es-CL" sz="900" b="0" i="0" u="none" strike="noStrike">
                        <a:solidFill>
                          <a:srgbClr val="000000"/>
                        </a:solidFill>
                        <a:effectLst/>
                        <a:latin typeface="Calibri"/>
                      </a:endParaRPr>
                    </a:p>
                  </a:txBody>
                  <a:tcPr marL="0" marR="0" marT="0" marB="0" anchor="b"/>
                </a:tc>
              </a:tr>
              <a:tr h="142120">
                <a:tc>
                  <a:txBody>
                    <a:bodyPr/>
                    <a:lstStyle/>
                    <a:p>
                      <a:pPr algn="l" fontAlgn="b"/>
                      <a:r>
                        <a:rPr lang="es-CL" sz="900" u="none" strike="noStrike">
                          <a:effectLst/>
                        </a:rPr>
                        <a:t>FRAGUADOR  BEFRAGUE  5KILOS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399 </a:t>
                      </a:r>
                      <a:endParaRPr lang="es-CL" sz="900" b="0" i="0" u="none" strike="noStrike">
                        <a:solidFill>
                          <a:srgbClr val="000000"/>
                        </a:solidFill>
                        <a:effectLst/>
                        <a:latin typeface="Calibri"/>
                      </a:endParaRPr>
                    </a:p>
                  </a:txBody>
                  <a:tcPr marL="0" marR="0" marT="0" marB="0" anchor="b"/>
                </a:tc>
              </a:tr>
              <a:tr h="142120">
                <a:tc>
                  <a:txBody>
                    <a:bodyPr/>
                    <a:lstStyle/>
                    <a:p>
                      <a:pPr algn="l" fontAlgn="b"/>
                      <a:r>
                        <a:rPr lang="es-CL" sz="900" u="none" strike="noStrike">
                          <a:effectLst/>
                        </a:rPr>
                        <a:t>ESPATULA  YORK 60MM</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2.860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286 </a:t>
                      </a:r>
                      <a:endParaRPr lang="es-CL" sz="900" b="0" i="0" u="none" strike="noStrike">
                        <a:solidFill>
                          <a:srgbClr val="000000"/>
                        </a:solidFill>
                        <a:effectLst/>
                        <a:latin typeface="Calibri"/>
                      </a:endParaRPr>
                    </a:p>
                  </a:txBody>
                  <a:tcPr marL="0" marR="0" marT="0" marB="0" anchor="b"/>
                </a:tc>
              </a:tr>
              <a:tr h="142120">
                <a:tc>
                  <a:txBody>
                    <a:bodyPr/>
                    <a:lstStyle/>
                    <a:p>
                      <a:pPr algn="l" fontAlgn="b"/>
                      <a:r>
                        <a:rPr lang="es-CL" sz="900" u="none" strike="noStrike">
                          <a:effectLst/>
                        </a:rPr>
                        <a:t>ESPATULA  YORK TIPO LLANA  DENTADA   300 X 180 MM</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4.990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499 </a:t>
                      </a:r>
                      <a:endParaRPr lang="es-CL" sz="900" b="0" i="0" u="none" strike="noStrike">
                        <a:solidFill>
                          <a:srgbClr val="000000"/>
                        </a:solidFill>
                        <a:effectLst/>
                        <a:latin typeface="Calibri"/>
                      </a:endParaRPr>
                    </a:p>
                  </a:txBody>
                  <a:tcPr marL="0" marR="0" marT="0" marB="0" anchor="b"/>
                </a:tc>
              </a:tr>
              <a:tr h="142120">
                <a:tc>
                  <a:txBody>
                    <a:bodyPr/>
                    <a:lstStyle/>
                    <a:p>
                      <a:pPr algn="l" fontAlgn="b"/>
                      <a:r>
                        <a:rPr lang="es-CL" sz="900" u="none" strike="noStrike">
                          <a:effectLst/>
                        </a:rPr>
                        <a:t>CERAMISTA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r>
              <a:tr h="142120">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1.015 </a:t>
                      </a:r>
                      <a:endParaRPr lang="es-CL" sz="900" b="0" i="0" u="none" strike="noStrike">
                        <a:solidFill>
                          <a:srgbClr val="000000"/>
                        </a:solidFill>
                        <a:effectLst/>
                        <a:latin typeface="Calibri"/>
                      </a:endParaRPr>
                    </a:p>
                  </a:txBody>
                  <a:tcPr marL="0" marR="0" marT="0" marB="0" anchor="b"/>
                </a:tc>
              </a:tr>
              <a:tr h="101066">
                <a:tc>
                  <a:txBody>
                    <a:bodyPr/>
                    <a:lstStyle/>
                    <a:p>
                      <a:pPr algn="l" fontAlgn="b"/>
                      <a:endParaRPr lang="es-CL" sz="900" b="1" i="0" u="none" strike="noStrike">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ctr" fontAlgn="b"/>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dirty="0">
                          <a:effectLst/>
                        </a:rPr>
                        <a:t> $          7.881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3" name="3 Gráfico"/>
          <p:cNvGraphicFramePr>
            <a:graphicFrameLocks/>
          </p:cNvGraphicFramePr>
          <p:nvPr>
            <p:extLst>
              <p:ext uri="{D42A27DB-BD31-4B8C-83A1-F6EECF244321}">
                <p14:modId xmlns:p14="http://schemas.microsoft.com/office/powerpoint/2010/main" val="112176001"/>
              </p:ext>
            </p:extLst>
          </p:nvPr>
        </p:nvGraphicFramePr>
        <p:xfrm>
          <a:off x="323528" y="3789040"/>
          <a:ext cx="5616624"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3 Tabla"/>
          <p:cNvGraphicFramePr>
            <a:graphicFrameLocks noGrp="1"/>
          </p:cNvGraphicFramePr>
          <p:nvPr>
            <p:extLst>
              <p:ext uri="{D42A27DB-BD31-4B8C-83A1-F6EECF244321}">
                <p14:modId xmlns:p14="http://schemas.microsoft.com/office/powerpoint/2010/main" val="2300983145"/>
              </p:ext>
            </p:extLst>
          </p:nvPr>
        </p:nvGraphicFramePr>
        <p:xfrm>
          <a:off x="6084168" y="3933056"/>
          <a:ext cx="2520280" cy="1187513"/>
        </p:xfrm>
        <a:graphic>
          <a:graphicData uri="http://schemas.openxmlformats.org/drawingml/2006/table">
            <a:tbl>
              <a:tblPr lastRow="1" bandCol="1">
                <a:tableStyleId>{5C22544A-7EE6-4342-B048-85BDC9FD1C3A}</a:tableStyleId>
              </a:tblPr>
              <a:tblGrid>
                <a:gridCol w="1506731"/>
                <a:gridCol w="1013549"/>
              </a:tblGrid>
              <a:tr h="142121">
                <a:tc>
                  <a:txBody>
                    <a:bodyPr/>
                    <a:lstStyle/>
                    <a:p>
                      <a:pPr algn="l" fontAlgn="b"/>
                      <a:r>
                        <a:rPr lang="es-CL" sz="1000" u="none" strike="noStrike" dirty="0">
                          <a:effectLst/>
                        </a:rPr>
                        <a:t> APU PORCELANATO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 $          94.572 </a:t>
                      </a:r>
                      <a:endParaRPr lang="es-CL" sz="1100" b="0" i="0" u="none" strike="noStrike">
                        <a:solidFill>
                          <a:srgbClr val="000000"/>
                        </a:solidFill>
                        <a:effectLst/>
                        <a:latin typeface="Calibri"/>
                      </a:endParaRPr>
                    </a:p>
                  </a:txBody>
                  <a:tcPr marL="0" marR="0" marT="0" marB="0" anchor="b"/>
                </a:tc>
              </a:tr>
              <a:tr h="142121">
                <a:tc>
                  <a:txBody>
                    <a:bodyPr/>
                    <a:lstStyle/>
                    <a:p>
                      <a:pPr algn="l" fontAlgn="b"/>
                      <a:r>
                        <a:rPr lang="es-CL" sz="1000" u="none" strike="noStrike">
                          <a:effectLst/>
                        </a:rPr>
                        <a:t>APU CERAMICOS X12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171.223,80 </a:t>
                      </a:r>
                      <a:endParaRPr lang="es-CL" sz="1000" b="0" i="0" u="none" strike="noStrike">
                        <a:solidFill>
                          <a:srgbClr val="000000"/>
                        </a:solidFill>
                        <a:effectLst/>
                        <a:latin typeface="Calibri"/>
                      </a:endParaRPr>
                    </a:p>
                  </a:txBody>
                  <a:tcPr marL="0" marR="0" marT="0" marB="0" anchor="b"/>
                </a:tc>
              </a:tr>
              <a:tr h="142121">
                <a:tc>
                  <a:txBody>
                    <a:bodyPr/>
                    <a:lstStyle/>
                    <a:p>
                      <a:pPr algn="l" fontAlgn="b"/>
                      <a:r>
                        <a:rPr lang="es-CL" sz="1000" u="none" strike="noStrike">
                          <a:effectLst/>
                        </a:rPr>
                        <a:t>APU ALFOMBRA X12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113.417 </a:t>
                      </a:r>
                      <a:endParaRPr lang="es-CL" sz="1000" b="0" i="0" u="none" strike="noStrike" dirty="0">
                        <a:solidFill>
                          <a:srgbClr val="000000"/>
                        </a:solidFill>
                        <a:effectLst/>
                        <a:latin typeface="Calibri"/>
                      </a:endParaRPr>
                    </a:p>
                  </a:txBody>
                  <a:tcPr marL="0" marR="0" marT="0" marB="0" anchor="b"/>
                </a:tc>
              </a:tr>
              <a:tr h="142121">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379.213,20 </a:t>
                      </a:r>
                      <a:endParaRPr lang="es-CL" sz="1000" b="1" i="0" u="none" strike="noStrike">
                        <a:solidFill>
                          <a:srgbClr val="000000"/>
                        </a:solidFill>
                        <a:effectLst/>
                        <a:latin typeface="Calibri"/>
                      </a:endParaRPr>
                    </a:p>
                  </a:txBody>
                  <a:tcPr marL="0" marR="0" marT="0" marB="0" anchor="b"/>
                </a:tc>
              </a:tr>
              <a:tr h="142121">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42121">
                <a:tc>
                  <a:txBody>
                    <a:bodyPr/>
                    <a:lstStyle/>
                    <a:p>
                      <a:pPr algn="l" fontAlgn="b"/>
                      <a:r>
                        <a:rPr lang="es-CL" sz="1000" u="none" strike="noStrike">
                          <a:effectLst/>
                        </a:rPr>
                        <a:t>APU. X PISO (20)</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$ 7.584.264</a:t>
                      </a:r>
                      <a:endParaRPr lang="es-CL" sz="1100" b="0" i="0" u="none" strike="noStrike">
                        <a:solidFill>
                          <a:srgbClr val="000000"/>
                        </a:solidFill>
                        <a:effectLst/>
                        <a:latin typeface="Calibri"/>
                      </a:endParaRPr>
                    </a:p>
                  </a:txBody>
                  <a:tcPr marL="0" marR="0" marT="0" marB="0" anchor="b"/>
                </a:tc>
              </a:tr>
              <a:tr h="227393">
                <a:tc>
                  <a:txBody>
                    <a:bodyPr/>
                    <a:lstStyle/>
                    <a:p>
                      <a:pPr algn="l" fontAlgn="b"/>
                      <a:r>
                        <a:rPr lang="es-CL" sz="1000" u="none" strike="noStrike">
                          <a:effectLst/>
                        </a:rPr>
                        <a:t>PARTIDA TOTAL EDIFCIO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$ 151.685.280</a:t>
                      </a:r>
                      <a:endParaRPr lang="es-CL" sz="1100" b="1"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1424773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72068" y="285730"/>
            <a:ext cx="3008313" cy="513432"/>
          </a:xfrm>
        </p:spPr>
        <p:txBody>
          <a:bodyPr/>
          <a:lstStyle/>
          <a:p>
            <a:r>
              <a:rPr lang="es-CL" dirty="0" smtClean="0">
                <a:solidFill>
                  <a:schemeClr val="accent2"/>
                </a:solidFill>
              </a:rPr>
              <a:t>PARTIDA:   ALFOMBRAS</a:t>
            </a:r>
            <a:endParaRPr lang="es-CL" dirty="0">
              <a:solidFill>
                <a:schemeClr val="accent2"/>
              </a:solidFill>
            </a:endParaRPr>
          </a:p>
        </p:txBody>
      </p:sp>
      <p:sp>
        <p:nvSpPr>
          <p:cNvPr id="3" name="2 Marcador de texto"/>
          <p:cNvSpPr>
            <a:spLocks noGrp="1"/>
          </p:cNvSpPr>
          <p:nvPr>
            <p:ph type="body" sz="half" idx="2"/>
          </p:nvPr>
        </p:nvSpPr>
        <p:spPr>
          <a:xfrm>
            <a:off x="5143505" y="836716"/>
            <a:ext cx="3429024" cy="4823989"/>
          </a:xfrm>
        </p:spPr>
        <p:txBody>
          <a:bodyPr>
            <a:normAutofit/>
          </a:bodyPr>
          <a:lstStyle/>
          <a:p>
            <a:pPr algn="just"/>
            <a:r>
              <a:rPr lang="es-CL" b="1" dirty="0" smtClean="0"/>
              <a:t>SEGUN LA E.E.T.T:</a:t>
            </a:r>
          </a:p>
          <a:p>
            <a:pPr algn="just">
              <a:buFont typeface="Arial" pitchFamily="34" charset="0"/>
              <a:buChar char="•"/>
            </a:pPr>
            <a:r>
              <a:rPr lang="es-ES" dirty="0" smtClean="0"/>
              <a:t>Se colocarán  en todo los  recinto de </a:t>
            </a:r>
            <a:r>
              <a:rPr lang="es-ES" b="1" dirty="0" smtClean="0"/>
              <a:t>dormitorios</a:t>
            </a:r>
            <a:r>
              <a:rPr lang="es-ES" dirty="0" smtClean="0"/>
              <a:t>. Deberán ser antiestáticas  y </a:t>
            </a:r>
            <a:r>
              <a:rPr lang="es-ES" dirty="0" err="1" smtClean="0"/>
              <a:t>autoextinguible</a:t>
            </a:r>
            <a:r>
              <a:rPr lang="es-ES" dirty="0" smtClean="0"/>
              <a:t>  en caso de quemaduras o incendio</a:t>
            </a:r>
            <a:r>
              <a:rPr lang="es-ES" b="1" dirty="0" smtClean="0"/>
              <a:t>.</a:t>
            </a:r>
            <a:endParaRPr lang="es-CL" b="1" dirty="0" smtClean="0"/>
          </a:p>
          <a:p>
            <a:pPr algn="just">
              <a:buFont typeface="Arial" pitchFamily="34" charset="0"/>
              <a:buChar char="•"/>
            </a:pPr>
            <a:r>
              <a:rPr lang="es-ES" dirty="0" smtClean="0"/>
              <a:t>Se pegará en sus bordes a la losa, las uniones de paños deben ser invisibles.</a:t>
            </a:r>
            <a:endParaRPr lang="es-CL" dirty="0" smtClean="0"/>
          </a:p>
          <a:p>
            <a:pPr algn="just">
              <a:buFont typeface="Arial" pitchFamily="34" charset="0"/>
              <a:buChar char="•"/>
            </a:pPr>
            <a:r>
              <a:rPr lang="es-ES" dirty="0" smtClean="0"/>
              <a:t>Las uniones de la alfombra se deberán realizar en lugares no visibles y de poco tránsito, aceptándose sólo cuando el ancho del rollo no logre cubrir el paño que se esta instalando.</a:t>
            </a:r>
            <a:endParaRPr lang="es-CL" dirty="0" smtClean="0"/>
          </a:p>
          <a:p>
            <a:pPr algn="just">
              <a:buFont typeface="Arial" pitchFamily="34" charset="0"/>
              <a:buChar char="•"/>
            </a:pPr>
            <a:r>
              <a:rPr lang="es-ES" dirty="0" smtClean="0"/>
              <a:t>Se deberá cuidar que la alfombra a instalar en un departamento corresponda a un mismo rollo.</a:t>
            </a:r>
            <a:endParaRPr lang="es-CL" dirty="0" smtClean="0"/>
          </a:p>
          <a:p>
            <a:pPr algn="just">
              <a:buFont typeface="Arial" pitchFamily="34" charset="0"/>
              <a:buChar char="•"/>
            </a:pPr>
            <a:r>
              <a:rPr lang="es-ES" dirty="0" smtClean="0"/>
              <a:t>Se debe cubrejunta considerar en esta partida todos los cubrejuntas necesarios entre alfombras y cerámicas, las que serán de PVC de color similar a la alfombra.</a:t>
            </a:r>
            <a:endParaRPr lang="es-CL" dirty="0" smtClean="0"/>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27</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9" name="8 Imagen" descr="ALFOMBRAS-1.jpg"/>
          <p:cNvPicPr>
            <a:picLocks noChangeAspect="1"/>
          </p:cNvPicPr>
          <p:nvPr/>
        </p:nvPicPr>
        <p:blipFill>
          <a:blip r:embed="rId2"/>
          <a:stretch>
            <a:fillRect/>
          </a:stretch>
        </p:blipFill>
        <p:spPr>
          <a:xfrm>
            <a:off x="395536" y="500042"/>
            <a:ext cx="4704546" cy="5851425"/>
          </a:xfrm>
          <a:prstGeom prst="rect">
            <a:avLst/>
          </a:prstGeom>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5229200"/>
            <a:ext cx="3161973" cy="1053991"/>
          </a:xfrm>
          <a:prstGeom prst="rect">
            <a:avLst/>
          </a:prstGeom>
        </p:spPr>
      </p:pic>
    </p:spTree>
    <p:extLst>
      <p:ext uri="{BB962C8B-B14F-4D97-AF65-F5344CB8AC3E}">
        <p14:creationId xmlns:p14="http://schemas.microsoft.com/office/powerpoint/2010/main" val="70278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286385" y="357168"/>
            <a:ext cx="3143273" cy="6119857"/>
          </a:xfrm>
        </p:spPr>
        <p:txBody>
          <a:bodyPr>
            <a:normAutofit lnSpcReduction="10000"/>
          </a:bodyPr>
          <a:lstStyle/>
          <a:p>
            <a:r>
              <a:rPr lang="es-ES_tradnl" b="1" dirty="0" smtClean="0"/>
              <a:t>PROCESO  DE TERMINACIONES :</a:t>
            </a:r>
          </a:p>
          <a:p>
            <a:pPr lvl="0" algn="just"/>
            <a:r>
              <a:rPr lang="es-ES_tradnl" dirty="0" smtClean="0"/>
              <a:t>Para  instalar el alfombrado en los pisos de las habitaciones de los departamentos  se  debió:</a:t>
            </a:r>
          </a:p>
          <a:p>
            <a:pPr marL="342816" indent="-342816" algn="just">
              <a:buFont typeface="+mj-lt"/>
              <a:buAutoNum type="arabicPeriod"/>
            </a:pPr>
            <a:r>
              <a:rPr lang="es-CL" dirty="0" smtClean="0"/>
              <a:t> Preparar de la losa de hormigón para evitar que la alfombra copie las irregularidades del piso. La instalación debe hacerse sobre una superficie completamente limpia, seca, lisa y libre de imperfecciones. </a:t>
            </a:r>
            <a:endParaRPr lang="es-MX" dirty="0" smtClean="0"/>
          </a:p>
          <a:p>
            <a:pPr marL="342816" indent="-342816" algn="just">
              <a:buFont typeface="+mj-lt"/>
              <a:buAutoNum type="arabicPeriod"/>
            </a:pPr>
            <a:r>
              <a:rPr lang="es-CL" dirty="0" smtClean="0"/>
              <a:t>Dejar los rollos de alfombra por 1 o 2 días en un garaje u otra área bien ventilada, para que eliminen los vapores antes de la instalación.</a:t>
            </a:r>
          </a:p>
          <a:p>
            <a:pPr marL="342816" indent="-342816" algn="just">
              <a:buFont typeface="+mj-lt"/>
              <a:buAutoNum type="arabicPeriod"/>
            </a:pPr>
            <a:r>
              <a:rPr lang="es-CL" dirty="0" smtClean="0"/>
              <a:t>Para  instalar la alfombra en la habitación</a:t>
            </a:r>
            <a:endParaRPr lang="es-MX" dirty="0" smtClean="0"/>
          </a:p>
          <a:p>
            <a:pPr marL="342816" indent="-342816" algn="just">
              <a:buFont typeface="+mj-lt"/>
              <a:buAutoNum type="arabicPeriod"/>
            </a:pPr>
            <a:r>
              <a:rPr lang="es-CL" dirty="0" smtClean="0"/>
              <a:t>Se debe tomar la precaución si hay cambio de pavimento entre dos habitaciones, cortar la alfombra en el eje de la puerta, de modo que no se note el cambio de material en ninguno de los dos recintos cuando la puerta esté cerrada.</a:t>
            </a:r>
          </a:p>
          <a:p>
            <a:pPr marL="342816" indent="-342816" algn="just">
              <a:buFont typeface="+mj-lt"/>
              <a:buAutoNum type="arabicPeriod"/>
            </a:pPr>
            <a:endParaRPr lang="es-CL" dirty="0" smtClean="0"/>
          </a:p>
          <a:p>
            <a:pPr algn="just"/>
            <a:r>
              <a:rPr lang="es-CL" b="1" dirty="0" smtClean="0"/>
              <a:t>OBSERVACION CRITICA : </a:t>
            </a:r>
          </a:p>
          <a:p>
            <a:pPr algn="just"/>
            <a:r>
              <a:rPr lang="es-CL" dirty="0" smtClean="0"/>
              <a:t>Al estar instalados los pisos alfombra , muchos se encontraban sucios </a:t>
            </a:r>
          </a:p>
          <a:p>
            <a:pPr algn="just"/>
            <a:endParaRPr lang="es-CL" dirty="0" smtClean="0"/>
          </a:p>
          <a:p>
            <a:pPr marL="342816" indent="-342816" algn="just">
              <a:buFont typeface="+mj-lt"/>
              <a:buAutoNum type="arabicPeriod"/>
            </a:pPr>
            <a:endParaRPr lang="es-MX" dirty="0" smtClean="0"/>
          </a:p>
          <a:p>
            <a:pPr lvl="0"/>
            <a:r>
              <a:rPr lang="es-CL" dirty="0" smtClean="0"/>
              <a:t>.</a:t>
            </a:r>
            <a:endParaRPr lang="es-MX" dirty="0" smtClean="0"/>
          </a:p>
          <a:p>
            <a:pPr algn="just"/>
            <a:r>
              <a:rPr lang="es-ES_tradnl" dirty="0" smtClean="0"/>
              <a:t> </a:t>
            </a: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28</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0" name="9 Imagen" descr="alf1.jpg"/>
          <p:cNvPicPr>
            <a:picLocks noChangeAspect="1"/>
          </p:cNvPicPr>
          <p:nvPr/>
        </p:nvPicPr>
        <p:blipFill>
          <a:blip r:embed="rId2"/>
          <a:stretch>
            <a:fillRect/>
          </a:stretch>
        </p:blipFill>
        <p:spPr>
          <a:xfrm>
            <a:off x="1000100" y="4"/>
            <a:ext cx="3500462" cy="1652995"/>
          </a:xfrm>
          <a:prstGeom prst="rect">
            <a:avLst/>
          </a:prstGeom>
        </p:spPr>
      </p:pic>
      <p:pic>
        <p:nvPicPr>
          <p:cNvPr id="11" name="10 Imagen" descr="alf2.jpg"/>
          <p:cNvPicPr>
            <a:picLocks noChangeAspect="1"/>
          </p:cNvPicPr>
          <p:nvPr/>
        </p:nvPicPr>
        <p:blipFill>
          <a:blip r:embed="rId3"/>
          <a:stretch>
            <a:fillRect/>
          </a:stretch>
        </p:blipFill>
        <p:spPr>
          <a:xfrm>
            <a:off x="1000100" y="1643055"/>
            <a:ext cx="3500462" cy="1652995"/>
          </a:xfrm>
          <a:prstGeom prst="rect">
            <a:avLst/>
          </a:prstGeom>
        </p:spPr>
      </p:pic>
      <p:pic>
        <p:nvPicPr>
          <p:cNvPr id="12" name="11 Imagen" descr="alf3.jpg"/>
          <p:cNvPicPr>
            <a:picLocks noChangeAspect="1"/>
          </p:cNvPicPr>
          <p:nvPr/>
        </p:nvPicPr>
        <p:blipFill>
          <a:blip r:embed="rId4"/>
          <a:stretch>
            <a:fillRect/>
          </a:stretch>
        </p:blipFill>
        <p:spPr>
          <a:xfrm>
            <a:off x="1000106" y="3286128"/>
            <a:ext cx="3479451" cy="1643074"/>
          </a:xfrm>
          <a:prstGeom prst="rect">
            <a:avLst/>
          </a:prstGeom>
        </p:spPr>
      </p:pic>
      <p:pic>
        <p:nvPicPr>
          <p:cNvPr id="13" name="12 Imagen" descr="alf 5.jpg"/>
          <p:cNvPicPr>
            <a:picLocks noChangeAspect="1"/>
          </p:cNvPicPr>
          <p:nvPr/>
        </p:nvPicPr>
        <p:blipFill>
          <a:blip r:embed="rId5"/>
          <a:stretch>
            <a:fillRect/>
          </a:stretch>
        </p:blipFill>
        <p:spPr>
          <a:xfrm>
            <a:off x="1000103" y="4857763"/>
            <a:ext cx="3429023" cy="161926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429262" y="357171"/>
            <a:ext cx="2714645" cy="5715038"/>
          </a:xfrm>
        </p:spPr>
        <p:txBody>
          <a:bodyPr>
            <a:normAutofit/>
          </a:bodyPr>
          <a:lstStyle/>
          <a:p>
            <a:r>
              <a:rPr lang="es-ES_tradnl" b="1" dirty="0" smtClean="0"/>
              <a:t>ANALISIS CRITICO</a:t>
            </a:r>
          </a:p>
          <a:p>
            <a:endParaRPr lang="es-ES_tradnl" b="1" dirty="0" smtClean="0"/>
          </a:p>
          <a:p>
            <a:pPr algn="just"/>
            <a:r>
              <a:rPr lang="es-ES_tradnl" dirty="0" smtClean="0"/>
              <a:t>El proceso de instalación de alfombras es el que requiere mayor concentración y cuidado debido a  que el material de por si es  de un color claro  y delicado.</a:t>
            </a:r>
          </a:p>
          <a:p>
            <a:pPr algn="just"/>
            <a:r>
              <a:rPr lang="es-ES_tradnl" dirty="0" smtClean="0"/>
              <a:t>Para su  instalación se requieren  adhesivos altamente  </a:t>
            </a:r>
            <a:r>
              <a:rPr lang="es-ES_tradnl" dirty="0" err="1" smtClean="0"/>
              <a:t>combustiles</a:t>
            </a:r>
            <a:r>
              <a:rPr lang="es-ES_tradnl" dirty="0" smtClean="0"/>
              <a:t> (</a:t>
            </a:r>
            <a:r>
              <a:rPr lang="es-ES_tradnl" dirty="0" err="1" smtClean="0"/>
              <a:t>agorex</a:t>
            </a:r>
            <a:r>
              <a:rPr lang="es-ES_tradnl" dirty="0" smtClean="0"/>
              <a:t>) .</a:t>
            </a:r>
          </a:p>
          <a:p>
            <a:pPr algn="just"/>
            <a:r>
              <a:rPr lang="es-ES_tradnl" dirty="0" smtClean="0"/>
              <a:t>Además se debe considerar los cuidados de tratar de el material para evitar  que este se deteriore  antes de ser instalado .</a:t>
            </a:r>
          </a:p>
          <a:p>
            <a:pPr algn="just"/>
            <a:r>
              <a:rPr lang="es-ES_tradnl" dirty="0" smtClean="0"/>
              <a:t>El deterioro de las alfombras es común por el transito de los mismos trabajadores dentro del espacio , al quedar manchas en ella . En algunas habitaciones con las alfombras ya instaladas se toma la medida de precaución de colocar un plástico para resguardar  la limpieza e integridad del material. </a:t>
            </a:r>
            <a:endParaRPr lang="es-MX"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29</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5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82" y="1287011"/>
            <a:ext cx="5579642" cy="38628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502565" y="332657"/>
            <a:ext cx="2991102" cy="829396"/>
          </a:xfrm>
        </p:spPr>
        <p:txBody>
          <a:bodyPr/>
          <a:lstStyle/>
          <a:p>
            <a:r>
              <a:rPr lang="es-CL" sz="1800" dirty="0">
                <a:solidFill>
                  <a:schemeClr val="accent2"/>
                </a:solidFill>
              </a:rPr>
              <a:t>INTRODUCCIÓN :</a:t>
            </a:r>
            <a:br>
              <a:rPr lang="es-CL" sz="1800" dirty="0">
                <a:solidFill>
                  <a:schemeClr val="accent2"/>
                </a:solidFill>
              </a:rPr>
            </a:br>
            <a:r>
              <a:rPr lang="es-CL" sz="1800" dirty="0">
                <a:solidFill>
                  <a:schemeClr val="accent2"/>
                </a:solidFill>
              </a:rPr>
              <a:t>LAS TERMINACIONES  EN LA OBRA  DE CONSTRUCCIÓN </a:t>
            </a:r>
          </a:p>
        </p:txBody>
      </p:sp>
      <p:sp>
        <p:nvSpPr>
          <p:cNvPr id="5" name="4 Marcador de texto"/>
          <p:cNvSpPr>
            <a:spLocks noGrp="1"/>
          </p:cNvSpPr>
          <p:nvPr>
            <p:ph type="body" sz="half" idx="2"/>
          </p:nvPr>
        </p:nvSpPr>
        <p:spPr>
          <a:xfrm>
            <a:off x="5502571" y="1404763"/>
            <a:ext cx="2725225" cy="4929790"/>
          </a:xfrm>
        </p:spPr>
        <p:txBody>
          <a:bodyPr>
            <a:normAutofit/>
          </a:bodyPr>
          <a:lstStyle/>
          <a:p>
            <a:pPr algn="just"/>
            <a:r>
              <a:rPr lang="es-CL" dirty="0" smtClean="0"/>
              <a:t>A modo de continuación del informe  anterior de seguimiento de Obra Gruesa ,en el presente informe  se  presentará el  proceso constructivo de terminaciones  de un edificio de departamentos en la comuna de Quinta Normal.</a:t>
            </a:r>
          </a:p>
          <a:p>
            <a:pPr algn="just"/>
            <a:r>
              <a:rPr lang="es-CL" dirty="0" smtClean="0"/>
              <a:t>Las </a:t>
            </a:r>
            <a:r>
              <a:rPr lang="es-CL" b="1" dirty="0" smtClean="0"/>
              <a:t>terminaciones </a:t>
            </a:r>
            <a:r>
              <a:rPr lang="es-CL" dirty="0" smtClean="0"/>
              <a:t>corresponden a todas </a:t>
            </a:r>
            <a:r>
              <a:rPr lang="es-CL" dirty="0"/>
              <a:t>aquellas partidas, trabajos y materiales destinados a complementar (como las puertas) o dar un acabado (como los </a:t>
            </a:r>
            <a:r>
              <a:rPr lang="es-CL" dirty="0" smtClean="0"/>
              <a:t>pavimentos)a </a:t>
            </a:r>
            <a:r>
              <a:rPr lang="es-CL" dirty="0"/>
              <a:t>la obra gruesa.</a:t>
            </a:r>
            <a:br>
              <a:rPr lang="es-CL" dirty="0"/>
            </a:br>
            <a:r>
              <a:rPr lang="es-CL" dirty="0" smtClean="0"/>
              <a:t>Dentro del  </a:t>
            </a:r>
            <a:r>
              <a:rPr lang="es-CL" b="1" dirty="0" smtClean="0"/>
              <a:t>presupuesto de obra </a:t>
            </a:r>
            <a:r>
              <a:rPr lang="es-CL" dirty="0" smtClean="0"/>
              <a:t>las </a:t>
            </a:r>
            <a:r>
              <a:rPr lang="es-CL" b="1" dirty="0" smtClean="0"/>
              <a:t>terminaciones</a:t>
            </a:r>
            <a:r>
              <a:rPr lang="es-CL" dirty="0" smtClean="0"/>
              <a:t> son   a las que más dinero ( cerca de un </a:t>
            </a:r>
            <a:r>
              <a:rPr lang="es-CL" b="1" dirty="0" smtClean="0"/>
              <a:t>60 %  </a:t>
            </a:r>
            <a:r>
              <a:rPr lang="es-CL" dirty="0" smtClean="0"/>
              <a:t>del presupuesto total  aprox.)   y tiempo se les destina, debido a  que al ser el acabado de la obra gruesa , en ellas se  hace visible la espacialidad  habitable , en el  caso de los edificios  residenciales , para captar al futuro cliente adquisidor de  los futuros inmuebles .</a:t>
            </a:r>
            <a:endParaRPr lang="es-CL" dirty="0"/>
          </a:p>
        </p:txBody>
      </p:sp>
      <p:sp>
        <p:nvSpPr>
          <p:cNvPr id="8" name="7 Marcador de número de diapositiva"/>
          <p:cNvSpPr>
            <a:spLocks noGrp="1"/>
          </p:cNvSpPr>
          <p:nvPr>
            <p:ph type="sldNum" sz="quarter" idx="15"/>
          </p:nvPr>
        </p:nvSpPr>
        <p:spPr/>
        <p:txBody>
          <a:bodyPr/>
          <a:lstStyle/>
          <a:p>
            <a:fld id="{DE29AA27-3314-4D32-AB85-0F62F01F4559}" type="slidenum">
              <a:rPr lang="es-CL" smtClean="0"/>
              <a:pPr/>
              <a:t>3</a:t>
            </a:fld>
            <a:endParaRPr lang="es-CL" dirty="0"/>
          </a:p>
        </p:txBody>
      </p:sp>
      <p:sp>
        <p:nvSpPr>
          <p:cNvPr id="9"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2" name="1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3" action="ppaction://hlinksldjump"/>
              </a:rPr>
              <a:t>INDICE</a:t>
            </a:r>
            <a:endParaRPr lang="es-CL" sz="1300" dirty="0"/>
          </a:p>
        </p:txBody>
      </p:sp>
      <p:pic>
        <p:nvPicPr>
          <p:cNvPr id="3" name="2 Imagen"/>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82678" y="332661"/>
            <a:ext cx="4002140" cy="5780869"/>
          </a:xfrm>
          <a:prstGeom prst="rect">
            <a:avLst/>
          </a:prstGeom>
        </p:spPr>
      </p:pic>
    </p:spTree>
    <p:extLst>
      <p:ext uri="{BB962C8B-B14F-4D97-AF65-F5344CB8AC3E}">
        <p14:creationId xmlns:p14="http://schemas.microsoft.com/office/powerpoint/2010/main" val="1201991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30</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a:spLocks noGrp="1"/>
          </p:cNvSpPr>
          <p:nvPr>
            <p:ph type="title"/>
          </p:nvPr>
        </p:nvSpPr>
        <p:spPr>
          <a:xfrm>
            <a:off x="6135692" y="-819470"/>
            <a:ext cx="3008313" cy="1162051"/>
          </a:xfrm>
        </p:spPr>
        <p:txBody>
          <a:bodyPr/>
          <a:lstStyle/>
          <a:p>
            <a:r>
              <a:rPr lang="es-CL" sz="1600" dirty="0"/>
              <a:t>ANALISIS  PRECIOS UNITARIOS </a:t>
            </a:r>
          </a:p>
        </p:txBody>
      </p:sp>
      <p:graphicFrame>
        <p:nvGraphicFramePr>
          <p:cNvPr id="13" name="12 Tabla"/>
          <p:cNvGraphicFramePr>
            <a:graphicFrameLocks noGrp="1"/>
          </p:cNvGraphicFramePr>
          <p:nvPr>
            <p:extLst>
              <p:ext uri="{D42A27DB-BD31-4B8C-83A1-F6EECF244321}">
                <p14:modId xmlns:p14="http://schemas.microsoft.com/office/powerpoint/2010/main" val="3557917556"/>
              </p:ext>
            </p:extLst>
          </p:nvPr>
        </p:nvGraphicFramePr>
        <p:xfrm>
          <a:off x="489812" y="404664"/>
          <a:ext cx="8474677" cy="2022784"/>
        </p:xfrm>
        <a:graphic>
          <a:graphicData uri="http://schemas.openxmlformats.org/drawingml/2006/table">
            <a:tbl>
              <a:tblPr firstRow="1" firstCol="1">
                <a:tableStyleId>{5C22544A-7EE6-4342-B048-85BDC9FD1C3A}</a:tableStyleId>
              </a:tblPr>
              <a:tblGrid>
                <a:gridCol w="4208554"/>
                <a:gridCol w="1231072"/>
                <a:gridCol w="758763"/>
                <a:gridCol w="1214020"/>
                <a:gridCol w="1062268"/>
              </a:tblGrid>
              <a:tr h="265516">
                <a:tc>
                  <a:txBody>
                    <a:bodyPr/>
                    <a:lstStyle/>
                    <a:p>
                      <a:pPr algn="l" fontAlgn="b"/>
                      <a:r>
                        <a:rPr lang="es-CL" sz="1000" u="none" strike="noStrike" dirty="0">
                          <a:effectLst/>
                        </a:rPr>
                        <a:t>SUBPARTIDA : ALFOMBRADO ACRILICO COLOWALL</a:t>
                      </a:r>
                      <a:endParaRPr lang="es-CL" sz="1000" b="1"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UNIDAD DE MEDIDA : M2 </a:t>
                      </a:r>
                      <a:endParaRPr lang="es-CL" sz="1000" b="1"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9.451 </a:t>
                      </a:r>
                      <a:endParaRPr lang="es-CL" sz="1000" b="1" i="0" u="none" strike="noStrike">
                        <a:solidFill>
                          <a:srgbClr val="000000"/>
                        </a:solidFill>
                        <a:effectLst/>
                        <a:latin typeface="Calibri"/>
                      </a:endParaRPr>
                    </a:p>
                  </a:txBody>
                  <a:tcPr marL="0" marR="0" marT="0" marB="0" anchor="b"/>
                </a:tc>
              </a:tr>
              <a:tr h="132758">
                <a:tc>
                  <a:txBody>
                    <a:bodyPr/>
                    <a:lstStyle/>
                    <a:p>
                      <a:pPr algn="l" fontAlgn="b"/>
                      <a:r>
                        <a:rPr lang="es-CL" sz="1000" u="none" strike="noStrike">
                          <a:effectLst/>
                        </a:rPr>
                        <a:t>ITEM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1" i="0" u="none" strike="noStrike">
                        <a:solidFill>
                          <a:srgbClr val="000000"/>
                        </a:solidFill>
                        <a:effectLst/>
                        <a:latin typeface="Calibri"/>
                      </a:endParaRPr>
                    </a:p>
                  </a:txBody>
                  <a:tcPr marL="0" marR="0" marT="0" marB="0" anchor="b"/>
                </a:tc>
              </a:tr>
              <a:tr h="176648">
                <a:tc>
                  <a:txBody>
                    <a:bodyPr/>
                    <a:lstStyle/>
                    <a:p>
                      <a:pPr algn="l" fontAlgn="b"/>
                      <a:r>
                        <a:rPr lang="it-IT" sz="1000" u="none" strike="noStrike">
                          <a:effectLst/>
                        </a:rPr>
                        <a:t>ALFOMBRA COLOWALL MODELO MASTER  TONO  60  CHAMPAGNE</a:t>
                      </a:r>
                      <a:endParaRPr lang="it-IT"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7.470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747 </a:t>
                      </a:r>
                      <a:endParaRPr lang="es-CL" sz="1000" b="0" i="0" u="none" strike="noStrike">
                        <a:solidFill>
                          <a:srgbClr val="000000"/>
                        </a:solidFill>
                        <a:effectLst/>
                        <a:latin typeface="Calibri"/>
                      </a:endParaRPr>
                    </a:p>
                  </a:txBody>
                  <a:tcPr marL="0" marR="0" marT="0" marB="0" anchor="b"/>
                </a:tc>
              </a:tr>
              <a:tr h="176648">
                <a:tc>
                  <a:txBody>
                    <a:bodyPr/>
                    <a:lstStyle/>
                    <a:p>
                      <a:pPr algn="l" fontAlgn="b"/>
                      <a:r>
                        <a:rPr lang="es-CL" sz="1000" u="none" strike="noStrike">
                          <a:effectLst/>
                        </a:rPr>
                        <a:t>ADHESIVO DE CONTACTO  PREN AGOREX  | GALON (REND: 4 M2/L)</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GALON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15.490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1.549 </a:t>
                      </a:r>
                      <a:endParaRPr lang="es-CL" sz="1000" b="0" i="0" u="none" strike="noStrike">
                        <a:solidFill>
                          <a:srgbClr val="000000"/>
                        </a:solidFill>
                        <a:effectLst/>
                        <a:latin typeface="Calibri"/>
                      </a:endParaRPr>
                    </a:p>
                  </a:txBody>
                  <a:tcPr marL="0" marR="0" marT="0" marB="0" anchor="b"/>
                </a:tc>
              </a:tr>
              <a:tr h="176648">
                <a:tc>
                  <a:txBody>
                    <a:bodyPr/>
                    <a:lstStyle/>
                    <a:p>
                      <a:pPr algn="l" fontAlgn="b"/>
                      <a:r>
                        <a:rPr lang="es-CL" sz="1000" u="none" strike="noStrike">
                          <a:effectLst/>
                        </a:rPr>
                        <a:t>CUBREJUNTA ACRILICA  DVP  COLOR MARFIL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2.880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1.152 </a:t>
                      </a:r>
                      <a:endParaRPr lang="es-CL" sz="1000" b="0" i="0" u="none" strike="noStrike">
                        <a:solidFill>
                          <a:srgbClr val="000000"/>
                        </a:solidFill>
                        <a:effectLst/>
                        <a:latin typeface="Calibri"/>
                      </a:endParaRPr>
                    </a:p>
                  </a:txBody>
                  <a:tcPr marL="0" marR="0" marT="0" marB="0" anchor="b"/>
                </a:tc>
              </a:tr>
              <a:tr h="176648">
                <a:tc>
                  <a:txBody>
                    <a:bodyPr/>
                    <a:lstStyle/>
                    <a:p>
                      <a:pPr algn="l" fontAlgn="b"/>
                      <a:r>
                        <a:rPr lang="es-CL" sz="1000" u="none" strike="noStrike">
                          <a:effectLst/>
                        </a:rPr>
                        <a:t>JUNQUILLOS  MDF  CEREZO  ARAUCO  L=2400MM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2.961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888 </a:t>
                      </a:r>
                      <a:endParaRPr lang="es-CL" sz="1000" b="0" i="0" u="none" strike="noStrike">
                        <a:solidFill>
                          <a:srgbClr val="000000"/>
                        </a:solidFill>
                        <a:effectLst/>
                        <a:latin typeface="Calibri"/>
                      </a:endParaRPr>
                    </a:p>
                  </a:txBody>
                  <a:tcPr marL="0" marR="0" marT="0" marB="0" anchor="b"/>
                </a:tc>
              </a:tr>
              <a:tr h="176648">
                <a:tc>
                  <a:txBody>
                    <a:bodyPr/>
                    <a:lstStyle/>
                    <a:p>
                      <a:pPr algn="l" fontAlgn="b"/>
                      <a:r>
                        <a:rPr lang="es-CL" sz="1000" u="none" strike="noStrike">
                          <a:effectLst/>
                        </a:rPr>
                        <a:t>TORNILLOS  MULTIUSO 3/4"</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0,7</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660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462 </a:t>
                      </a:r>
                      <a:endParaRPr lang="es-CL" sz="1000" b="0" i="0" u="none" strike="noStrike">
                        <a:solidFill>
                          <a:srgbClr val="000000"/>
                        </a:solidFill>
                        <a:effectLst/>
                        <a:latin typeface="Calibri"/>
                      </a:endParaRPr>
                    </a:p>
                  </a:txBody>
                  <a:tcPr marL="0" marR="0" marT="0" marB="0" anchor="b"/>
                </a:tc>
              </a:tr>
              <a:tr h="176648">
                <a:tc>
                  <a:txBody>
                    <a:bodyPr/>
                    <a:lstStyle/>
                    <a:p>
                      <a:pPr algn="l" fontAlgn="b"/>
                      <a:r>
                        <a:rPr lang="es-CL" sz="1000" u="none" strike="noStrike">
                          <a:effectLst/>
                        </a:rPr>
                        <a:t>TARUGO  FIJACION  NYLON  TORNILLO</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270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243 </a:t>
                      </a:r>
                      <a:endParaRPr lang="es-CL" sz="1000" b="0" i="0" u="none" strike="noStrike">
                        <a:solidFill>
                          <a:srgbClr val="000000"/>
                        </a:solidFill>
                        <a:effectLst/>
                        <a:latin typeface="Calibri"/>
                      </a:endParaRPr>
                    </a:p>
                  </a:txBody>
                  <a:tcPr marL="0" marR="0" marT="0" marB="0" anchor="b"/>
                </a:tc>
              </a:tr>
              <a:tr h="176648">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DIA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44.000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4.400 </a:t>
                      </a:r>
                      <a:endParaRPr lang="es-CL" sz="1000" b="0" i="0" u="none" strike="noStrike">
                        <a:solidFill>
                          <a:srgbClr val="000000"/>
                        </a:solidFill>
                        <a:effectLst/>
                        <a:latin typeface="Calibri"/>
                      </a:endParaRPr>
                    </a:p>
                  </a:txBody>
                  <a:tcPr marL="0" marR="0" marT="0" marB="0" anchor="b"/>
                </a:tc>
              </a:tr>
              <a:tr h="176648">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32758">
                <a:tc>
                  <a:txBody>
                    <a:bodyPr/>
                    <a:lstStyle/>
                    <a:p>
                      <a:pPr algn="l" fontAlgn="b"/>
                      <a:endParaRPr lang="es-CL" sz="1000" b="1"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9.451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9" name="3 Gráfico"/>
          <p:cNvGraphicFramePr>
            <a:graphicFrameLocks/>
          </p:cNvGraphicFramePr>
          <p:nvPr>
            <p:extLst>
              <p:ext uri="{D42A27DB-BD31-4B8C-83A1-F6EECF244321}">
                <p14:modId xmlns:p14="http://schemas.microsoft.com/office/powerpoint/2010/main" val="4273982299"/>
              </p:ext>
            </p:extLst>
          </p:nvPr>
        </p:nvGraphicFramePr>
        <p:xfrm>
          <a:off x="251520" y="2564904"/>
          <a:ext cx="4716016" cy="3960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1710868978"/>
              </p:ext>
            </p:extLst>
          </p:nvPr>
        </p:nvGraphicFramePr>
        <p:xfrm>
          <a:off x="5076056" y="2564904"/>
          <a:ext cx="3888432" cy="1127760"/>
        </p:xfrm>
        <a:graphic>
          <a:graphicData uri="http://schemas.openxmlformats.org/drawingml/2006/table">
            <a:tbl>
              <a:tblPr lastRow="1" bandCol="1">
                <a:tableStyleId>{5C22544A-7EE6-4342-B048-85BDC9FD1C3A}</a:tableStyleId>
              </a:tblPr>
              <a:tblGrid>
                <a:gridCol w="2324670"/>
                <a:gridCol w="1563762"/>
              </a:tblGrid>
              <a:tr h="96335">
                <a:tc>
                  <a:txBody>
                    <a:bodyPr/>
                    <a:lstStyle/>
                    <a:p>
                      <a:pPr algn="l" fontAlgn="b"/>
                      <a:r>
                        <a:rPr lang="es-CL" sz="1000" u="none" strike="noStrike" dirty="0">
                          <a:effectLst/>
                        </a:rPr>
                        <a:t> APU PORCELANATO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100" u="none" strike="noStrike" dirty="0">
                          <a:effectLst/>
                        </a:rPr>
                        <a:t> $          94.572 </a:t>
                      </a:r>
                      <a:endParaRPr lang="es-CL" sz="1100" b="0" i="0" u="none" strike="noStrike" dirty="0">
                        <a:solidFill>
                          <a:srgbClr val="000000"/>
                        </a:solidFill>
                        <a:effectLst/>
                        <a:latin typeface="Calibri"/>
                      </a:endParaRPr>
                    </a:p>
                  </a:txBody>
                  <a:tcPr marL="0" marR="0" marT="0" marB="0" anchor="b"/>
                </a:tc>
              </a:tr>
              <a:tr h="87577">
                <a:tc>
                  <a:txBody>
                    <a:bodyPr/>
                    <a:lstStyle/>
                    <a:p>
                      <a:pPr algn="l" fontAlgn="b"/>
                      <a:r>
                        <a:rPr lang="es-CL" sz="1000" u="none" strike="noStrike">
                          <a:effectLst/>
                        </a:rPr>
                        <a:t>APU CERAMICOS X12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171.223,80 </a:t>
                      </a:r>
                      <a:endParaRPr lang="es-CL" sz="1000" b="0" i="0" u="none" strike="noStrike">
                        <a:solidFill>
                          <a:srgbClr val="000000"/>
                        </a:solidFill>
                        <a:effectLst/>
                        <a:latin typeface="Calibri"/>
                      </a:endParaRPr>
                    </a:p>
                  </a:txBody>
                  <a:tcPr marL="0" marR="0" marT="0" marB="0" anchor="b"/>
                </a:tc>
              </a:tr>
              <a:tr h="87577">
                <a:tc>
                  <a:txBody>
                    <a:bodyPr/>
                    <a:lstStyle/>
                    <a:p>
                      <a:pPr algn="l" fontAlgn="b"/>
                      <a:r>
                        <a:rPr lang="es-CL" sz="1000" u="none" strike="noStrike">
                          <a:effectLst/>
                        </a:rPr>
                        <a:t>APU ALFOMBRA X12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113.417 </a:t>
                      </a:r>
                      <a:endParaRPr lang="es-CL" sz="1000" b="0" i="0" u="none" strike="noStrike" dirty="0">
                        <a:solidFill>
                          <a:srgbClr val="000000"/>
                        </a:solidFill>
                        <a:effectLst/>
                        <a:latin typeface="Calibri"/>
                      </a:endParaRPr>
                    </a:p>
                  </a:txBody>
                  <a:tcPr marL="0" marR="0" marT="0" marB="0" anchor="b"/>
                </a:tc>
              </a:tr>
              <a:tr h="87577">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379.213,20 </a:t>
                      </a:r>
                      <a:endParaRPr lang="es-CL" sz="1000" b="1" i="0" u="none" strike="noStrike">
                        <a:solidFill>
                          <a:srgbClr val="000000"/>
                        </a:solidFill>
                        <a:effectLst/>
                        <a:latin typeface="Calibri"/>
                      </a:endParaRPr>
                    </a:p>
                  </a:txBody>
                  <a:tcPr marL="0" marR="0" marT="0" marB="0" anchor="b"/>
                </a:tc>
              </a:tr>
              <a:tr h="96335">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96335">
                <a:tc>
                  <a:txBody>
                    <a:bodyPr/>
                    <a:lstStyle/>
                    <a:p>
                      <a:pPr algn="l" fontAlgn="b"/>
                      <a:r>
                        <a:rPr lang="es-CL" sz="1000" u="none" strike="noStrike">
                          <a:effectLst/>
                        </a:rPr>
                        <a:t>APU. X PISO (20)</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$ 7.584.264</a:t>
                      </a:r>
                      <a:endParaRPr lang="es-CL" sz="1100" b="0" i="0" u="none" strike="noStrike">
                        <a:solidFill>
                          <a:srgbClr val="000000"/>
                        </a:solidFill>
                        <a:effectLst/>
                        <a:latin typeface="Calibri"/>
                      </a:endParaRPr>
                    </a:p>
                  </a:txBody>
                  <a:tcPr marL="0" marR="0" marT="0" marB="0" anchor="b"/>
                </a:tc>
              </a:tr>
              <a:tr h="96335">
                <a:tc>
                  <a:txBody>
                    <a:bodyPr/>
                    <a:lstStyle/>
                    <a:p>
                      <a:pPr algn="l" fontAlgn="b"/>
                      <a:r>
                        <a:rPr lang="es-CL" sz="1000" u="none" strike="noStrike">
                          <a:effectLst/>
                        </a:rPr>
                        <a:t>PARTIDA TOTAL EDIFCIO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$ 151.685.280</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5" name="5 Gráfico"/>
          <p:cNvGraphicFramePr>
            <a:graphicFrameLocks/>
          </p:cNvGraphicFramePr>
          <p:nvPr>
            <p:extLst>
              <p:ext uri="{D42A27DB-BD31-4B8C-83A1-F6EECF244321}">
                <p14:modId xmlns:p14="http://schemas.microsoft.com/office/powerpoint/2010/main" val="3522462952"/>
              </p:ext>
            </p:extLst>
          </p:nvPr>
        </p:nvGraphicFramePr>
        <p:xfrm>
          <a:off x="4860032" y="3717032"/>
          <a:ext cx="3563888" cy="2808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5559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57818" y="142854"/>
            <a:ext cx="3008313" cy="1162051"/>
          </a:xfrm>
        </p:spPr>
        <p:txBody>
          <a:bodyPr/>
          <a:lstStyle/>
          <a:p>
            <a:r>
              <a:rPr lang="es-CL" sz="1800" dirty="0">
                <a:solidFill>
                  <a:schemeClr val="accent2"/>
                </a:solidFill>
              </a:rPr>
              <a:t>PARTIDA 2 : TABIQUERIAS</a:t>
            </a:r>
            <a:br>
              <a:rPr lang="es-CL" sz="1800" dirty="0">
                <a:solidFill>
                  <a:schemeClr val="accent2"/>
                </a:solidFill>
              </a:rPr>
            </a:br>
            <a:r>
              <a:rPr lang="es-CL" sz="1800" dirty="0">
                <a:solidFill>
                  <a:schemeClr val="accent2"/>
                </a:solidFill>
              </a:rPr>
              <a:t>2.1 TABIQUERIAS INTERIORES</a:t>
            </a:r>
            <a:br>
              <a:rPr lang="es-CL" sz="1800" dirty="0">
                <a:solidFill>
                  <a:schemeClr val="accent2"/>
                </a:solidFill>
              </a:rPr>
            </a:br>
            <a:endParaRPr lang="es-CL" sz="1800" dirty="0">
              <a:solidFill>
                <a:schemeClr val="accent2"/>
              </a:solidFill>
            </a:endParaRPr>
          </a:p>
        </p:txBody>
      </p:sp>
      <p:sp>
        <p:nvSpPr>
          <p:cNvPr id="3" name="2 Marcador de texto"/>
          <p:cNvSpPr>
            <a:spLocks noGrp="1"/>
          </p:cNvSpPr>
          <p:nvPr>
            <p:ph type="body" sz="half" idx="2"/>
          </p:nvPr>
        </p:nvSpPr>
        <p:spPr>
          <a:xfrm>
            <a:off x="5357818" y="1214424"/>
            <a:ext cx="3008313" cy="4929223"/>
          </a:xfrm>
        </p:spPr>
        <p:txBody>
          <a:bodyPr/>
          <a:lstStyle/>
          <a:p>
            <a:pPr algn="just"/>
            <a:r>
              <a:rPr lang="es-CL" b="1" dirty="0" smtClean="0"/>
              <a:t>SEGÚN LA E.E.T.T:</a:t>
            </a:r>
          </a:p>
          <a:p>
            <a:pPr algn="just"/>
            <a:r>
              <a:rPr lang="es-CL" dirty="0" smtClean="0"/>
              <a:t>Se especifican diversos tipos de </a:t>
            </a:r>
            <a:r>
              <a:rPr lang="es-CL" dirty="0" err="1" smtClean="0"/>
              <a:t>taquiques</a:t>
            </a:r>
            <a:r>
              <a:rPr lang="es-CL" dirty="0" smtClean="0"/>
              <a:t> con  </a:t>
            </a:r>
            <a:r>
              <a:rPr lang="es-CL" dirty="0" err="1" smtClean="0"/>
              <a:t>vulcopanel</a:t>
            </a:r>
            <a:r>
              <a:rPr lang="es-CL" dirty="0" smtClean="0"/>
              <a:t> con factor de resistencia al fuego en caso de incendios.</a:t>
            </a:r>
          </a:p>
          <a:p>
            <a:pPr algn="just"/>
            <a:r>
              <a:rPr lang="es-CL" dirty="0" smtClean="0"/>
              <a:t>Las tabiquerías dentro del departamento cumplen la función de separar los espacios interiores. </a:t>
            </a:r>
          </a:p>
          <a:p>
            <a:pPr algn="just"/>
            <a:r>
              <a:rPr lang="es-CL" dirty="0" smtClean="0"/>
              <a:t>Como estructura se  emplean  montantes de METALCON  revestidas con lana mineral  como material aislante y  placas de yeso cartón   como revestimiento  que requerirán posterior tratamiento.</a:t>
            </a:r>
          </a:p>
          <a:p>
            <a:pPr algn="just"/>
            <a:r>
              <a:rPr lang="es-CL" dirty="0" smtClean="0"/>
              <a:t>Para las zonas en donde haya </a:t>
            </a:r>
            <a:r>
              <a:rPr lang="es-CL" dirty="0" err="1" smtClean="0"/>
              <a:t>emisìón</a:t>
            </a:r>
            <a:r>
              <a:rPr lang="es-CL" dirty="0" smtClean="0"/>
              <a:t> de vapor (baños , </a:t>
            </a:r>
            <a:r>
              <a:rPr lang="es-CL" dirty="0" err="1" smtClean="0"/>
              <a:t>loggias</a:t>
            </a:r>
            <a:r>
              <a:rPr lang="es-CL" dirty="0" smtClean="0"/>
              <a:t> cocinas se emplea una placa de yeso – </a:t>
            </a:r>
            <a:r>
              <a:rPr lang="es-CL" dirty="0" err="1" smtClean="0"/>
              <a:t>carton</a:t>
            </a:r>
            <a:r>
              <a:rPr lang="es-CL" dirty="0" smtClean="0"/>
              <a:t> impregnada .Y para el resto de las zonas(dormitorios) se utiliza un panel con resistencia al fuego.</a:t>
            </a:r>
          </a:p>
        </p:txBody>
      </p:sp>
      <p:pic>
        <p:nvPicPr>
          <p:cNvPr id="10" name="9 Marcador de contenido"/>
          <p:cNvPicPr>
            <a:picLocks noGrp="1" noChangeAspect="1"/>
          </p:cNvPicPr>
          <p:nvPr>
            <p:ph sz="quarter" idx="13"/>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9592" y="404667"/>
            <a:ext cx="4132150" cy="5968661"/>
          </a:xfrm>
        </p:spPr>
      </p:pic>
      <p:sp>
        <p:nvSpPr>
          <p:cNvPr id="5" name="4 Marcador de número de diapositiva"/>
          <p:cNvSpPr>
            <a:spLocks noGrp="1"/>
          </p:cNvSpPr>
          <p:nvPr>
            <p:ph type="sldNum" sz="quarter" idx="15"/>
          </p:nvPr>
        </p:nvSpPr>
        <p:spPr/>
        <p:txBody>
          <a:bodyPr/>
          <a:lstStyle/>
          <a:p>
            <a:fld id="{DE29AA27-3314-4D32-AB85-0F62F01F4559}" type="slidenum">
              <a:rPr lang="es-CL" smtClean="0"/>
              <a:pPr/>
              <a:t>31</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5229200"/>
            <a:ext cx="2573412" cy="1107053"/>
          </a:xfrm>
          <a:prstGeom prst="rect">
            <a:avLst/>
          </a:prstGeom>
        </p:spPr>
      </p:pic>
    </p:spTree>
    <p:extLst>
      <p:ext uri="{BB962C8B-B14F-4D97-AF65-F5344CB8AC3E}">
        <p14:creationId xmlns:p14="http://schemas.microsoft.com/office/powerpoint/2010/main" val="294650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68443" y="332658"/>
            <a:ext cx="3008313" cy="720626"/>
          </a:xfrm>
        </p:spPr>
        <p:txBody>
          <a:bodyPr/>
          <a:lstStyle/>
          <a:p>
            <a:r>
              <a:rPr lang="es-CL" dirty="0" smtClean="0">
                <a:solidFill>
                  <a:schemeClr val="accent2"/>
                </a:solidFill>
              </a:rPr>
              <a:t>1.1 TABIQUERIAS INTERIORES</a:t>
            </a:r>
            <a:endParaRPr lang="es-CL" dirty="0">
              <a:solidFill>
                <a:schemeClr val="accent2"/>
              </a:solidFill>
            </a:endParaRPr>
          </a:p>
        </p:txBody>
      </p:sp>
      <p:sp>
        <p:nvSpPr>
          <p:cNvPr id="3" name="2 Marcador de texto"/>
          <p:cNvSpPr>
            <a:spLocks noGrp="1"/>
          </p:cNvSpPr>
          <p:nvPr>
            <p:ph type="body" sz="half" idx="2"/>
          </p:nvPr>
        </p:nvSpPr>
        <p:spPr>
          <a:xfrm>
            <a:off x="5786447" y="1071549"/>
            <a:ext cx="2714644" cy="5357851"/>
          </a:xfrm>
        </p:spPr>
        <p:txBody>
          <a:bodyPr>
            <a:normAutofit/>
          </a:bodyPr>
          <a:lstStyle/>
          <a:p>
            <a:pPr algn="just"/>
            <a:r>
              <a:rPr lang="es-CL" b="1" dirty="0" smtClean="0"/>
              <a:t>PROCESO DE TERMINACIONES </a:t>
            </a:r>
          </a:p>
          <a:p>
            <a:pPr algn="just">
              <a:buFont typeface="Arial" pitchFamily="34" charset="0"/>
              <a:buChar char="•"/>
            </a:pPr>
            <a:r>
              <a:rPr lang="es-CL" dirty="0" smtClean="0"/>
              <a:t>Como se especifica en la E.E.T.T.  Se cuenta con  dos tipos de paneles</a:t>
            </a:r>
          </a:p>
          <a:p>
            <a:pPr algn="just">
              <a:buFont typeface="Arial" pitchFamily="34" charset="0"/>
              <a:buChar char="•"/>
            </a:pPr>
            <a:r>
              <a:rPr lang="es-CL" dirty="0" smtClean="0"/>
              <a:t>Para las tabiquerías interiores de los departamentos se  emplea una estructura de montante de METALCON espaciada cada 60 cm.</a:t>
            </a:r>
          </a:p>
          <a:p>
            <a:pPr algn="just">
              <a:buFont typeface="Arial" pitchFamily="34" charset="0"/>
              <a:buChar char="•"/>
            </a:pPr>
            <a:r>
              <a:rPr lang="es-CL" dirty="0" smtClean="0"/>
              <a:t>Los tabiques interiores tienen un espesor de 7 cm </a:t>
            </a:r>
          </a:p>
          <a:p>
            <a:pPr algn="just">
              <a:buFont typeface="Arial" pitchFamily="34" charset="0"/>
              <a:buChar char="•"/>
            </a:pPr>
            <a:r>
              <a:rPr lang="es-CL" dirty="0" smtClean="0"/>
              <a:t>Para rigidizar los perfiles de METALCON  se colocan listones de madera  y se unen por medio de un tornillo  TRUSS .</a:t>
            </a:r>
          </a:p>
          <a:p>
            <a:pPr algn="just">
              <a:buFont typeface="Arial" pitchFamily="34" charset="0"/>
              <a:buChar char="•"/>
            </a:pPr>
            <a:r>
              <a:rPr lang="es-CL" dirty="0" smtClean="0"/>
              <a:t>Para finalizar   la instalación de las tabiquerías se les coloca una capa de pasta de muros interiores  SIPA hasta recibir el material de terminación final .</a:t>
            </a:r>
          </a:p>
          <a:p>
            <a:pPr algn="just">
              <a:buFont typeface="Arial" pitchFamily="34" charset="0"/>
              <a:buChar char="•"/>
            </a:pPr>
            <a:r>
              <a:rPr lang="es-CL" dirty="0" smtClean="0"/>
              <a:t>Para las disimular las uniones entre placas se emplea una cinta de malla que irán empastada y fusionada con la pasta de muros.</a:t>
            </a:r>
          </a:p>
          <a:p>
            <a:pPr algn="just">
              <a:buFont typeface="Arial" pitchFamily="34" charset="0"/>
              <a:buChar char="•"/>
            </a:pPr>
            <a:r>
              <a:rPr lang="es-CL" dirty="0" smtClean="0"/>
              <a:t>Además se aplica un adhesivo sellador  VOLCAFIX a las placas  para protegerlas. </a:t>
            </a:r>
          </a:p>
          <a:p>
            <a:pPr algn="just"/>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32</a:t>
            </a:fld>
            <a:endParaRPr lang="es-CL" dirty="0"/>
          </a:p>
        </p:txBody>
      </p:sp>
      <p:sp>
        <p:nvSpPr>
          <p:cNvPr id="7" name="6 Marcador de pie de página"/>
          <p:cNvSpPr>
            <a:spLocks noGrp="1"/>
          </p:cNvSpPr>
          <p:nvPr>
            <p:ph type="ftr" sz="quarter" idx="4294967295"/>
          </p:nvPr>
        </p:nvSpPr>
        <p:spPr>
          <a:xfrm>
            <a:off x="539552"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9" name="8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43240" y="4786324"/>
            <a:ext cx="2523790" cy="1126452"/>
          </a:xfrm>
        </p:spPr>
      </p:pic>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96" y="4786323"/>
            <a:ext cx="2532150" cy="1152128"/>
          </a:xfrm>
          <a:prstGeom prst="rect">
            <a:avLst/>
          </a:prstGeom>
        </p:spPr>
      </p:pic>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63" y="214293"/>
            <a:ext cx="5276137" cy="4429132"/>
          </a:xfrm>
          <a:prstGeom prst="rect">
            <a:avLst/>
          </a:prstGeom>
        </p:spPr>
      </p:pic>
      <p:sp>
        <p:nvSpPr>
          <p:cNvPr id="12" name="11 CuadroTexto"/>
          <p:cNvSpPr txBox="1"/>
          <p:nvPr/>
        </p:nvSpPr>
        <p:spPr>
          <a:xfrm>
            <a:off x="357158" y="4357695"/>
            <a:ext cx="5214974" cy="261586"/>
          </a:xfrm>
          <a:prstGeom prst="rect">
            <a:avLst/>
          </a:prstGeom>
          <a:noFill/>
        </p:spPr>
        <p:txBody>
          <a:bodyPr wrap="square" lIns="91417" tIns="45708" rIns="91417" bIns="45708" rtlCol="0">
            <a:spAutoFit/>
          </a:bodyPr>
          <a:lstStyle/>
          <a:p>
            <a:r>
              <a:rPr lang="es-ES_tradnl" sz="1100" dirty="0">
                <a:solidFill>
                  <a:schemeClr val="tx2"/>
                </a:solidFill>
              </a:rPr>
              <a:t>Componentes estructura de tabiques  interiores</a:t>
            </a:r>
            <a:endParaRPr lang="es-MX" sz="1100" dirty="0">
              <a:solidFill>
                <a:schemeClr val="tx2"/>
              </a:solidFill>
            </a:endParaRPr>
          </a:p>
        </p:txBody>
      </p:sp>
      <p:sp>
        <p:nvSpPr>
          <p:cNvPr id="14" name="13 CuadroTexto"/>
          <p:cNvSpPr txBox="1"/>
          <p:nvPr/>
        </p:nvSpPr>
        <p:spPr>
          <a:xfrm>
            <a:off x="357158" y="6000771"/>
            <a:ext cx="2500330" cy="430863"/>
          </a:xfrm>
          <a:prstGeom prst="rect">
            <a:avLst/>
          </a:prstGeom>
          <a:noFill/>
        </p:spPr>
        <p:txBody>
          <a:bodyPr wrap="square" lIns="91417" tIns="45708" rIns="91417" bIns="45708" rtlCol="0">
            <a:spAutoFit/>
          </a:bodyPr>
          <a:lstStyle/>
          <a:p>
            <a:r>
              <a:rPr lang="es-ES_tradnl" sz="1100" dirty="0">
                <a:solidFill>
                  <a:schemeClr val="tx2"/>
                </a:solidFill>
              </a:rPr>
              <a:t>Placa impregnada yeso </a:t>
            </a:r>
            <a:r>
              <a:rPr lang="es-ES_tradnl" sz="1100" dirty="0" err="1">
                <a:solidFill>
                  <a:schemeClr val="tx2"/>
                </a:solidFill>
              </a:rPr>
              <a:t>carton</a:t>
            </a:r>
            <a:r>
              <a:rPr lang="es-ES_tradnl" sz="1100" dirty="0">
                <a:solidFill>
                  <a:schemeClr val="tx2"/>
                </a:solidFill>
              </a:rPr>
              <a:t> </a:t>
            </a:r>
            <a:r>
              <a:rPr lang="es-ES_tradnl" sz="1100" dirty="0" err="1">
                <a:solidFill>
                  <a:schemeClr val="tx2"/>
                </a:solidFill>
              </a:rPr>
              <a:t>knauf</a:t>
            </a:r>
            <a:endParaRPr lang="es-ES_tradnl" sz="1100" dirty="0">
              <a:solidFill>
                <a:schemeClr val="tx2"/>
              </a:solidFill>
            </a:endParaRPr>
          </a:p>
          <a:p>
            <a:r>
              <a:rPr lang="es-ES_tradnl" sz="1100" dirty="0">
                <a:solidFill>
                  <a:schemeClr val="tx2"/>
                </a:solidFill>
              </a:rPr>
              <a:t>Sectores </a:t>
            </a:r>
            <a:r>
              <a:rPr lang="es-ES_tradnl" sz="1100" dirty="0" err="1">
                <a:solidFill>
                  <a:schemeClr val="tx2"/>
                </a:solidFill>
              </a:rPr>
              <a:t>humedos</a:t>
            </a:r>
            <a:r>
              <a:rPr lang="es-ES_tradnl" sz="1100" dirty="0">
                <a:solidFill>
                  <a:schemeClr val="tx2"/>
                </a:solidFill>
              </a:rPr>
              <a:t> </a:t>
            </a:r>
            <a:endParaRPr lang="es-MX" sz="1100" dirty="0">
              <a:solidFill>
                <a:schemeClr val="tx2"/>
              </a:solidFill>
            </a:endParaRPr>
          </a:p>
        </p:txBody>
      </p:sp>
      <p:sp>
        <p:nvSpPr>
          <p:cNvPr id="15" name="14 CuadroTexto"/>
          <p:cNvSpPr txBox="1"/>
          <p:nvPr/>
        </p:nvSpPr>
        <p:spPr>
          <a:xfrm>
            <a:off x="3071802" y="6072207"/>
            <a:ext cx="2500330" cy="261586"/>
          </a:xfrm>
          <a:prstGeom prst="rect">
            <a:avLst/>
          </a:prstGeom>
          <a:noFill/>
        </p:spPr>
        <p:txBody>
          <a:bodyPr wrap="square" lIns="91417" tIns="45708" rIns="91417" bIns="45708" rtlCol="0">
            <a:spAutoFit/>
          </a:bodyPr>
          <a:lstStyle/>
          <a:p>
            <a:r>
              <a:rPr lang="es-ES_tradnl" sz="1100" dirty="0">
                <a:solidFill>
                  <a:schemeClr val="tx2"/>
                </a:solidFill>
              </a:rPr>
              <a:t>Placa yeso </a:t>
            </a:r>
            <a:r>
              <a:rPr lang="es-ES_tradnl" sz="1100" dirty="0" err="1">
                <a:solidFill>
                  <a:schemeClr val="tx2"/>
                </a:solidFill>
              </a:rPr>
              <a:t>carton</a:t>
            </a:r>
            <a:r>
              <a:rPr lang="es-ES_tradnl" sz="1100" dirty="0">
                <a:solidFill>
                  <a:schemeClr val="tx2"/>
                </a:solidFill>
              </a:rPr>
              <a:t> </a:t>
            </a:r>
            <a:r>
              <a:rPr lang="es-ES_tradnl" sz="1100" dirty="0" err="1">
                <a:solidFill>
                  <a:schemeClr val="tx2"/>
                </a:solidFill>
              </a:rPr>
              <a:t>knauf</a:t>
            </a:r>
            <a:r>
              <a:rPr lang="es-MX" sz="1100" dirty="0">
                <a:solidFill>
                  <a:schemeClr val="tx2"/>
                </a:solidFill>
              </a:rPr>
              <a:t>  F-120 </a:t>
            </a:r>
            <a:endParaRPr lang="es-ES_tradnl" sz="1100" dirty="0">
              <a:solidFill>
                <a:schemeClr val="tx2"/>
              </a:solidFill>
            </a:endParaRPr>
          </a:p>
        </p:txBody>
      </p:sp>
    </p:spTree>
    <p:extLst>
      <p:ext uri="{BB962C8B-B14F-4D97-AF65-F5344CB8AC3E}">
        <p14:creationId xmlns:p14="http://schemas.microsoft.com/office/powerpoint/2010/main" val="2933683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715004" y="428608"/>
            <a:ext cx="3008313" cy="5514998"/>
          </a:xfrm>
        </p:spPr>
        <p:txBody>
          <a:bodyPr/>
          <a:lstStyle/>
          <a:p>
            <a:r>
              <a:rPr lang="es-ES_tradnl" b="1" dirty="0" smtClean="0"/>
              <a:t>ANALISIS CRITICO</a:t>
            </a:r>
          </a:p>
          <a:p>
            <a:endParaRPr lang="es-ES_tradnl" b="1" dirty="0" smtClean="0"/>
          </a:p>
          <a:p>
            <a:pPr algn="just"/>
            <a:r>
              <a:rPr lang="es-ES_tradnl" dirty="0" smtClean="0"/>
              <a:t>En el momento de la vista  se estaban colocando las tabiquerías  por lo que no fue posible observar el proceso de montaje y ensamble , sin embargo fue posible hacer una descomposición de los elementos que conforman el tabique.</a:t>
            </a:r>
          </a:p>
          <a:p>
            <a:pPr algn="just"/>
            <a:r>
              <a:rPr lang="es-ES_tradnl" dirty="0" smtClean="0"/>
              <a:t>De lo observable , los tabiques se encontraban correctamente instalados. </a:t>
            </a:r>
          </a:p>
          <a:p>
            <a:pPr algn="just"/>
            <a:r>
              <a:rPr lang="es-ES_tradnl" dirty="0" smtClean="0"/>
              <a:t>Si bien los materiales empleados para la  confección de los tabiques son  materiales duros  se requiere cuidado al manipularlos  para que no queden marcas en ellos que necesiten una reparación posterior y aumenten el tiempo de trabajo en esta partida</a:t>
            </a:r>
          </a:p>
          <a:p>
            <a:pPr algn="just"/>
            <a:endParaRPr lang="es-MX"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33</a:t>
            </a:fld>
            <a:endParaRPr lang="es-CL" dirty="0"/>
          </a:p>
        </p:txBody>
      </p:sp>
      <p:pic>
        <p:nvPicPr>
          <p:cNvPr id="10" name="9 Imagen" descr="CAM00172.jpg"/>
          <p:cNvPicPr>
            <a:picLocks noChangeAspect="1"/>
          </p:cNvPicPr>
          <p:nvPr/>
        </p:nvPicPr>
        <p:blipFill>
          <a:blip r:embed="rId2" cstate="print"/>
          <a:stretch>
            <a:fillRect/>
          </a:stretch>
        </p:blipFill>
        <p:spPr>
          <a:xfrm>
            <a:off x="714354" y="428606"/>
            <a:ext cx="4339859" cy="5786477"/>
          </a:xfrm>
          <a:prstGeom prst="rect">
            <a:avLst/>
          </a:prstGeom>
        </p:spPr>
      </p:pic>
      <p:sp>
        <p:nvSpPr>
          <p:cNvPr id="6" name="6 Marcador de pie de página"/>
          <p:cNvSpPr>
            <a:spLocks noGrp="1"/>
          </p:cNvSpPr>
          <p:nvPr>
            <p:ph type="ftr" sz="quarter" idx="4294967295"/>
          </p:nvPr>
        </p:nvSpPr>
        <p:spPr>
          <a:xfrm>
            <a:off x="539552"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34</a:t>
            </a:fld>
            <a:endParaRPr lang="es-CL" dirty="0"/>
          </a:p>
        </p:txBody>
      </p:sp>
      <p:sp>
        <p:nvSpPr>
          <p:cNvPr id="7" name="6 Marcador de pie de página"/>
          <p:cNvSpPr txBox="1">
            <a:spLocks/>
          </p:cNvSpPr>
          <p:nvPr/>
        </p:nvSpPr>
        <p:spPr>
          <a:xfrm>
            <a:off x="467544" y="6525347"/>
            <a:ext cx="8928992" cy="332656"/>
          </a:xfrm>
          <a:prstGeom prst="rect">
            <a:avLst/>
          </a:prstGeom>
        </p:spPr>
        <p:txBody>
          <a:bodyPr vert="horz" lIns="91410" tIns="45706" rIns="91410" bIns="45706" rtlCol="0" anchor="ctr"/>
          <a:lstStyle>
            <a:defPPr>
              <a:defRPr lang="es-CL"/>
            </a:defPPr>
            <a:lvl1pPr marL="0" algn="l" defTabSz="914331" rtl="0" eaLnBrk="1" latinLnBrk="0" hangingPunct="1">
              <a:defRPr sz="1200" kern="1200">
                <a:solidFill>
                  <a:schemeClr val="tx1">
                    <a:lumMod val="60000"/>
                    <a:lumOff val="40000"/>
                  </a:schemeClr>
                </a:solidFill>
                <a:latin typeface="+mn-lt"/>
                <a:ea typeface="+mn-ea"/>
                <a:cs typeface="+mn-cs"/>
              </a:defRPr>
            </a:lvl1pPr>
            <a:lvl2pPr marL="457165"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5" algn="l" defTabSz="914331" rtl="0" eaLnBrk="1" latinLnBrk="0" hangingPunct="1">
              <a:defRPr sz="1800" kern="1200">
                <a:solidFill>
                  <a:schemeClr val="tx1"/>
                </a:solidFill>
                <a:latin typeface="+mn-lt"/>
                <a:ea typeface="+mn-ea"/>
                <a:cs typeface="+mn-cs"/>
              </a:defRPr>
            </a:lvl4pPr>
            <a:lvl5pPr marL="1828660" algn="l" defTabSz="914331" rtl="0" eaLnBrk="1" latinLnBrk="0" hangingPunct="1">
              <a:defRPr sz="1800" kern="1200">
                <a:solidFill>
                  <a:schemeClr val="tx1"/>
                </a:solidFill>
                <a:latin typeface="+mn-lt"/>
                <a:ea typeface="+mn-ea"/>
                <a:cs typeface="+mn-cs"/>
              </a:defRPr>
            </a:lvl5pPr>
            <a:lvl6pPr marL="2285826" algn="l" defTabSz="914331" rtl="0" eaLnBrk="1" latinLnBrk="0" hangingPunct="1">
              <a:defRPr sz="1800" kern="1200">
                <a:solidFill>
                  <a:schemeClr val="tx1"/>
                </a:solidFill>
                <a:latin typeface="+mn-lt"/>
                <a:ea typeface="+mn-ea"/>
                <a:cs typeface="+mn-cs"/>
              </a:defRPr>
            </a:lvl6pPr>
            <a:lvl7pPr marL="2742990" algn="l" defTabSz="914331" rtl="0" eaLnBrk="1" latinLnBrk="0" hangingPunct="1">
              <a:defRPr sz="1800" kern="1200">
                <a:solidFill>
                  <a:schemeClr val="tx1"/>
                </a:solidFill>
                <a:latin typeface="+mn-lt"/>
                <a:ea typeface="+mn-ea"/>
                <a:cs typeface="+mn-cs"/>
              </a:defRPr>
            </a:lvl7pPr>
            <a:lvl8pPr marL="3200156" algn="l" defTabSz="914331" rtl="0" eaLnBrk="1" latinLnBrk="0" hangingPunct="1">
              <a:defRPr sz="1800" kern="1200">
                <a:solidFill>
                  <a:schemeClr val="tx1"/>
                </a:solidFill>
                <a:latin typeface="+mn-lt"/>
                <a:ea typeface="+mn-ea"/>
                <a:cs typeface="+mn-cs"/>
              </a:defRPr>
            </a:lvl8pPr>
            <a:lvl9pPr marL="3657321" algn="l" defTabSz="914331" rtl="0" eaLnBrk="1" latinLnBrk="0" hangingPunct="1">
              <a:defRPr sz="1800" kern="1200">
                <a:solidFill>
                  <a:schemeClr val="tx1"/>
                </a:solidFill>
                <a:latin typeface="+mn-lt"/>
                <a:ea typeface="+mn-ea"/>
                <a:cs typeface="+mn-cs"/>
              </a:defRPr>
            </a:lvl9pPr>
          </a:lstStyle>
          <a:p>
            <a:r>
              <a:rPr lang="es-CL" sz="1100"/>
              <a:t>Universidad de Santiago de Chile | Practica Pre Profesional IV | Pilar Emilia Peterson | Profesor Guía: Carlos Richards M.| Fecha  : 8 Noviembre 2013</a:t>
            </a:r>
            <a:endParaRPr lang="es-CL" sz="1100" dirty="0"/>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12" name="11 Tabla"/>
          <p:cNvGraphicFramePr>
            <a:graphicFrameLocks noGrp="1"/>
          </p:cNvGraphicFramePr>
          <p:nvPr>
            <p:extLst>
              <p:ext uri="{D42A27DB-BD31-4B8C-83A1-F6EECF244321}">
                <p14:modId xmlns:p14="http://schemas.microsoft.com/office/powerpoint/2010/main" val="1248893392"/>
              </p:ext>
            </p:extLst>
          </p:nvPr>
        </p:nvGraphicFramePr>
        <p:xfrm>
          <a:off x="467550" y="3556244"/>
          <a:ext cx="7848871" cy="3014549"/>
        </p:xfrm>
        <a:graphic>
          <a:graphicData uri="http://schemas.openxmlformats.org/drawingml/2006/table">
            <a:tbl>
              <a:tblPr firstRow="1" firstCol="1">
                <a:tableStyleId>{5C22544A-7EE6-4342-B048-85BDC9FD1C3A}</a:tableStyleId>
              </a:tblPr>
              <a:tblGrid>
                <a:gridCol w="4153214"/>
                <a:gridCol w="1199203"/>
                <a:gridCol w="716504"/>
                <a:gridCol w="1096127"/>
                <a:gridCol w="683823"/>
              </a:tblGrid>
              <a:tr h="116331">
                <a:tc>
                  <a:txBody>
                    <a:bodyPr/>
                    <a:lstStyle/>
                    <a:p>
                      <a:pPr algn="l" fontAlgn="b"/>
                      <a:r>
                        <a:rPr lang="es-CL" sz="800" u="none" strike="noStrike" dirty="0">
                          <a:effectLst/>
                        </a:rPr>
                        <a:t>SUBPARTIDA : TABIQUERIAS EXTERIORES  PLACA YESO CARTON  IMPREGANADA KNAUF</a:t>
                      </a:r>
                      <a:endParaRPr lang="es-CL" sz="800" b="1"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UNIDAD DE MEDIDA :M2</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APU</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16.366 </a:t>
                      </a:r>
                      <a:endParaRPr lang="es-CL" sz="800" b="1" i="0" u="none" strike="noStrike">
                        <a:solidFill>
                          <a:srgbClr val="000000"/>
                        </a:solidFill>
                        <a:effectLst/>
                        <a:latin typeface="Calibri"/>
                      </a:endParaRPr>
                    </a:p>
                  </a:txBody>
                  <a:tcPr marL="0" marR="0" marT="0" marB="0" anchor="b"/>
                </a:tc>
              </a:tr>
              <a:tr h="116331">
                <a:tc>
                  <a:txBody>
                    <a:bodyPr/>
                    <a:lstStyle/>
                    <a:p>
                      <a:pPr algn="l" fontAlgn="b"/>
                      <a:r>
                        <a:rPr lang="es-CL" sz="800" u="none" strike="noStrike">
                          <a:effectLst/>
                        </a:rPr>
                        <a:t>ITEM</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UNIDAD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CANTIDAD</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VALOR</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TOTAL</a:t>
                      </a:r>
                      <a:endParaRPr lang="es-CL" sz="800" b="1" i="0" u="none" strike="noStrike">
                        <a:solidFill>
                          <a:srgbClr val="000000"/>
                        </a:solidFill>
                        <a:effectLst/>
                        <a:latin typeface="Calibri"/>
                      </a:endParaRPr>
                    </a:p>
                  </a:txBody>
                  <a:tcPr marL="0" marR="0" marT="0" marB="0" anchor="b"/>
                </a:tc>
              </a:tr>
              <a:tr h="203753">
                <a:tc>
                  <a:txBody>
                    <a:bodyPr/>
                    <a:lstStyle/>
                    <a:p>
                      <a:pPr algn="l" fontAlgn="b"/>
                      <a:r>
                        <a:rPr lang="it-IT" sz="800" u="none" strike="noStrike">
                          <a:effectLst/>
                        </a:rPr>
                        <a:t>METALCON  CINTAC  MONTANTE ECONOMICO  E= 60 MM L= 240MM</a:t>
                      </a:r>
                      <a:endParaRPr lang="it-IT"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ML</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0,4</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930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372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PLACA  KNAUF   YESO CARTON IMPREGNADA  12,5 MM</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18.450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3.690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dirty="0">
                          <a:effectLst/>
                        </a:rPr>
                        <a:t>TEXTUREX  TINETA GRANO  MEDIO  CIRUELA   |RINDE:  3,5 KG/M2 </a:t>
                      </a:r>
                      <a:endParaRPr lang="es-CL" sz="800" b="1" i="0" u="none" strike="noStrike" dirty="0">
                        <a:solidFill>
                          <a:srgbClr val="000000"/>
                        </a:solidFill>
                        <a:effectLst/>
                        <a:latin typeface="Calibri"/>
                      </a:endParaRPr>
                    </a:p>
                  </a:txBody>
                  <a:tcPr marL="0" marR="0" marT="0" marB="0" anchor="b"/>
                </a:tc>
                <a:tc>
                  <a:txBody>
                    <a:bodyPr/>
                    <a:lstStyle/>
                    <a:p>
                      <a:pPr algn="ctr" fontAlgn="b"/>
                      <a:r>
                        <a:rPr lang="es-CL" sz="800" u="none" strike="noStrike">
                          <a:effectLst/>
                        </a:rPr>
                        <a:t>KG/M2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17.390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1.739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TORNILLO TRUSS PUNTA BROCA CON GOLILLA  8X1/2  BOLSA 5 UNID</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0,8</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870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696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pt-BR" sz="800" u="none" strike="noStrike">
                          <a:effectLst/>
                        </a:rPr>
                        <a:t>LISTON MADERA PINO CEPILLADO ARAUCO  2'X2'</a:t>
                      </a:r>
                      <a:endParaRPr lang="pt-BR"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ML</a:t>
                      </a:r>
                      <a:endParaRPr lang="es-CL" sz="800" b="0" i="0" u="none" strike="noStrike">
                        <a:solidFill>
                          <a:srgbClr val="000000"/>
                        </a:solidFill>
                        <a:effectLst/>
                        <a:latin typeface="Calibri"/>
                      </a:endParaRPr>
                    </a:p>
                  </a:txBody>
                  <a:tcPr marL="0" marR="0" marT="0" marB="0" anchor="b"/>
                </a:tc>
                <a:tc>
                  <a:txBody>
                    <a:bodyPr/>
                    <a:lstStyle/>
                    <a:p>
                      <a:pPr algn="ctr" fontAlgn="ctr"/>
                      <a:r>
                        <a:rPr lang="es-CL" sz="800" u="none" strike="noStrike">
                          <a:effectLst/>
                        </a:rPr>
                        <a:t>0,4</a:t>
                      </a:r>
                      <a:endParaRPr lang="es-CL" sz="800" b="0" i="0" u="none" strike="noStrike">
                        <a:solidFill>
                          <a:srgbClr val="000000"/>
                        </a:solidFill>
                        <a:effectLst/>
                        <a:latin typeface="Calibri"/>
                      </a:endParaRPr>
                    </a:p>
                  </a:txBody>
                  <a:tcPr marL="0" marR="0" marT="0" marB="0" anchor="ctr"/>
                </a:tc>
                <a:tc>
                  <a:txBody>
                    <a:bodyPr/>
                    <a:lstStyle/>
                    <a:p>
                      <a:pPr algn="ctr" fontAlgn="ctr"/>
                      <a:r>
                        <a:rPr lang="es-CL" sz="800" u="none" strike="noStrike">
                          <a:effectLst/>
                        </a:rPr>
                        <a:t> $                               1.286 </a:t>
                      </a:r>
                      <a:endParaRPr lang="es-CL" sz="800" b="0" i="0" u="none" strike="noStrike">
                        <a:solidFill>
                          <a:srgbClr val="000000"/>
                        </a:solidFill>
                        <a:effectLst/>
                        <a:latin typeface="Calibri"/>
                      </a:endParaRPr>
                    </a:p>
                  </a:txBody>
                  <a:tcPr marL="0" marR="0" marT="0" marB="0" anchor="ctr"/>
                </a:tc>
                <a:tc>
                  <a:txBody>
                    <a:bodyPr/>
                    <a:lstStyle/>
                    <a:p>
                      <a:pPr algn="ctr" fontAlgn="b"/>
                      <a:r>
                        <a:rPr lang="es-CL" sz="800" u="none" strike="noStrike">
                          <a:effectLst/>
                        </a:rPr>
                        <a:t> $                 514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ADHESIVO   VOLCAFIX   SACO  15 KG | NCH 143</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KG</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14.980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1.498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CINTA DE MALLA  PARA EMPASTE MURO  GYSPUM</a:t>
                      </a:r>
                      <a:endParaRPr lang="es-CL" sz="800" b="1" i="0" u="none" strike="noStrike">
                        <a:solidFill>
                          <a:srgbClr val="000000"/>
                        </a:solidFill>
                        <a:effectLst/>
                        <a:latin typeface="Calibri"/>
                      </a:endParaRPr>
                    </a:p>
                  </a:txBody>
                  <a:tcPr marL="0" marR="0" marT="0" marB="0" anchor="b"/>
                </a:tc>
                <a:tc>
                  <a:txBody>
                    <a:bodyPr/>
                    <a:lstStyle/>
                    <a:p>
                      <a:pPr algn="ctr" fontAlgn="ctr"/>
                      <a:r>
                        <a:rPr lang="es-CL" sz="800" u="none" strike="noStrike">
                          <a:effectLst/>
                        </a:rPr>
                        <a:t>ML</a:t>
                      </a:r>
                      <a:endParaRPr lang="es-CL" sz="800" b="0" i="0" u="none" strike="noStrike">
                        <a:solidFill>
                          <a:srgbClr val="000000"/>
                        </a:solidFill>
                        <a:effectLst/>
                        <a:latin typeface="Calibri"/>
                      </a:endParaRPr>
                    </a:p>
                  </a:txBody>
                  <a:tcPr marL="0" marR="0" marT="0" marB="0" anchor="ctr"/>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230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DESTORMILLADOR  DE CRUZ   REDLINE</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ROLDILLO  FIBRA TERMO FUSIONADO  18 CM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PASTA DE MUROS  INTERIOR  TINETA SIPA   (19,925LTS)</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KG/M2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14.290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1.429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LANA MINERAL FIBRA DE VIDRIO ROMERAL  50 X0,6X12 M   (14.4 M2)</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23.495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2.350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CARPINTERO  +  AYUDANTE</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DIA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 </a:t>
                      </a:r>
                      <a:endParaRPr lang="es-CL" sz="800" b="0" i="0" u="none" strike="noStrike">
                        <a:solidFill>
                          <a:srgbClr val="000000"/>
                        </a:solidFill>
                        <a:effectLst/>
                        <a:latin typeface="Calibri"/>
                      </a:endParaRPr>
                    </a:p>
                  </a:txBody>
                  <a:tcPr marL="0" marR="0" marT="0" marB="0" anchor="b"/>
                </a:tc>
              </a:tr>
              <a:tr h="203753">
                <a:tc>
                  <a:txBody>
                    <a:bodyPr/>
                    <a:lstStyle/>
                    <a:p>
                      <a:pPr algn="l" fontAlgn="b"/>
                      <a:r>
                        <a:rPr lang="es-CL" sz="800" u="none" strike="noStrike">
                          <a:effectLst/>
                        </a:rPr>
                        <a:t>LEYES SOCIALES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0,29</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10 </a:t>
                      </a:r>
                      <a:endParaRPr lang="es-CL" sz="800" b="0" i="0" u="none" strike="noStrike">
                        <a:solidFill>
                          <a:srgbClr val="000000"/>
                        </a:solidFill>
                        <a:effectLst/>
                        <a:latin typeface="Calibri"/>
                      </a:endParaRPr>
                    </a:p>
                  </a:txBody>
                  <a:tcPr marL="0" marR="0" marT="0" marB="0" anchor="b"/>
                </a:tc>
              </a:tr>
              <a:tr h="116331">
                <a:tc>
                  <a:txBody>
                    <a:bodyPr/>
                    <a:lstStyle/>
                    <a:p>
                      <a:pPr algn="l" fontAlgn="b"/>
                      <a:endParaRPr lang="es-CL" sz="800" b="0" i="0" u="none" strike="noStrike" dirty="0">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dirty="0">
                          <a:effectLst/>
                        </a:rPr>
                        <a:t> $           16.366 </a:t>
                      </a:r>
                      <a:endParaRPr lang="es-CL" sz="800" b="0" i="0" u="none" strike="noStrike" dirty="0">
                        <a:solidFill>
                          <a:srgbClr val="000000"/>
                        </a:solidFill>
                        <a:effectLst/>
                        <a:latin typeface="Calibri"/>
                      </a:endParaRPr>
                    </a:p>
                  </a:txBody>
                  <a:tcPr marL="0" marR="0" marT="0" marB="0" anchor="b"/>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234391164"/>
              </p:ext>
            </p:extLst>
          </p:nvPr>
        </p:nvGraphicFramePr>
        <p:xfrm>
          <a:off x="467544" y="342581"/>
          <a:ext cx="7848871" cy="2896069"/>
        </p:xfrm>
        <a:graphic>
          <a:graphicData uri="http://schemas.openxmlformats.org/drawingml/2006/table">
            <a:tbl>
              <a:tblPr firstRow="1" firstCol="1">
                <a:tableStyleId>{5C22544A-7EE6-4342-B048-85BDC9FD1C3A}</a:tableStyleId>
              </a:tblPr>
              <a:tblGrid>
                <a:gridCol w="4153214"/>
                <a:gridCol w="1199203"/>
                <a:gridCol w="716504"/>
                <a:gridCol w="1096127"/>
                <a:gridCol w="683823"/>
              </a:tblGrid>
              <a:tr h="113362">
                <a:tc>
                  <a:txBody>
                    <a:bodyPr/>
                    <a:lstStyle/>
                    <a:p>
                      <a:pPr algn="l" fontAlgn="b"/>
                      <a:r>
                        <a:rPr lang="es-CL" sz="800" u="none" strike="noStrike" dirty="0">
                          <a:effectLst/>
                        </a:rPr>
                        <a:t>SUBPARTIDA : TABIQUERIAS INTERIORES  PLACA YESO CARTON RH Y RF KNAUF</a:t>
                      </a:r>
                      <a:endParaRPr lang="es-CL" sz="800" b="1"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UNIDAD DE MEDIDA :M2</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APU</a:t>
                      </a:r>
                      <a:endParaRPr lang="es-CL" sz="800" b="1" i="0" u="none" strike="noStrike">
                        <a:solidFill>
                          <a:srgbClr val="000000"/>
                        </a:solidFill>
                        <a:effectLst/>
                        <a:latin typeface="Calibri"/>
                      </a:endParaRPr>
                    </a:p>
                  </a:txBody>
                  <a:tcPr marL="0" marR="0" marT="0" marB="0" anchor="b"/>
                </a:tc>
                <a:tc>
                  <a:txBody>
                    <a:bodyPr/>
                    <a:lstStyle/>
                    <a:p>
                      <a:pPr algn="r" fontAlgn="b"/>
                      <a:r>
                        <a:rPr lang="es-CL" sz="800" u="none" strike="noStrike">
                          <a:effectLst/>
                        </a:rPr>
                        <a:t>$ 18.157</a:t>
                      </a:r>
                      <a:endParaRPr lang="es-CL" sz="800" b="1" i="0" u="none" strike="noStrike">
                        <a:solidFill>
                          <a:srgbClr val="000000"/>
                        </a:solidFill>
                        <a:effectLst/>
                        <a:latin typeface="Calibri"/>
                      </a:endParaRPr>
                    </a:p>
                  </a:txBody>
                  <a:tcPr marL="0" marR="0" marT="0" marB="0" anchor="b"/>
                </a:tc>
              </a:tr>
              <a:tr h="113362">
                <a:tc>
                  <a:txBody>
                    <a:bodyPr/>
                    <a:lstStyle/>
                    <a:p>
                      <a:pPr algn="l" fontAlgn="b"/>
                      <a:r>
                        <a:rPr lang="es-CL" sz="800" u="none" strike="noStrike">
                          <a:effectLst/>
                        </a:rPr>
                        <a:t>ITEM</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UNIDAD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CANTIDAD</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VALOR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TOTAL</a:t>
                      </a:r>
                      <a:endParaRPr lang="es-CL" sz="800" b="1" i="0" u="none" strike="noStrike">
                        <a:solidFill>
                          <a:srgbClr val="000000"/>
                        </a:solidFill>
                        <a:effectLst/>
                        <a:latin typeface="Calibri"/>
                      </a:endParaRPr>
                    </a:p>
                  </a:txBody>
                  <a:tcPr marL="0" marR="0" marT="0" marB="0" anchor="b"/>
                </a:tc>
              </a:tr>
              <a:tr h="226318">
                <a:tc>
                  <a:txBody>
                    <a:bodyPr/>
                    <a:lstStyle/>
                    <a:p>
                      <a:pPr algn="l" fontAlgn="b"/>
                      <a:r>
                        <a:rPr lang="it-IT" sz="800" u="none" strike="noStrike">
                          <a:effectLst/>
                        </a:rPr>
                        <a:t>METALCON  CINTAC  MONTANTE ECONOMICO  E= 60 MM L= 240MM</a:t>
                      </a:r>
                      <a:endParaRPr lang="it-IT"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ML</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0,4</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930,00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372,00 </a:t>
                      </a:r>
                      <a:endParaRPr lang="es-CL" sz="800" b="0" i="0" u="none" strike="noStrike">
                        <a:solidFill>
                          <a:srgbClr val="000000"/>
                        </a:solidFill>
                        <a:effectLst/>
                        <a:latin typeface="Calibri"/>
                      </a:endParaRPr>
                    </a:p>
                  </a:txBody>
                  <a:tcPr marL="0" marR="0" marT="0" marB="0" anchor="b"/>
                </a:tc>
              </a:tr>
              <a:tr h="226318">
                <a:tc>
                  <a:txBody>
                    <a:bodyPr/>
                    <a:lstStyle/>
                    <a:p>
                      <a:pPr algn="l" fontAlgn="b"/>
                      <a:r>
                        <a:rPr lang="es-CL" sz="800" u="none" strike="noStrike">
                          <a:effectLst/>
                        </a:rPr>
                        <a:t>PLACA  KNAUF   YESO CARTON IMPREGNADA  ANTI HUMEDAD (RH)  12,5 MM</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18.450,00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3.690,00 </a:t>
                      </a:r>
                      <a:endParaRPr lang="es-CL" sz="800" b="0" i="0" u="none" strike="noStrike">
                        <a:solidFill>
                          <a:srgbClr val="000000"/>
                        </a:solidFill>
                        <a:effectLst/>
                        <a:latin typeface="Calibri"/>
                      </a:endParaRPr>
                    </a:p>
                  </a:txBody>
                  <a:tcPr marL="0" marR="0" marT="0" marB="0" anchor="b"/>
                </a:tc>
              </a:tr>
              <a:tr h="226318">
                <a:tc>
                  <a:txBody>
                    <a:bodyPr/>
                    <a:lstStyle/>
                    <a:p>
                      <a:pPr algn="l" fontAlgn="b"/>
                      <a:r>
                        <a:rPr lang="es-CL" sz="800" u="none" strike="noStrike">
                          <a:effectLst/>
                        </a:rPr>
                        <a:t>PLACA KNAUF  YESO CARTON  RESISTENTE AL FUEGO  (RF - 30 )  10MM</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12.490,00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2.498,00 </a:t>
                      </a:r>
                      <a:endParaRPr lang="es-CL" sz="800" b="0" i="0" u="none" strike="noStrike">
                        <a:solidFill>
                          <a:srgbClr val="000000"/>
                        </a:solidFill>
                        <a:effectLst/>
                        <a:latin typeface="Calibri"/>
                      </a:endParaRPr>
                    </a:p>
                  </a:txBody>
                  <a:tcPr marL="0" marR="0" marT="0" marB="0" anchor="b"/>
                </a:tc>
              </a:tr>
              <a:tr h="226318">
                <a:tc>
                  <a:txBody>
                    <a:bodyPr/>
                    <a:lstStyle/>
                    <a:p>
                      <a:pPr algn="l" fontAlgn="b"/>
                      <a:r>
                        <a:rPr lang="es-CL" sz="800" u="none" strike="noStrike">
                          <a:effectLst/>
                        </a:rPr>
                        <a:t>TORNILLO TRUSS PUNTA BROCA CON GOLILLA  8X1/2  BOLSA 5 UNID</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0,8</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870,00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696,00 </a:t>
                      </a:r>
                      <a:endParaRPr lang="es-CL" sz="800" b="0" i="0" u="none" strike="noStrike">
                        <a:solidFill>
                          <a:srgbClr val="000000"/>
                        </a:solidFill>
                        <a:effectLst/>
                        <a:latin typeface="Calibri"/>
                      </a:endParaRPr>
                    </a:p>
                  </a:txBody>
                  <a:tcPr marL="0" marR="0" marT="0" marB="0" anchor="b"/>
                </a:tc>
              </a:tr>
              <a:tr h="143953">
                <a:tc>
                  <a:txBody>
                    <a:bodyPr/>
                    <a:lstStyle/>
                    <a:p>
                      <a:pPr algn="l" fontAlgn="b"/>
                      <a:r>
                        <a:rPr lang="pt-BR" sz="800" u="none" strike="noStrike">
                          <a:effectLst/>
                        </a:rPr>
                        <a:t>LISTON MADERA PINO CEPILLADO ARAUCO  2'X2'</a:t>
                      </a:r>
                      <a:endParaRPr lang="pt-BR"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ML</a:t>
                      </a:r>
                      <a:endParaRPr lang="es-CL" sz="800" b="0" i="0" u="none" strike="noStrike">
                        <a:solidFill>
                          <a:srgbClr val="000000"/>
                        </a:solidFill>
                        <a:effectLst/>
                        <a:latin typeface="Calibri"/>
                      </a:endParaRPr>
                    </a:p>
                  </a:txBody>
                  <a:tcPr marL="0" marR="0" marT="0" marB="0" anchor="b"/>
                </a:tc>
                <a:tc>
                  <a:txBody>
                    <a:bodyPr/>
                    <a:lstStyle/>
                    <a:p>
                      <a:pPr algn="ctr" fontAlgn="ctr"/>
                      <a:r>
                        <a:rPr lang="es-CL" sz="800" u="none" strike="noStrike">
                          <a:effectLst/>
                        </a:rPr>
                        <a:t>0,4</a:t>
                      </a:r>
                      <a:endParaRPr lang="es-CL" sz="800" b="0" i="0" u="none" strike="noStrike">
                        <a:solidFill>
                          <a:srgbClr val="000000"/>
                        </a:solidFill>
                        <a:effectLst/>
                        <a:latin typeface="Calibri"/>
                      </a:endParaRPr>
                    </a:p>
                  </a:txBody>
                  <a:tcPr marL="0" marR="0" marT="0" marB="0" anchor="ctr"/>
                </a:tc>
                <a:tc>
                  <a:txBody>
                    <a:bodyPr/>
                    <a:lstStyle/>
                    <a:p>
                      <a:pPr algn="ctr" fontAlgn="ctr"/>
                      <a:r>
                        <a:rPr lang="es-CL" sz="800" u="none" strike="noStrike">
                          <a:effectLst/>
                        </a:rPr>
                        <a:t> $                         1.286,00 </a:t>
                      </a:r>
                      <a:endParaRPr lang="es-CL" sz="800" b="0" i="0" u="none" strike="noStrike">
                        <a:solidFill>
                          <a:srgbClr val="000000"/>
                        </a:solidFill>
                        <a:effectLst/>
                        <a:latin typeface="Calibri"/>
                      </a:endParaRPr>
                    </a:p>
                  </a:txBody>
                  <a:tcPr marL="0" marR="0" marT="0" marB="0" anchor="ctr"/>
                </a:tc>
                <a:tc>
                  <a:txBody>
                    <a:bodyPr/>
                    <a:lstStyle/>
                    <a:p>
                      <a:pPr algn="ctr" fontAlgn="b"/>
                      <a:r>
                        <a:rPr lang="es-CL" sz="800" u="none" strike="noStrike">
                          <a:effectLst/>
                        </a:rPr>
                        <a:t> $           541,40 </a:t>
                      </a:r>
                      <a:endParaRPr lang="es-CL" sz="800" b="0" i="0" u="none" strike="noStrike">
                        <a:solidFill>
                          <a:srgbClr val="000000"/>
                        </a:solidFill>
                        <a:effectLst/>
                        <a:latin typeface="Calibri"/>
                      </a:endParaRPr>
                    </a:p>
                  </a:txBody>
                  <a:tcPr marL="0" marR="0" marT="0" marB="0" anchor="b"/>
                </a:tc>
              </a:tr>
              <a:tr h="226318">
                <a:tc>
                  <a:txBody>
                    <a:bodyPr/>
                    <a:lstStyle/>
                    <a:p>
                      <a:pPr algn="l" fontAlgn="b"/>
                      <a:r>
                        <a:rPr lang="es-CL" sz="800" u="none" strike="noStrike">
                          <a:effectLst/>
                        </a:rPr>
                        <a:t>ADHESIVO   VOLCAFIX   SACO  15 KG | NCH 143</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KG</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14.980,00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1.498,00 </a:t>
                      </a:r>
                      <a:endParaRPr lang="es-CL" sz="800" b="0" i="0" u="none" strike="noStrike">
                        <a:solidFill>
                          <a:srgbClr val="000000"/>
                        </a:solidFill>
                        <a:effectLst/>
                        <a:latin typeface="Calibri"/>
                      </a:endParaRPr>
                    </a:p>
                  </a:txBody>
                  <a:tcPr marL="0" marR="0" marT="0" marB="0" anchor="b"/>
                </a:tc>
              </a:tr>
              <a:tr h="143953">
                <a:tc>
                  <a:txBody>
                    <a:bodyPr/>
                    <a:lstStyle/>
                    <a:p>
                      <a:pPr algn="l" fontAlgn="b"/>
                      <a:r>
                        <a:rPr lang="es-CL" sz="800" u="none" strike="noStrike">
                          <a:effectLst/>
                        </a:rPr>
                        <a:t>CINTA DE MALLA  PARA EMPASTE MURO  GYSPUM</a:t>
                      </a:r>
                      <a:endParaRPr lang="es-CL" sz="800" b="1" i="0" u="none" strike="noStrike">
                        <a:solidFill>
                          <a:srgbClr val="000000"/>
                        </a:solidFill>
                        <a:effectLst/>
                        <a:latin typeface="Calibri"/>
                      </a:endParaRPr>
                    </a:p>
                  </a:txBody>
                  <a:tcPr marL="0" marR="0" marT="0" marB="0" anchor="b"/>
                </a:tc>
                <a:tc>
                  <a:txBody>
                    <a:bodyPr/>
                    <a:lstStyle/>
                    <a:p>
                      <a:pPr algn="ctr" fontAlgn="ctr"/>
                      <a:r>
                        <a:rPr lang="es-CL" sz="800" u="none" strike="noStrike">
                          <a:effectLst/>
                        </a:rPr>
                        <a:t>ML</a:t>
                      </a:r>
                      <a:endParaRPr lang="es-CL" sz="800" b="0" i="0" u="none" strike="noStrike">
                        <a:solidFill>
                          <a:srgbClr val="000000"/>
                        </a:solidFill>
                        <a:effectLst/>
                        <a:latin typeface="Calibri"/>
                      </a:endParaRPr>
                    </a:p>
                  </a:txBody>
                  <a:tcPr marL="0" marR="0" marT="0" marB="0" anchor="ctr"/>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2.300,00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230,00 </a:t>
                      </a:r>
                      <a:endParaRPr lang="es-CL" sz="800" b="0" i="0" u="none" strike="noStrike">
                        <a:solidFill>
                          <a:srgbClr val="000000"/>
                        </a:solidFill>
                        <a:effectLst/>
                        <a:latin typeface="Calibri"/>
                      </a:endParaRPr>
                    </a:p>
                  </a:txBody>
                  <a:tcPr marL="0" marR="0" marT="0" marB="0" anchor="b"/>
                </a:tc>
              </a:tr>
              <a:tr h="143953">
                <a:tc>
                  <a:txBody>
                    <a:bodyPr/>
                    <a:lstStyle/>
                    <a:p>
                      <a:pPr algn="l" fontAlgn="b"/>
                      <a:r>
                        <a:rPr lang="es-CL" sz="800" u="none" strike="noStrike">
                          <a:effectLst/>
                        </a:rPr>
                        <a:t>DESTORMILLADOR  DE CRUZ   REDLINE</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169,00 </a:t>
                      </a:r>
                      <a:endParaRPr lang="es-CL" sz="800" b="0" i="0" u="none" strike="noStrike">
                        <a:solidFill>
                          <a:srgbClr val="000000"/>
                        </a:solidFill>
                        <a:effectLst/>
                        <a:latin typeface="Calibri"/>
                      </a:endParaRPr>
                    </a:p>
                  </a:txBody>
                  <a:tcPr marL="0" marR="0" marT="0" marB="0" anchor="b"/>
                </a:tc>
              </a:tr>
              <a:tr h="143953">
                <a:tc>
                  <a:txBody>
                    <a:bodyPr/>
                    <a:lstStyle/>
                    <a:p>
                      <a:pPr algn="l" fontAlgn="b"/>
                      <a:r>
                        <a:rPr lang="es-CL" sz="800" u="none" strike="noStrike">
                          <a:effectLst/>
                        </a:rPr>
                        <a:t>ROLDILLO  FIBRA TERMO FUSIONADO  18 CM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169,00 </a:t>
                      </a:r>
                      <a:endParaRPr lang="es-CL" sz="800" b="0" i="0" u="none" strike="noStrike">
                        <a:solidFill>
                          <a:srgbClr val="000000"/>
                        </a:solidFill>
                        <a:effectLst/>
                        <a:latin typeface="Calibri"/>
                      </a:endParaRPr>
                    </a:p>
                  </a:txBody>
                  <a:tcPr marL="0" marR="0" marT="0" marB="0" anchor="b"/>
                </a:tc>
              </a:tr>
              <a:tr h="226318">
                <a:tc>
                  <a:txBody>
                    <a:bodyPr/>
                    <a:lstStyle/>
                    <a:p>
                      <a:pPr algn="l" fontAlgn="b"/>
                      <a:r>
                        <a:rPr lang="es-CL" sz="800" u="none" strike="noStrike">
                          <a:effectLst/>
                        </a:rPr>
                        <a:t>PASTA DE MUROS  INTERIOR  TINETA SIPA</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KG</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14.290,00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1.429,00 </a:t>
                      </a:r>
                      <a:endParaRPr lang="es-CL" sz="800" b="0" i="0" u="none" strike="noStrike">
                        <a:solidFill>
                          <a:srgbClr val="000000"/>
                        </a:solidFill>
                        <a:effectLst/>
                        <a:latin typeface="Calibri"/>
                      </a:endParaRPr>
                    </a:p>
                  </a:txBody>
                  <a:tcPr marL="0" marR="0" marT="0" marB="0" anchor="b"/>
                </a:tc>
              </a:tr>
              <a:tr h="226318">
                <a:tc>
                  <a:txBody>
                    <a:bodyPr/>
                    <a:lstStyle/>
                    <a:p>
                      <a:pPr algn="l" fontAlgn="b"/>
                      <a:r>
                        <a:rPr lang="es-CL" sz="800" u="none" strike="noStrike">
                          <a:effectLst/>
                        </a:rPr>
                        <a:t>LANA MINERAL FIBRA DE VIDRIO ROMERAL  50 X0,6X12 M   (14.4 M2)</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dirty="0">
                          <a:effectLst/>
                        </a:rPr>
                        <a:t>M2</a:t>
                      </a:r>
                      <a:endParaRPr lang="es-CL" sz="800" b="0" i="0" u="none" strike="noStrike" dirty="0">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23.495,00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2.349,50 </a:t>
                      </a:r>
                      <a:endParaRPr lang="es-CL" sz="800" b="0" i="0" u="none" strike="noStrike">
                        <a:solidFill>
                          <a:srgbClr val="000000"/>
                        </a:solidFill>
                        <a:effectLst/>
                        <a:latin typeface="Calibri"/>
                      </a:endParaRPr>
                    </a:p>
                  </a:txBody>
                  <a:tcPr marL="0" marR="0" marT="0" marB="0" anchor="b"/>
                </a:tc>
              </a:tr>
              <a:tr h="226318">
                <a:tc>
                  <a:txBody>
                    <a:bodyPr/>
                    <a:lstStyle/>
                    <a:p>
                      <a:pPr algn="l" fontAlgn="b"/>
                      <a:r>
                        <a:rPr lang="es-CL" sz="800" u="none" strike="noStrike">
                          <a:effectLst/>
                        </a:rPr>
                        <a:t>CARPINTERO  +  AYUDANTE</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dirty="0">
                          <a:effectLst/>
                        </a:rPr>
                        <a:t>DIA </a:t>
                      </a:r>
                      <a:endParaRPr lang="es-CL" sz="800" b="0" i="0" u="none" strike="noStrike" dirty="0">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3.500,00 </a:t>
                      </a:r>
                      <a:endParaRPr lang="es-CL" sz="800" b="0" i="0" u="none" strike="noStrike">
                        <a:solidFill>
                          <a:srgbClr val="000000"/>
                        </a:solidFill>
                        <a:effectLst/>
                        <a:latin typeface="Calibri"/>
                      </a:endParaRPr>
                    </a:p>
                  </a:txBody>
                  <a:tcPr marL="0" marR="0" marT="0" marB="0" anchor="b"/>
                </a:tc>
              </a:tr>
              <a:tr h="143953">
                <a:tc>
                  <a:txBody>
                    <a:bodyPr/>
                    <a:lstStyle/>
                    <a:p>
                      <a:pPr algn="l" fontAlgn="b"/>
                      <a:r>
                        <a:rPr lang="es-CL" sz="800" u="none" strike="noStrike">
                          <a:effectLst/>
                        </a:rPr>
                        <a:t>LEYES SOCIALES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29</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1.015,00 </a:t>
                      </a:r>
                      <a:endParaRPr lang="es-CL" sz="800" b="0" i="0" u="none" strike="noStrike">
                        <a:solidFill>
                          <a:srgbClr val="000000"/>
                        </a:solidFill>
                        <a:effectLst/>
                        <a:latin typeface="Calibri"/>
                      </a:endParaRPr>
                    </a:p>
                  </a:txBody>
                  <a:tcPr marL="0" marR="0" marT="0" marB="0" anchor="b"/>
                </a:tc>
              </a:tr>
              <a:tr h="113362">
                <a:tc>
                  <a:txBody>
                    <a:bodyPr/>
                    <a:lstStyle/>
                    <a:p>
                      <a:pPr algn="l" fontAlgn="b"/>
                      <a:endParaRPr lang="es-CL" sz="800" b="0" i="0" u="none" strike="noStrike" dirty="0">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dirty="0">
                          <a:effectLst/>
                        </a:rPr>
                        <a:t> $     18.156,90 </a:t>
                      </a:r>
                      <a:endParaRPr lang="es-CL" sz="8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3549862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35</a:t>
            </a:fld>
            <a:endParaRPr lang="es-CL" dirty="0"/>
          </a:p>
        </p:txBody>
      </p:sp>
      <p:sp>
        <p:nvSpPr>
          <p:cNvPr id="8" name="6 Marcador de pie de página"/>
          <p:cNvSpPr txBox="1">
            <a:spLocks/>
          </p:cNvSpPr>
          <p:nvPr/>
        </p:nvSpPr>
        <p:spPr>
          <a:xfrm>
            <a:off x="395536" y="6525347"/>
            <a:ext cx="8928992" cy="332656"/>
          </a:xfrm>
          <a:prstGeom prst="rect">
            <a:avLst/>
          </a:prstGeom>
        </p:spPr>
        <p:txBody>
          <a:bodyPr vert="horz" lIns="91410" tIns="45706" rIns="91410" bIns="45706" rtlCol="0" anchor="ctr"/>
          <a:lstStyle>
            <a:defPPr>
              <a:defRPr lang="es-CL"/>
            </a:defPPr>
            <a:lvl1pPr marL="0" algn="l" defTabSz="914331" rtl="0" eaLnBrk="1" latinLnBrk="0" hangingPunct="1">
              <a:defRPr sz="1200" kern="1200">
                <a:solidFill>
                  <a:schemeClr val="tx1">
                    <a:lumMod val="60000"/>
                    <a:lumOff val="40000"/>
                  </a:schemeClr>
                </a:solidFill>
                <a:latin typeface="+mn-lt"/>
                <a:ea typeface="+mn-ea"/>
                <a:cs typeface="+mn-cs"/>
              </a:defRPr>
            </a:lvl1pPr>
            <a:lvl2pPr marL="457165"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5" algn="l" defTabSz="914331" rtl="0" eaLnBrk="1" latinLnBrk="0" hangingPunct="1">
              <a:defRPr sz="1800" kern="1200">
                <a:solidFill>
                  <a:schemeClr val="tx1"/>
                </a:solidFill>
                <a:latin typeface="+mn-lt"/>
                <a:ea typeface="+mn-ea"/>
                <a:cs typeface="+mn-cs"/>
              </a:defRPr>
            </a:lvl4pPr>
            <a:lvl5pPr marL="1828660" algn="l" defTabSz="914331" rtl="0" eaLnBrk="1" latinLnBrk="0" hangingPunct="1">
              <a:defRPr sz="1800" kern="1200">
                <a:solidFill>
                  <a:schemeClr val="tx1"/>
                </a:solidFill>
                <a:latin typeface="+mn-lt"/>
                <a:ea typeface="+mn-ea"/>
                <a:cs typeface="+mn-cs"/>
              </a:defRPr>
            </a:lvl5pPr>
            <a:lvl6pPr marL="2285826" algn="l" defTabSz="914331" rtl="0" eaLnBrk="1" latinLnBrk="0" hangingPunct="1">
              <a:defRPr sz="1800" kern="1200">
                <a:solidFill>
                  <a:schemeClr val="tx1"/>
                </a:solidFill>
                <a:latin typeface="+mn-lt"/>
                <a:ea typeface="+mn-ea"/>
                <a:cs typeface="+mn-cs"/>
              </a:defRPr>
            </a:lvl6pPr>
            <a:lvl7pPr marL="2742990" algn="l" defTabSz="914331" rtl="0" eaLnBrk="1" latinLnBrk="0" hangingPunct="1">
              <a:defRPr sz="1800" kern="1200">
                <a:solidFill>
                  <a:schemeClr val="tx1"/>
                </a:solidFill>
                <a:latin typeface="+mn-lt"/>
                <a:ea typeface="+mn-ea"/>
                <a:cs typeface="+mn-cs"/>
              </a:defRPr>
            </a:lvl7pPr>
            <a:lvl8pPr marL="3200156" algn="l" defTabSz="914331" rtl="0" eaLnBrk="1" latinLnBrk="0" hangingPunct="1">
              <a:defRPr sz="1800" kern="1200">
                <a:solidFill>
                  <a:schemeClr val="tx1"/>
                </a:solidFill>
                <a:latin typeface="+mn-lt"/>
                <a:ea typeface="+mn-ea"/>
                <a:cs typeface="+mn-cs"/>
              </a:defRPr>
            </a:lvl8pPr>
            <a:lvl9pPr marL="3657321" algn="l" defTabSz="914331" rtl="0" eaLnBrk="1" latinLnBrk="0" hangingPunct="1">
              <a:defRPr sz="1800" kern="1200">
                <a:solidFill>
                  <a:schemeClr val="tx1"/>
                </a:solidFill>
                <a:latin typeface="+mn-lt"/>
                <a:ea typeface="+mn-ea"/>
                <a:cs typeface="+mn-cs"/>
              </a:defRPr>
            </a:lvl9pPr>
          </a:lstStyle>
          <a:p>
            <a:r>
              <a:rPr lang="es-CL" sz="1100" dirty="0"/>
              <a:t>Universidad de Santiago de Chile | Practica Pre Profesional IV | Pilar Emilia Peterson | Profesor Guía: Carlos Richards M.| Fecha  : 8 Noviembre 2013</a:t>
            </a:r>
          </a:p>
        </p:txBody>
      </p:sp>
      <p:sp>
        <p:nvSpPr>
          <p:cNvPr id="9"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14" name="13 Tabla"/>
          <p:cNvGraphicFramePr>
            <a:graphicFrameLocks noGrp="1"/>
          </p:cNvGraphicFramePr>
          <p:nvPr>
            <p:extLst>
              <p:ext uri="{D42A27DB-BD31-4B8C-83A1-F6EECF244321}">
                <p14:modId xmlns:p14="http://schemas.microsoft.com/office/powerpoint/2010/main" val="216952863"/>
              </p:ext>
            </p:extLst>
          </p:nvPr>
        </p:nvGraphicFramePr>
        <p:xfrm>
          <a:off x="475432" y="404664"/>
          <a:ext cx="8201023" cy="2659805"/>
        </p:xfrm>
        <a:graphic>
          <a:graphicData uri="http://schemas.openxmlformats.org/drawingml/2006/table">
            <a:tbl>
              <a:tblPr firstRow="1" firstCol="1">
                <a:tableStyleId>{5C22544A-7EE6-4342-B048-85BDC9FD1C3A}</a:tableStyleId>
              </a:tblPr>
              <a:tblGrid>
                <a:gridCol w="4339555"/>
                <a:gridCol w="1253007"/>
                <a:gridCol w="748652"/>
                <a:gridCol w="1145306"/>
                <a:gridCol w="714503"/>
              </a:tblGrid>
              <a:tr h="99416">
                <a:tc>
                  <a:txBody>
                    <a:bodyPr/>
                    <a:lstStyle/>
                    <a:p>
                      <a:pPr algn="l" fontAlgn="b"/>
                      <a:r>
                        <a:rPr lang="es-CL" sz="800" u="none" strike="noStrike" dirty="0">
                          <a:effectLst/>
                        </a:rPr>
                        <a:t>SUBPARTIDA : TABIQUERIAS EXTERIORES  PLACA YESO CARTON  IMPREGANADA KNAUF</a:t>
                      </a:r>
                      <a:endParaRPr lang="es-CL" sz="800" b="1" i="0" u="none" strike="noStrike" dirty="0">
                        <a:solidFill>
                          <a:srgbClr val="000000"/>
                        </a:solidFill>
                        <a:effectLst/>
                        <a:latin typeface="Calibri"/>
                      </a:endParaRPr>
                    </a:p>
                  </a:txBody>
                  <a:tcPr marL="0" marR="0" marT="0" marB="0" anchor="b"/>
                </a:tc>
                <a:tc>
                  <a:txBody>
                    <a:bodyPr/>
                    <a:lstStyle/>
                    <a:p>
                      <a:pPr algn="l" fontAlgn="b"/>
                      <a:r>
                        <a:rPr lang="es-CL" sz="800" u="none" strike="noStrike">
                          <a:effectLst/>
                        </a:rPr>
                        <a:t>UNIDAD DE MEDIDA :M2</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APU</a:t>
                      </a:r>
                      <a:endParaRPr lang="es-CL" sz="800" b="1" i="0" u="none" strike="noStrike">
                        <a:solidFill>
                          <a:srgbClr val="000000"/>
                        </a:solidFill>
                        <a:effectLst/>
                        <a:latin typeface="Calibri"/>
                      </a:endParaRPr>
                    </a:p>
                  </a:txBody>
                  <a:tcPr marL="0" marR="0" marT="0" marB="0" anchor="b"/>
                </a:tc>
                <a:tc>
                  <a:txBody>
                    <a:bodyPr/>
                    <a:lstStyle/>
                    <a:p>
                      <a:pPr algn="l" fontAlgn="b"/>
                      <a:r>
                        <a:rPr lang="es-CL" sz="800" u="none" strike="noStrike">
                          <a:effectLst/>
                        </a:rPr>
                        <a:t> $           16.366 </a:t>
                      </a:r>
                      <a:endParaRPr lang="es-CL" sz="800" b="1" i="0" u="none" strike="noStrike">
                        <a:solidFill>
                          <a:srgbClr val="000000"/>
                        </a:solidFill>
                        <a:effectLst/>
                        <a:latin typeface="Calibri"/>
                      </a:endParaRPr>
                    </a:p>
                  </a:txBody>
                  <a:tcPr marL="0" marR="0" marT="0" marB="0" anchor="b"/>
                </a:tc>
              </a:tr>
              <a:tr h="99416">
                <a:tc>
                  <a:txBody>
                    <a:bodyPr/>
                    <a:lstStyle/>
                    <a:p>
                      <a:pPr algn="l" fontAlgn="b"/>
                      <a:r>
                        <a:rPr lang="es-CL" sz="800" u="none" strike="noStrike" dirty="0">
                          <a:effectLst/>
                        </a:rPr>
                        <a:t>ITEM</a:t>
                      </a:r>
                      <a:endParaRPr lang="es-CL" sz="800" b="1" i="0" u="none" strike="noStrike" dirty="0">
                        <a:solidFill>
                          <a:srgbClr val="000000"/>
                        </a:solidFill>
                        <a:effectLst/>
                        <a:latin typeface="Calibri"/>
                      </a:endParaRPr>
                    </a:p>
                  </a:txBody>
                  <a:tcPr marL="0" marR="0" marT="0" marB="0" anchor="b"/>
                </a:tc>
                <a:tc>
                  <a:txBody>
                    <a:bodyPr/>
                    <a:lstStyle/>
                    <a:p>
                      <a:pPr algn="ctr" fontAlgn="b"/>
                      <a:r>
                        <a:rPr lang="es-CL" sz="800" u="none" strike="noStrike">
                          <a:effectLst/>
                        </a:rPr>
                        <a:t>UNIDAD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CANTIDAD</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VALOR</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TOTAL</a:t>
                      </a:r>
                      <a:endParaRPr lang="es-CL" sz="800" b="1" i="0" u="none" strike="noStrike">
                        <a:solidFill>
                          <a:srgbClr val="000000"/>
                        </a:solidFill>
                        <a:effectLst/>
                        <a:latin typeface="Calibri"/>
                      </a:endParaRPr>
                    </a:p>
                  </a:txBody>
                  <a:tcPr marL="0" marR="0" marT="0" marB="0" anchor="b"/>
                </a:tc>
              </a:tr>
              <a:tr h="176465">
                <a:tc>
                  <a:txBody>
                    <a:bodyPr/>
                    <a:lstStyle/>
                    <a:p>
                      <a:pPr algn="l" fontAlgn="b"/>
                      <a:r>
                        <a:rPr lang="it-IT" sz="800" u="none" strike="noStrike" dirty="0">
                          <a:effectLst/>
                        </a:rPr>
                        <a:t>METALCON  CINTAC  MONTANTE ECONOMICO  E= 60 MM L= 240MM</a:t>
                      </a:r>
                      <a:endParaRPr lang="it-IT" sz="800" b="1" i="0" u="none" strike="noStrike" dirty="0">
                        <a:solidFill>
                          <a:srgbClr val="000000"/>
                        </a:solidFill>
                        <a:effectLst/>
                        <a:latin typeface="Calibri"/>
                      </a:endParaRPr>
                    </a:p>
                  </a:txBody>
                  <a:tcPr marL="0" marR="0" marT="0" marB="0" anchor="b"/>
                </a:tc>
                <a:tc>
                  <a:txBody>
                    <a:bodyPr/>
                    <a:lstStyle/>
                    <a:p>
                      <a:pPr algn="ctr" fontAlgn="b"/>
                      <a:r>
                        <a:rPr lang="es-CL" sz="800" u="none" strike="noStrike">
                          <a:effectLst/>
                        </a:rPr>
                        <a:t>ML</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0,4</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930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372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dirty="0">
                          <a:effectLst/>
                        </a:rPr>
                        <a:t>PLACA  KNAUF   YESO CARTON IMPREGNADA  12,5 MM</a:t>
                      </a:r>
                      <a:endParaRPr lang="es-CL" sz="800" b="1" i="0" u="none" strike="noStrike" dirty="0">
                        <a:solidFill>
                          <a:srgbClr val="000000"/>
                        </a:solidFill>
                        <a:effectLst/>
                        <a:latin typeface="Calibri"/>
                      </a:endParaRPr>
                    </a:p>
                  </a:txBody>
                  <a:tcPr marL="0" marR="0" marT="0" marB="0" anchor="b"/>
                </a:tc>
                <a:tc>
                  <a:txBody>
                    <a:bodyPr/>
                    <a:lstStyle/>
                    <a:p>
                      <a:pPr algn="ctr" fontAlgn="b"/>
                      <a:r>
                        <a:rPr lang="es-CL" sz="800" u="none" strike="noStrike">
                          <a:effectLst/>
                        </a:rPr>
                        <a:t>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18.450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3.690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dirty="0">
                          <a:effectLst/>
                        </a:rPr>
                        <a:t>TEXTUREX  TINETA GRANO  MEDIO  CIRUELA   |RINDE:  3,5 KG/M2 </a:t>
                      </a:r>
                      <a:endParaRPr lang="es-CL" sz="800" b="1" i="0" u="none" strike="noStrike" dirty="0">
                        <a:solidFill>
                          <a:srgbClr val="000000"/>
                        </a:solidFill>
                        <a:effectLst/>
                        <a:latin typeface="Calibri"/>
                      </a:endParaRPr>
                    </a:p>
                  </a:txBody>
                  <a:tcPr marL="0" marR="0" marT="0" marB="0" anchor="b"/>
                </a:tc>
                <a:tc>
                  <a:txBody>
                    <a:bodyPr/>
                    <a:lstStyle/>
                    <a:p>
                      <a:pPr algn="ctr" fontAlgn="b"/>
                      <a:r>
                        <a:rPr lang="es-CL" sz="800" u="none" strike="noStrike">
                          <a:effectLst/>
                        </a:rPr>
                        <a:t>KG/M2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17.390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1.739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TORNILLO TRUSS PUNTA BROCA CON GOLILLA  8X1/2  BOLSA 5 UNID</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0,8</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870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696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pt-BR" sz="800" u="none" strike="noStrike">
                          <a:effectLst/>
                        </a:rPr>
                        <a:t>LISTON MADERA PINO CEPILLADO ARAUCO  2'X2'</a:t>
                      </a:r>
                      <a:endParaRPr lang="pt-BR"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ML</a:t>
                      </a:r>
                      <a:endParaRPr lang="es-CL" sz="800" b="0" i="0" u="none" strike="noStrike">
                        <a:solidFill>
                          <a:srgbClr val="000000"/>
                        </a:solidFill>
                        <a:effectLst/>
                        <a:latin typeface="Calibri"/>
                      </a:endParaRPr>
                    </a:p>
                  </a:txBody>
                  <a:tcPr marL="0" marR="0" marT="0" marB="0" anchor="b"/>
                </a:tc>
                <a:tc>
                  <a:txBody>
                    <a:bodyPr/>
                    <a:lstStyle/>
                    <a:p>
                      <a:pPr algn="ctr" fontAlgn="ctr"/>
                      <a:r>
                        <a:rPr lang="es-CL" sz="800" u="none" strike="noStrike">
                          <a:effectLst/>
                        </a:rPr>
                        <a:t>0,4</a:t>
                      </a:r>
                      <a:endParaRPr lang="es-CL" sz="800" b="0" i="0" u="none" strike="noStrike">
                        <a:solidFill>
                          <a:srgbClr val="000000"/>
                        </a:solidFill>
                        <a:effectLst/>
                        <a:latin typeface="Calibri"/>
                      </a:endParaRPr>
                    </a:p>
                  </a:txBody>
                  <a:tcPr marL="0" marR="0" marT="0" marB="0" anchor="ctr"/>
                </a:tc>
                <a:tc>
                  <a:txBody>
                    <a:bodyPr/>
                    <a:lstStyle/>
                    <a:p>
                      <a:pPr algn="ctr" fontAlgn="ctr"/>
                      <a:r>
                        <a:rPr lang="es-CL" sz="800" u="none" strike="noStrike">
                          <a:effectLst/>
                        </a:rPr>
                        <a:t> $                               1.286 </a:t>
                      </a:r>
                      <a:endParaRPr lang="es-CL" sz="800" b="0" i="0" u="none" strike="noStrike">
                        <a:solidFill>
                          <a:srgbClr val="000000"/>
                        </a:solidFill>
                        <a:effectLst/>
                        <a:latin typeface="Calibri"/>
                      </a:endParaRPr>
                    </a:p>
                  </a:txBody>
                  <a:tcPr marL="0" marR="0" marT="0" marB="0" anchor="ctr"/>
                </a:tc>
                <a:tc>
                  <a:txBody>
                    <a:bodyPr/>
                    <a:lstStyle/>
                    <a:p>
                      <a:pPr algn="ctr" fontAlgn="b"/>
                      <a:r>
                        <a:rPr lang="es-CL" sz="800" u="none" strike="noStrike">
                          <a:effectLst/>
                        </a:rPr>
                        <a:t> $                 514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ADHESIVO   VOLCAFIX   SACO  15 KG | NCH 143</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KG</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14.980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1.498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CINTA DE MALLA  PARA EMPASTE MURO  GYSPUM</a:t>
                      </a:r>
                      <a:endParaRPr lang="es-CL" sz="800" b="1" i="0" u="none" strike="noStrike">
                        <a:solidFill>
                          <a:srgbClr val="000000"/>
                        </a:solidFill>
                        <a:effectLst/>
                        <a:latin typeface="Calibri"/>
                      </a:endParaRPr>
                    </a:p>
                  </a:txBody>
                  <a:tcPr marL="0" marR="0" marT="0" marB="0" anchor="b"/>
                </a:tc>
                <a:tc>
                  <a:txBody>
                    <a:bodyPr/>
                    <a:lstStyle/>
                    <a:p>
                      <a:pPr algn="ctr" fontAlgn="ctr"/>
                      <a:r>
                        <a:rPr lang="es-CL" sz="800" u="none" strike="noStrike">
                          <a:effectLst/>
                        </a:rPr>
                        <a:t>ML</a:t>
                      </a:r>
                      <a:endParaRPr lang="es-CL" sz="800" b="0" i="0" u="none" strike="noStrike">
                        <a:solidFill>
                          <a:srgbClr val="000000"/>
                        </a:solidFill>
                        <a:effectLst/>
                        <a:latin typeface="Calibri"/>
                      </a:endParaRPr>
                    </a:p>
                  </a:txBody>
                  <a:tcPr marL="0" marR="0" marT="0" marB="0" anchor="ctr"/>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230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DESTORMILLADOR  DE CRUZ   REDLINE</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ROLDILLO  FIBRA TERMO FUSIONADO  18 CM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UNI</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169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PASTA DE MUROS  INTERIOR  TINETA SIPA   (19,925LTS)</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KG/M2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14.290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1.429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LANA MINERAL FIBRA DE VIDRIO ROMERAL  50 X0,6X12 M   (14.4 M2)</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M2</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23.495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2.350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CARPINTERO  +  AYUDANTE</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DIA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0,1</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 </a:t>
                      </a:r>
                      <a:endParaRPr lang="es-CL" sz="800" b="0" i="0" u="none" strike="noStrike">
                        <a:solidFill>
                          <a:srgbClr val="000000"/>
                        </a:solidFill>
                        <a:effectLst/>
                        <a:latin typeface="Calibri"/>
                      </a:endParaRPr>
                    </a:p>
                  </a:txBody>
                  <a:tcPr marL="0" marR="0" marT="0" marB="0" anchor="b"/>
                </a:tc>
              </a:tr>
              <a:tr h="176465">
                <a:tc>
                  <a:txBody>
                    <a:bodyPr/>
                    <a:lstStyle/>
                    <a:p>
                      <a:pPr algn="l" fontAlgn="b"/>
                      <a:r>
                        <a:rPr lang="es-CL" sz="800" u="none" strike="noStrike">
                          <a:effectLst/>
                        </a:rPr>
                        <a:t>LEYES SOCIALES </a:t>
                      </a:r>
                      <a:endParaRPr lang="es-CL" sz="800" b="1"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0,29</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3.500 </a:t>
                      </a:r>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a:effectLst/>
                        </a:rPr>
                        <a:t> $                   10 </a:t>
                      </a:r>
                      <a:endParaRPr lang="es-CL" sz="800" b="0" i="0" u="none" strike="noStrike">
                        <a:solidFill>
                          <a:srgbClr val="000000"/>
                        </a:solidFill>
                        <a:effectLst/>
                        <a:latin typeface="Calibri"/>
                      </a:endParaRPr>
                    </a:p>
                  </a:txBody>
                  <a:tcPr marL="0" marR="0" marT="0" marB="0" anchor="b"/>
                </a:tc>
              </a:tr>
              <a:tr h="99416">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l" fontAlgn="b"/>
                      <a:endParaRPr lang="es-CL" sz="800" b="0" i="0" u="none" strike="noStrike" dirty="0">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l" fontAlgn="b"/>
                      <a:endParaRPr lang="es-CL" sz="800" b="0" i="0" u="none" strike="noStrike">
                        <a:solidFill>
                          <a:srgbClr val="000000"/>
                        </a:solidFill>
                        <a:effectLst/>
                        <a:latin typeface="Calibri"/>
                      </a:endParaRPr>
                    </a:p>
                  </a:txBody>
                  <a:tcPr marL="0" marR="0" marT="0" marB="0" anchor="b"/>
                </a:tc>
                <a:tc>
                  <a:txBody>
                    <a:bodyPr/>
                    <a:lstStyle/>
                    <a:p>
                      <a:pPr algn="ctr" fontAlgn="b"/>
                      <a:r>
                        <a:rPr lang="es-CL" sz="800" u="none" strike="noStrike" dirty="0">
                          <a:effectLst/>
                        </a:rPr>
                        <a:t> $           16.366 </a:t>
                      </a:r>
                      <a:endParaRPr lang="es-CL" sz="800" b="0" i="0" u="none" strike="noStrike" dirty="0">
                        <a:solidFill>
                          <a:srgbClr val="000000"/>
                        </a:solidFill>
                        <a:effectLst/>
                        <a:latin typeface="Calibri"/>
                      </a:endParaRPr>
                    </a:p>
                  </a:txBody>
                  <a:tcPr marL="0" marR="0" marT="0" marB="0" anchor="b"/>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894752740"/>
              </p:ext>
            </p:extLst>
          </p:nvPr>
        </p:nvGraphicFramePr>
        <p:xfrm>
          <a:off x="6012160" y="3284984"/>
          <a:ext cx="2565400" cy="1333500"/>
        </p:xfrm>
        <a:graphic>
          <a:graphicData uri="http://schemas.openxmlformats.org/drawingml/2006/table">
            <a:tbl>
              <a:tblPr lastRow="1" bandCol="1">
                <a:tableStyleId>{5C22544A-7EE6-4342-B048-85BDC9FD1C3A}</a:tableStyleId>
              </a:tblPr>
              <a:tblGrid>
                <a:gridCol w="1701800"/>
                <a:gridCol w="863600"/>
              </a:tblGrid>
              <a:tr h="190500">
                <a:tc>
                  <a:txBody>
                    <a:bodyPr/>
                    <a:lstStyle/>
                    <a:p>
                      <a:pPr algn="l" fontAlgn="b"/>
                      <a:r>
                        <a:rPr lang="es-CL" sz="1000" u="none" strike="noStrike" dirty="0">
                          <a:effectLst/>
                        </a:rPr>
                        <a:t>APU TABIQUE EXTERIOR</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dirty="0">
                          <a:effectLst/>
                        </a:rPr>
                        <a:t>16.366</a:t>
                      </a:r>
                      <a:endParaRPr lang="es-CL" sz="1100" b="0" i="0" u="none" strike="noStrike" dirty="0">
                        <a:solidFill>
                          <a:srgbClr val="000000"/>
                        </a:solidFill>
                        <a:effectLst/>
                        <a:latin typeface="Calibri"/>
                      </a:endParaRPr>
                    </a:p>
                  </a:txBody>
                  <a:tcPr marL="0" marR="0" marT="0" marB="0" anchor="b"/>
                </a:tc>
              </a:tr>
              <a:tr h="190500">
                <a:tc>
                  <a:txBody>
                    <a:bodyPr/>
                    <a:lstStyle/>
                    <a:p>
                      <a:pPr algn="l" fontAlgn="b"/>
                      <a:r>
                        <a:rPr lang="es-CL" sz="1000" u="none" strike="noStrike">
                          <a:effectLst/>
                        </a:rPr>
                        <a:t>APU TABIQUE SUBTE</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22.053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TABIQUE INTERIOR</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18.157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56.575,80 </a:t>
                      </a:r>
                      <a:endParaRPr lang="es-CL" sz="1000" b="1"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X PISO (21)X ML CONSTR</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$ 3.207.282</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dirty="0">
                          <a:effectLst/>
                        </a:rPr>
                        <a:t>PARTIDA TOTAL</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dirty="0">
                          <a:effectLst/>
                        </a:rPr>
                        <a:t>$ 64.145.642</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3" name="4 Gráfico"/>
          <p:cNvGraphicFramePr>
            <a:graphicFrameLocks/>
          </p:cNvGraphicFramePr>
          <p:nvPr>
            <p:extLst>
              <p:ext uri="{D42A27DB-BD31-4B8C-83A1-F6EECF244321}">
                <p14:modId xmlns:p14="http://schemas.microsoft.com/office/powerpoint/2010/main" val="369876852"/>
              </p:ext>
            </p:extLst>
          </p:nvPr>
        </p:nvGraphicFramePr>
        <p:xfrm>
          <a:off x="467544" y="3212976"/>
          <a:ext cx="5544616" cy="33123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28154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01977" y="332658"/>
            <a:ext cx="3008313" cy="720626"/>
          </a:xfrm>
        </p:spPr>
        <p:txBody>
          <a:bodyPr/>
          <a:lstStyle/>
          <a:p>
            <a:r>
              <a:rPr lang="es-CL" dirty="0" smtClean="0">
                <a:solidFill>
                  <a:schemeClr val="accent2"/>
                </a:solidFill>
              </a:rPr>
              <a:t>3.- GUARDAPOLVOS  Y  CORNISAS</a:t>
            </a:r>
            <a:endParaRPr lang="es-CL" dirty="0">
              <a:solidFill>
                <a:schemeClr val="accent2"/>
              </a:solidFill>
            </a:endParaRPr>
          </a:p>
        </p:txBody>
      </p:sp>
      <p:sp>
        <p:nvSpPr>
          <p:cNvPr id="3" name="2 Marcador de texto"/>
          <p:cNvSpPr>
            <a:spLocks noGrp="1"/>
          </p:cNvSpPr>
          <p:nvPr>
            <p:ph type="body" sz="half" idx="2"/>
          </p:nvPr>
        </p:nvSpPr>
        <p:spPr>
          <a:xfrm>
            <a:off x="5679285" y="945162"/>
            <a:ext cx="2786090" cy="5072098"/>
          </a:xfrm>
        </p:spPr>
        <p:txBody>
          <a:bodyPr>
            <a:normAutofit lnSpcReduction="10000"/>
          </a:bodyPr>
          <a:lstStyle/>
          <a:p>
            <a:r>
              <a:rPr lang="es-CL" b="1" dirty="0" smtClean="0"/>
              <a:t>SEGÚN E.E.T.T:</a:t>
            </a:r>
          </a:p>
          <a:p>
            <a:pPr algn="just"/>
            <a:r>
              <a:rPr lang="es-MX" dirty="0" smtClean="0"/>
              <a:t>Los guardapolvos y cuarto de rodón  que se ponen en el piso tienen un rol muy importante. Son los   encargados  de mejorar la terminación en el encuentro de suelo y muro, además ayudan a no ensuciar las esquinas de la paredes. Su instalación es bastante simple, pero necesita de exactitud en los cálculos de ángulos y cortes.</a:t>
            </a:r>
            <a:endParaRPr lang="es-CL" dirty="0" smtClean="0"/>
          </a:p>
          <a:p>
            <a:pPr algn="just"/>
            <a:r>
              <a:rPr lang="es-CL" dirty="0" smtClean="0"/>
              <a:t>Se especifican  </a:t>
            </a:r>
            <a:r>
              <a:rPr lang="es-CL" b="1" dirty="0" smtClean="0"/>
              <a:t>guardapolvos</a:t>
            </a:r>
            <a:r>
              <a:rPr lang="es-CL" dirty="0" smtClean="0"/>
              <a:t> de madera ARAUCO de 70 mm para las zonas de las habitaciones  y  living.</a:t>
            </a:r>
          </a:p>
          <a:p>
            <a:pPr algn="just"/>
            <a:r>
              <a:rPr lang="es-CL" dirty="0" smtClean="0"/>
              <a:t>Para las zonas húmedas como las cocinas , baños y terrazas se  utilizan  guardapolvos hechos in situ con las mismas cerámicas de los pavimentos.</a:t>
            </a:r>
          </a:p>
          <a:p>
            <a:pPr algn="just"/>
            <a:r>
              <a:rPr lang="es-CL" dirty="0" smtClean="0"/>
              <a:t>Para las </a:t>
            </a:r>
            <a:r>
              <a:rPr lang="es-CL" b="1" dirty="0" smtClean="0"/>
              <a:t>cornisas</a:t>
            </a:r>
            <a:r>
              <a:rPr lang="es-CL" dirty="0" smtClean="0"/>
              <a:t> interiores se utilizan  cornisas de </a:t>
            </a:r>
            <a:r>
              <a:rPr lang="es-CL" dirty="0" err="1" smtClean="0"/>
              <a:t>poliestileno</a:t>
            </a:r>
            <a:r>
              <a:rPr lang="es-CL" dirty="0" smtClean="0"/>
              <a:t> NOMASTYL  las cuales se colocarán  para tapar las uniones entre el cielo falso y los tabiques de muros.</a:t>
            </a:r>
          </a:p>
          <a:p>
            <a:pPr algn="just"/>
            <a:r>
              <a:rPr lang="es-CL" dirty="0" smtClean="0"/>
              <a:t>En las </a:t>
            </a:r>
            <a:r>
              <a:rPr lang="es-CL" b="1" dirty="0" smtClean="0"/>
              <a:t>conjeturas</a:t>
            </a:r>
            <a:r>
              <a:rPr lang="es-CL" dirty="0" smtClean="0"/>
              <a:t> se  utilizarán donde haya un cambio de pavimento (habitación – baño) </a:t>
            </a:r>
          </a:p>
          <a:p>
            <a:pPr algn="just"/>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36</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9" name="8 Imagen" descr="ps-in09.jpg"/>
          <p:cNvPicPr>
            <a:picLocks noChangeAspect="1"/>
          </p:cNvPicPr>
          <p:nvPr/>
        </p:nvPicPr>
        <p:blipFill>
          <a:blip r:embed="rId2"/>
          <a:stretch>
            <a:fillRect/>
          </a:stretch>
        </p:blipFill>
        <p:spPr>
          <a:xfrm>
            <a:off x="428596" y="428605"/>
            <a:ext cx="5048250" cy="1333500"/>
          </a:xfrm>
          <a:prstGeom prst="rect">
            <a:avLst/>
          </a:prstGeom>
        </p:spPr>
      </p:pic>
      <p:pic>
        <p:nvPicPr>
          <p:cNvPr id="10" name="9 Imagen" descr="48516-0.jpg"/>
          <p:cNvPicPr>
            <a:picLocks noChangeAspect="1"/>
          </p:cNvPicPr>
          <p:nvPr/>
        </p:nvPicPr>
        <p:blipFill>
          <a:blip r:embed="rId3"/>
          <a:stretch>
            <a:fillRect/>
          </a:stretch>
        </p:blipFill>
        <p:spPr>
          <a:xfrm>
            <a:off x="444130" y="4286260"/>
            <a:ext cx="2257557" cy="1857388"/>
          </a:xfrm>
          <a:prstGeom prst="rect">
            <a:avLst/>
          </a:prstGeom>
        </p:spPr>
      </p:pic>
      <p:pic>
        <p:nvPicPr>
          <p:cNvPr id="11" name="10 Imagen" descr="946087.jpg"/>
          <p:cNvPicPr>
            <a:picLocks noChangeAspect="1"/>
          </p:cNvPicPr>
          <p:nvPr/>
        </p:nvPicPr>
        <p:blipFill>
          <a:blip r:embed="rId4"/>
          <a:stretch>
            <a:fillRect/>
          </a:stretch>
        </p:blipFill>
        <p:spPr>
          <a:xfrm>
            <a:off x="3143240" y="4113231"/>
            <a:ext cx="2000264" cy="2000264"/>
          </a:xfrm>
          <a:prstGeom prst="rect">
            <a:avLst/>
          </a:prstGeom>
        </p:spPr>
      </p:pic>
      <p:sp>
        <p:nvSpPr>
          <p:cNvPr id="12" name="11 CuadroTexto"/>
          <p:cNvSpPr txBox="1"/>
          <p:nvPr/>
        </p:nvSpPr>
        <p:spPr>
          <a:xfrm>
            <a:off x="357158" y="6215086"/>
            <a:ext cx="4143404" cy="261586"/>
          </a:xfrm>
          <a:prstGeom prst="rect">
            <a:avLst/>
          </a:prstGeom>
          <a:noFill/>
        </p:spPr>
        <p:txBody>
          <a:bodyPr wrap="square" lIns="91417" tIns="45708" rIns="91417" bIns="45708" rtlCol="0">
            <a:spAutoFit/>
          </a:bodyPr>
          <a:lstStyle/>
          <a:p>
            <a:r>
              <a:rPr lang="es-ES_tradnl" sz="1100" dirty="0">
                <a:solidFill>
                  <a:schemeClr val="tx2"/>
                </a:solidFill>
              </a:rPr>
              <a:t>GUARDAPOLVO 70 mm MDF ARAUCO </a:t>
            </a:r>
            <a:endParaRPr lang="es-MX" sz="1100" dirty="0">
              <a:solidFill>
                <a:schemeClr val="tx2"/>
              </a:solidFill>
            </a:endParaRPr>
          </a:p>
        </p:txBody>
      </p:sp>
      <p:sp>
        <p:nvSpPr>
          <p:cNvPr id="13" name="12 CuadroTexto"/>
          <p:cNvSpPr txBox="1"/>
          <p:nvPr/>
        </p:nvSpPr>
        <p:spPr>
          <a:xfrm>
            <a:off x="2928926" y="6143650"/>
            <a:ext cx="4143404" cy="261586"/>
          </a:xfrm>
          <a:prstGeom prst="rect">
            <a:avLst/>
          </a:prstGeom>
          <a:noFill/>
        </p:spPr>
        <p:txBody>
          <a:bodyPr wrap="square" lIns="91417" tIns="45708" rIns="91417" bIns="45708" rtlCol="0">
            <a:spAutoFit/>
          </a:bodyPr>
          <a:lstStyle/>
          <a:p>
            <a:r>
              <a:rPr lang="es-ES_tradnl" sz="1100" dirty="0">
                <a:solidFill>
                  <a:schemeClr val="tx2"/>
                </a:solidFill>
              </a:rPr>
              <a:t>CORNISA POLIESTILENO  NOMASTYL</a:t>
            </a:r>
            <a:endParaRPr lang="es-MX" sz="1100" dirty="0">
              <a:solidFill>
                <a:schemeClr val="tx2"/>
              </a:solidFill>
            </a:endParaRPr>
          </a:p>
        </p:txBody>
      </p:sp>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96" y="2060851"/>
            <a:ext cx="5048250" cy="1367914"/>
          </a:xfrm>
          <a:prstGeom prst="rect">
            <a:avLst/>
          </a:prstGeom>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6602" y="3481211"/>
            <a:ext cx="1081313" cy="835015"/>
          </a:xfrm>
          <a:prstGeom prst="rect">
            <a:avLst/>
          </a:prstGeom>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159" y="3481211"/>
            <a:ext cx="2238305" cy="707444"/>
          </a:xfrm>
          <a:prstGeom prst="rect">
            <a:avLst/>
          </a:prstGeom>
        </p:spPr>
      </p:pic>
      <p:pic>
        <p:nvPicPr>
          <p:cNvPr id="14" name="13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3177" y="5697792"/>
            <a:ext cx="2238305" cy="707444"/>
          </a:xfrm>
          <a:prstGeom prst="rect">
            <a:avLst/>
          </a:prstGeom>
        </p:spPr>
      </p:pic>
    </p:spTree>
    <p:extLst>
      <p:ext uri="{BB962C8B-B14F-4D97-AF65-F5344CB8AC3E}">
        <p14:creationId xmlns:p14="http://schemas.microsoft.com/office/powerpoint/2010/main" val="28556098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643575" y="357168"/>
            <a:ext cx="2786083" cy="5586437"/>
          </a:xfrm>
        </p:spPr>
        <p:txBody>
          <a:bodyPr>
            <a:normAutofit/>
          </a:bodyPr>
          <a:lstStyle/>
          <a:p>
            <a:r>
              <a:rPr lang="es-ES_tradnl" b="1" dirty="0" smtClean="0"/>
              <a:t>PROCESO TERMINACIONES</a:t>
            </a:r>
          </a:p>
          <a:p>
            <a:endParaRPr lang="es-ES_tradnl" b="1" dirty="0" smtClean="0"/>
          </a:p>
          <a:p>
            <a:r>
              <a:rPr lang="es-ES_tradnl" b="1" dirty="0" smtClean="0"/>
              <a:t>GUARDAPOLVOS MDF ARAUCO</a:t>
            </a:r>
          </a:p>
          <a:p>
            <a:pPr algn="just"/>
            <a:r>
              <a:rPr lang="es-ES_tradnl" dirty="0" smtClean="0"/>
              <a:t>Para realizar la instalación de los </a:t>
            </a:r>
            <a:r>
              <a:rPr lang="es-ES_tradnl" b="1" dirty="0" smtClean="0"/>
              <a:t>guardapolvos de madera MDF  </a:t>
            </a:r>
            <a:r>
              <a:rPr lang="es-ES_tradnl" dirty="0" smtClean="0"/>
              <a:t>es necesario  medir el ancho del guardapolvo  y añadirle 5mm debido a que debe ir dilatado de la losa para dejar espacio para la posterior colocación de la alfombra.(se requiere lo mismo en el caso de los pisos de </a:t>
            </a:r>
            <a:r>
              <a:rPr lang="es-ES_tradnl" dirty="0" err="1" smtClean="0"/>
              <a:t>pocelanato</a:t>
            </a:r>
            <a:r>
              <a:rPr lang="es-ES_tradnl" dirty="0" smtClean="0"/>
              <a:t> y cerámica)</a:t>
            </a:r>
          </a:p>
          <a:p>
            <a:pPr algn="just"/>
            <a:r>
              <a:rPr lang="es-ES_tradnl" dirty="0" smtClean="0"/>
              <a:t>El guardapolvo se  debe cortar lo la forma más recta y prolija posible  por lo que se hace uso de un </a:t>
            </a:r>
            <a:r>
              <a:rPr lang="es-ES_tradnl" b="1" dirty="0" smtClean="0"/>
              <a:t>inglete</a:t>
            </a:r>
            <a:r>
              <a:rPr lang="es-ES_tradnl" dirty="0" smtClean="0"/>
              <a:t>  que le da el ángulo al  corte al guardapolvos.</a:t>
            </a:r>
          </a:p>
          <a:p>
            <a:pPr algn="just"/>
            <a:r>
              <a:rPr lang="es-ES_tradnl" dirty="0" smtClean="0"/>
              <a:t>Para pegar el guardapolvos al muro ya previamente tratado se usa un </a:t>
            </a:r>
            <a:r>
              <a:rPr lang="es-ES_tradnl" b="1" dirty="0" smtClean="0"/>
              <a:t>adhesivo de montaje TOPEX </a:t>
            </a:r>
            <a:r>
              <a:rPr lang="es-ES_tradnl" dirty="0" smtClean="0"/>
              <a:t>el cual fijara el guardapolvos al  tabique.</a:t>
            </a:r>
          </a:p>
          <a:p>
            <a:pPr algn="just"/>
            <a:r>
              <a:rPr lang="es-ES_tradnl" dirty="0" smtClean="0"/>
              <a:t>Para reforzar la unión  del tabique con el  guardapolvo se clavan </a:t>
            </a:r>
            <a:r>
              <a:rPr lang="es-ES_tradnl" b="1" dirty="0" smtClean="0"/>
              <a:t>puntas corrientes  de acero INCHALAM .</a:t>
            </a:r>
          </a:p>
          <a:p>
            <a:pPr algn="just"/>
            <a:endParaRPr lang="es-MX" b="1"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37</a:t>
            </a:fld>
            <a:endParaRPr lang="es-CL" dirty="0"/>
          </a:p>
        </p:txBody>
      </p:sp>
      <p:pic>
        <p:nvPicPr>
          <p:cNvPr id="7" name="6 Imagen" descr="IMG_6178.JPG"/>
          <p:cNvPicPr>
            <a:picLocks noChangeAspect="1"/>
          </p:cNvPicPr>
          <p:nvPr/>
        </p:nvPicPr>
        <p:blipFill>
          <a:blip r:embed="rId2" cstate="print"/>
          <a:stretch>
            <a:fillRect/>
          </a:stretch>
        </p:blipFill>
        <p:spPr>
          <a:xfrm>
            <a:off x="285720" y="232151"/>
            <a:ext cx="4357718" cy="3268288"/>
          </a:xfrm>
          <a:prstGeom prst="rect">
            <a:avLst/>
          </a:prstGeom>
        </p:spPr>
      </p:pic>
      <p:pic>
        <p:nvPicPr>
          <p:cNvPr id="9" name="8 Imagen" descr="images.jpg"/>
          <p:cNvPicPr>
            <a:picLocks noChangeAspect="1"/>
          </p:cNvPicPr>
          <p:nvPr/>
        </p:nvPicPr>
        <p:blipFill>
          <a:blip r:embed="rId3"/>
          <a:stretch>
            <a:fillRect/>
          </a:stretch>
        </p:blipFill>
        <p:spPr>
          <a:xfrm>
            <a:off x="344925" y="5060961"/>
            <a:ext cx="1762759" cy="1320368"/>
          </a:xfrm>
          <a:prstGeom prst="rect">
            <a:avLst/>
          </a:prstGeom>
        </p:spPr>
      </p:pic>
      <p:sp>
        <p:nvSpPr>
          <p:cNvPr id="10"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11" name="10 CuadroTexto"/>
          <p:cNvSpPr txBox="1"/>
          <p:nvPr/>
        </p:nvSpPr>
        <p:spPr>
          <a:xfrm>
            <a:off x="214282" y="3500442"/>
            <a:ext cx="4143404" cy="261586"/>
          </a:xfrm>
          <a:prstGeom prst="rect">
            <a:avLst/>
          </a:prstGeom>
          <a:noFill/>
        </p:spPr>
        <p:txBody>
          <a:bodyPr wrap="square" lIns="91417" tIns="45708" rIns="91417" bIns="45708" rtlCol="0">
            <a:spAutoFit/>
          </a:bodyPr>
          <a:lstStyle/>
          <a:p>
            <a:r>
              <a:rPr lang="es-ES_tradnl" sz="1100" dirty="0">
                <a:solidFill>
                  <a:schemeClr val="tx2"/>
                </a:solidFill>
              </a:rPr>
              <a:t>GUARDAPOLVO DILATADO 5 MM DE LA LOSA</a:t>
            </a:r>
            <a:endParaRPr lang="es-MX" sz="1100" dirty="0">
              <a:solidFill>
                <a:schemeClr val="tx2"/>
              </a:solidFill>
            </a:endParaRPr>
          </a:p>
        </p:txBody>
      </p:sp>
      <p:sp>
        <p:nvSpPr>
          <p:cNvPr id="12" name="11 CuadroTexto"/>
          <p:cNvSpPr txBox="1"/>
          <p:nvPr/>
        </p:nvSpPr>
        <p:spPr>
          <a:xfrm>
            <a:off x="214282" y="6381333"/>
            <a:ext cx="4143404" cy="261586"/>
          </a:xfrm>
          <a:prstGeom prst="rect">
            <a:avLst/>
          </a:prstGeom>
          <a:noFill/>
        </p:spPr>
        <p:txBody>
          <a:bodyPr wrap="square" lIns="91417" tIns="45708" rIns="91417" bIns="45708" rtlCol="0">
            <a:spAutoFit/>
          </a:bodyPr>
          <a:lstStyle/>
          <a:p>
            <a:r>
              <a:rPr lang="es-ES_tradnl" sz="1100" dirty="0">
                <a:solidFill>
                  <a:schemeClr val="tx2"/>
                </a:solidFill>
              </a:rPr>
              <a:t>INGLETE DE CORTES</a:t>
            </a:r>
            <a:endParaRPr lang="es-MX" sz="1100" dirty="0">
              <a:solidFill>
                <a:schemeClr val="tx2"/>
              </a:solidFill>
            </a:endParaRPr>
          </a:p>
        </p:txBody>
      </p:sp>
      <p:pic>
        <p:nvPicPr>
          <p:cNvPr id="13" name="12 Imagen" descr="230057.jpg"/>
          <p:cNvPicPr>
            <a:picLocks noChangeAspect="1"/>
          </p:cNvPicPr>
          <p:nvPr/>
        </p:nvPicPr>
        <p:blipFill>
          <a:blip r:embed="rId4"/>
          <a:stretch>
            <a:fillRect/>
          </a:stretch>
        </p:blipFill>
        <p:spPr>
          <a:xfrm>
            <a:off x="3825610" y="5026931"/>
            <a:ext cx="1635656" cy="1210385"/>
          </a:xfrm>
          <a:prstGeom prst="rect">
            <a:avLst/>
          </a:prstGeom>
        </p:spPr>
      </p:pic>
      <p:sp>
        <p:nvSpPr>
          <p:cNvPr id="14" name="13 CuadroTexto"/>
          <p:cNvSpPr txBox="1"/>
          <p:nvPr/>
        </p:nvSpPr>
        <p:spPr>
          <a:xfrm>
            <a:off x="3923928" y="6381333"/>
            <a:ext cx="4143404" cy="261586"/>
          </a:xfrm>
          <a:prstGeom prst="rect">
            <a:avLst/>
          </a:prstGeom>
          <a:noFill/>
        </p:spPr>
        <p:txBody>
          <a:bodyPr wrap="square" lIns="91417" tIns="45708" rIns="91417" bIns="45708" rtlCol="0">
            <a:spAutoFit/>
          </a:bodyPr>
          <a:lstStyle/>
          <a:p>
            <a:r>
              <a:rPr lang="es-ES_tradnl" sz="1100" dirty="0">
                <a:solidFill>
                  <a:schemeClr val="tx2"/>
                </a:solidFill>
              </a:rPr>
              <a:t>PUNTAS DE ACERO CORRIENTES</a:t>
            </a:r>
            <a:endParaRPr lang="es-MX" sz="1100" dirty="0">
              <a:solidFill>
                <a:schemeClr val="tx2"/>
              </a:solidFill>
            </a:endParaRP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572" y="3746659"/>
            <a:ext cx="5065386" cy="129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5984" y="5199903"/>
            <a:ext cx="1181426" cy="1181426"/>
          </a:xfrm>
          <a:prstGeom prst="rect">
            <a:avLst/>
          </a:prstGeom>
        </p:spPr>
      </p:pic>
      <p:sp>
        <p:nvSpPr>
          <p:cNvPr id="16" name="15 CuadroTexto"/>
          <p:cNvSpPr txBox="1"/>
          <p:nvPr/>
        </p:nvSpPr>
        <p:spPr>
          <a:xfrm>
            <a:off x="1979712" y="6416548"/>
            <a:ext cx="4143404" cy="261586"/>
          </a:xfrm>
          <a:prstGeom prst="rect">
            <a:avLst/>
          </a:prstGeom>
          <a:noFill/>
        </p:spPr>
        <p:txBody>
          <a:bodyPr wrap="square" lIns="91417" tIns="45708" rIns="91417" bIns="45708" rtlCol="0">
            <a:spAutoFit/>
          </a:bodyPr>
          <a:lstStyle/>
          <a:p>
            <a:r>
              <a:rPr lang="es-ES_tradnl" sz="1100" dirty="0">
                <a:solidFill>
                  <a:schemeClr val="tx2"/>
                </a:solidFill>
              </a:rPr>
              <a:t>ADHESIVO DE CONTACTO TOPEX</a:t>
            </a:r>
            <a:endParaRPr lang="es-MX" sz="1100" dirty="0">
              <a:solidFill>
                <a:schemeClr val="tx2"/>
              </a:solidFill>
            </a:endParaRPr>
          </a:p>
        </p:txBody>
      </p:sp>
      <p:pic>
        <p:nvPicPr>
          <p:cNvPr id="17" name="1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3177" y="5697792"/>
            <a:ext cx="2238305" cy="7074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38</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2 Marcador de texto"/>
          <p:cNvSpPr txBox="1">
            <a:spLocks/>
          </p:cNvSpPr>
          <p:nvPr/>
        </p:nvSpPr>
        <p:spPr>
          <a:xfrm>
            <a:off x="5500700" y="260648"/>
            <a:ext cx="3008313" cy="5586437"/>
          </a:xfrm>
          <a:prstGeom prst="rect">
            <a:avLst/>
          </a:prstGeom>
        </p:spPr>
        <p:txBody>
          <a:bodyPr vert="horz" lIns="91410" tIns="45706" rIns="91410" bIns="45706" rtlCol="0">
            <a:normAutofit/>
          </a:bodyPr>
          <a:lstStyle/>
          <a:p>
            <a:pPr>
              <a:spcBef>
                <a:spcPct val="20000"/>
              </a:spcBef>
              <a:defRPr/>
            </a:pPr>
            <a:r>
              <a:rPr lang="es-ES_tradnl" sz="1300" b="1" dirty="0">
                <a:solidFill>
                  <a:schemeClr val="tx1">
                    <a:lumMod val="50000"/>
                    <a:lumOff val="50000"/>
                  </a:schemeClr>
                </a:solidFill>
              </a:rPr>
              <a:t>PROCESO TERMINACIONES</a:t>
            </a:r>
          </a:p>
          <a:p>
            <a:pPr>
              <a:spcBef>
                <a:spcPct val="20000"/>
              </a:spcBef>
              <a:defRPr/>
            </a:pPr>
            <a:endParaRPr lang="es-ES_tradnl" sz="1300" b="1" dirty="0">
              <a:solidFill>
                <a:schemeClr val="tx1">
                  <a:lumMod val="50000"/>
                  <a:lumOff val="50000"/>
                </a:schemeClr>
              </a:solidFill>
            </a:endParaRPr>
          </a:p>
          <a:p>
            <a:pPr>
              <a:spcBef>
                <a:spcPct val="20000"/>
              </a:spcBef>
              <a:defRPr/>
            </a:pPr>
            <a:r>
              <a:rPr lang="es-ES_tradnl" sz="1300" b="1" dirty="0">
                <a:solidFill>
                  <a:schemeClr val="tx1">
                    <a:lumMod val="50000"/>
                    <a:lumOff val="50000"/>
                  </a:schemeClr>
                </a:solidFill>
              </a:rPr>
              <a:t>CORNISA POLIESTILENO NOMASTYL</a:t>
            </a:r>
          </a:p>
          <a:p>
            <a:pPr lvl="0" algn="just">
              <a:spcBef>
                <a:spcPct val="20000"/>
              </a:spcBef>
              <a:defRPr/>
            </a:pPr>
            <a:r>
              <a:rPr lang="es-ES_tradnl" sz="1300" dirty="0">
                <a:solidFill>
                  <a:schemeClr val="tx1">
                    <a:lumMod val="50000"/>
                    <a:lumOff val="50000"/>
                  </a:schemeClr>
                </a:solidFill>
              </a:rPr>
              <a:t>A diferencia de los  </a:t>
            </a:r>
            <a:r>
              <a:rPr lang="es-ES_tradnl" sz="1300" b="1" dirty="0">
                <a:solidFill>
                  <a:schemeClr val="tx1">
                    <a:lumMod val="50000"/>
                    <a:lumOff val="50000"/>
                  </a:schemeClr>
                </a:solidFill>
              </a:rPr>
              <a:t>guardapolvos</a:t>
            </a:r>
            <a:r>
              <a:rPr lang="es-ES_tradnl" sz="1300" dirty="0">
                <a:solidFill>
                  <a:schemeClr val="tx1">
                    <a:lumMod val="50000"/>
                    <a:lumOff val="50000"/>
                  </a:schemeClr>
                </a:solidFill>
              </a:rPr>
              <a:t>, las </a:t>
            </a:r>
            <a:r>
              <a:rPr lang="es-ES_tradnl" sz="1300" b="1" dirty="0">
                <a:solidFill>
                  <a:schemeClr val="tx1">
                    <a:lumMod val="50000"/>
                    <a:lumOff val="50000"/>
                  </a:schemeClr>
                </a:solidFill>
              </a:rPr>
              <a:t>cornisas de </a:t>
            </a:r>
            <a:r>
              <a:rPr lang="es-ES_tradnl" sz="1300" b="1" dirty="0" err="1">
                <a:solidFill>
                  <a:schemeClr val="tx1">
                    <a:lumMod val="50000"/>
                    <a:lumOff val="50000"/>
                  </a:schemeClr>
                </a:solidFill>
              </a:rPr>
              <a:t>poliestileno</a:t>
            </a:r>
            <a:r>
              <a:rPr lang="es-ES_tradnl" sz="1300" b="1" dirty="0">
                <a:solidFill>
                  <a:schemeClr val="tx1">
                    <a:lumMod val="50000"/>
                    <a:lumOff val="50000"/>
                  </a:schemeClr>
                </a:solidFill>
              </a:rPr>
              <a:t> </a:t>
            </a:r>
            <a:r>
              <a:rPr lang="es-ES_tradnl" sz="1300" dirty="0">
                <a:solidFill>
                  <a:schemeClr val="tx1">
                    <a:lumMod val="50000"/>
                    <a:lumOff val="50000"/>
                  </a:schemeClr>
                </a:solidFill>
              </a:rPr>
              <a:t>requieren un mayor cuidado de manejo  por la delicadeza del material.</a:t>
            </a:r>
            <a:r>
              <a:rPr lang="es-ES" sz="1300" dirty="0">
                <a:solidFill>
                  <a:schemeClr val="tx2"/>
                </a:solidFill>
              </a:rPr>
              <a:t> Además de las molduras en sí, es necesario </a:t>
            </a:r>
            <a:r>
              <a:rPr lang="es-ES" sz="1300" b="1" dirty="0">
                <a:solidFill>
                  <a:schemeClr val="tx2"/>
                </a:solidFill>
              </a:rPr>
              <a:t>un adhesivo especial sin disolventes </a:t>
            </a:r>
            <a:r>
              <a:rPr lang="es-ES" sz="1300" dirty="0">
                <a:solidFill>
                  <a:schemeClr val="tx2"/>
                </a:solidFill>
              </a:rPr>
              <a:t>para fijarlas a pared y techo; </a:t>
            </a:r>
            <a:r>
              <a:rPr lang="es-ES" sz="1300" b="1" dirty="0">
                <a:solidFill>
                  <a:schemeClr val="tx2"/>
                </a:solidFill>
              </a:rPr>
              <a:t>una segueta</a:t>
            </a:r>
            <a:r>
              <a:rPr lang="es-ES" sz="1300" dirty="0">
                <a:solidFill>
                  <a:schemeClr val="tx2"/>
                </a:solidFill>
              </a:rPr>
              <a:t> para cortarlas, </a:t>
            </a:r>
            <a:r>
              <a:rPr lang="es-ES" sz="1300" b="1" dirty="0">
                <a:solidFill>
                  <a:schemeClr val="tx2"/>
                </a:solidFill>
              </a:rPr>
              <a:t>espátula </a:t>
            </a:r>
            <a:r>
              <a:rPr lang="es-ES" sz="1300" dirty="0">
                <a:solidFill>
                  <a:schemeClr val="tx2"/>
                </a:solidFill>
              </a:rPr>
              <a:t>para aplicar el adhesivo, </a:t>
            </a:r>
            <a:r>
              <a:rPr lang="es-ES" sz="1300" b="1" dirty="0">
                <a:solidFill>
                  <a:schemeClr val="tx2"/>
                </a:solidFill>
              </a:rPr>
              <a:t>y pintura plástica o vinílica</a:t>
            </a:r>
            <a:r>
              <a:rPr lang="es-ES" sz="1300" dirty="0">
                <a:solidFill>
                  <a:schemeClr val="tx2"/>
                </a:solidFill>
              </a:rPr>
              <a:t> (sin disolventes) del mismo tono que la pared o el techo, o bien de color blanco.</a:t>
            </a:r>
          </a:p>
          <a:p>
            <a:pPr lvl="0" algn="just">
              <a:spcBef>
                <a:spcPct val="20000"/>
              </a:spcBef>
              <a:defRPr/>
            </a:pPr>
            <a:r>
              <a:rPr lang="es-ES" sz="1300" dirty="0">
                <a:solidFill>
                  <a:schemeClr val="tx2"/>
                </a:solidFill>
              </a:rPr>
              <a:t>Estas cornisas posteriormente se tratarán con  pasta LOSALIM para incorporar  y darle una terminación uniforme al cielo a las cornisas</a:t>
            </a:r>
          </a:p>
          <a:p>
            <a:pPr lvl="0" algn="just">
              <a:spcBef>
                <a:spcPct val="20000"/>
              </a:spcBef>
              <a:defRPr/>
            </a:pPr>
            <a:endParaRPr lang="es-ES" sz="1300" dirty="0">
              <a:solidFill>
                <a:schemeClr val="tx2"/>
              </a:solidFill>
            </a:endParaRPr>
          </a:p>
          <a:p>
            <a:pPr lvl="0" algn="just">
              <a:spcBef>
                <a:spcPct val="20000"/>
              </a:spcBef>
              <a:defRPr/>
            </a:pPr>
            <a:endParaRPr lang="es-ES" sz="1300" dirty="0">
              <a:solidFill>
                <a:schemeClr val="tx2"/>
              </a:solidFill>
            </a:endParaRPr>
          </a:p>
          <a:p>
            <a:pPr lvl="0" algn="just">
              <a:spcBef>
                <a:spcPct val="20000"/>
              </a:spcBef>
              <a:defRPr/>
            </a:pPr>
            <a:endParaRPr lang="es-ES_tradnl" sz="1300" dirty="0">
              <a:solidFill>
                <a:schemeClr val="tx2"/>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30" y="4176648"/>
            <a:ext cx="4028381" cy="2267362"/>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4195637"/>
            <a:ext cx="2051033" cy="2229384"/>
          </a:xfrm>
          <a:prstGeom prst="rect">
            <a:avLst/>
          </a:prstGeom>
        </p:spPr>
      </p:pic>
      <p:pic>
        <p:nvPicPr>
          <p:cNvPr id="10" name="Picture 3" descr="C:\Users\Sole\Desktop\Nueva carpeta (2)\IMG_60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01" y="140668"/>
            <a:ext cx="4988144" cy="429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6082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500700" y="500046"/>
            <a:ext cx="3008313" cy="5514998"/>
          </a:xfrm>
        </p:spPr>
        <p:txBody>
          <a:bodyPr/>
          <a:lstStyle/>
          <a:p>
            <a:r>
              <a:rPr lang="es-ES_tradnl" b="1" dirty="0" smtClean="0"/>
              <a:t>ANALISIS CRITICO</a:t>
            </a:r>
          </a:p>
          <a:p>
            <a:endParaRPr lang="es-ES_tradnl" b="1" dirty="0" smtClean="0"/>
          </a:p>
          <a:p>
            <a:pPr algn="just"/>
            <a:r>
              <a:rPr lang="es-ES_tradnl" dirty="0" smtClean="0"/>
              <a:t>En el momento de la vista  los guardapolvos  ya habían sido colocados  en el piso de las oficinas y el los cuatro pisos superiores.</a:t>
            </a:r>
          </a:p>
          <a:p>
            <a:pPr algn="just"/>
            <a:r>
              <a:rPr lang="es-ES_tradnl" dirty="0" smtClean="0"/>
              <a:t>En general   fueron colocados de forma  correcta y no se observaron  defectos a simple vista. Sin embargo  ,si se decide mira en detalle,  se observan algunos elemento que fueron mal cortados. Dichos detalles cambian inmediatamente la apreciación del espacio propuesto en los departamentos. </a:t>
            </a:r>
          </a:p>
          <a:p>
            <a:pPr algn="just"/>
            <a:r>
              <a:rPr lang="es-ES_tradnl" dirty="0" smtClean="0"/>
              <a:t>Esta es una de las partidas que no admite errores debido a que corresponde a una de las terminaciones  más finas que marcan la diferencia entre los espacios. </a:t>
            </a:r>
            <a:endParaRPr lang="es-MX"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39</a:t>
            </a:fld>
            <a:endParaRPr lang="es-CL" dirty="0"/>
          </a:p>
        </p:txBody>
      </p:sp>
      <p:pic>
        <p:nvPicPr>
          <p:cNvPr id="6" name="5 Imagen" descr="IMG_6082.JPG"/>
          <p:cNvPicPr>
            <a:picLocks noChangeAspect="1"/>
          </p:cNvPicPr>
          <p:nvPr/>
        </p:nvPicPr>
        <p:blipFill>
          <a:blip r:embed="rId2" cstate="print"/>
          <a:stretch>
            <a:fillRect/>
          </a:stretch>
        </p:blipFill>
        <p:spPr>
          <a:xfrm>
            <a:off x="714352" y="500045"/>
            <a:ext cx="4302953" cy="5737270"/>
          </a:xfrm>
          <a:prstGeom prst="rect">
            <a:avLst/>
          </a:prstGeom>
        </p:spPr>
      </p:pic>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436096" y="188648"/>
            <a:ext cx="3240360" cy="720625"/>
          </a:xfrm>
        </p:spPr>
        <p:txBody>
          <a:bodyPr/>
          <a:lstStyle/>
          <a:p>
            <a:r>
              <a:rPr lang="es-CL" sz="1800" dirty="0">
                <a:solidFill>
                  <a:schemeClr val="accent2"/>
                </a:solidFill>
              </a:rPr>
              <a:t>UBICACIÓN Y CONTEXTO DEL NUEVO EDIFICIO A SEGUIR</a:t>
            </a:r>
            <a:r>
              <a:rPr lang="es-CL" dirty="0" smtClean="0">
                <a:solidFill>
                  <a:schemeClr val="accent2"/>
                </a:solidFill>
              </a:rPr>
              <a:t> </a:t>
            </a:r>
            <a:endParaRPr lang="es-CL" dirty="0">
              <a:solidFill>
                <a:schemeClr val="accent2"/>
              </a:solidFill>
            </a:endParaRPr>
          </a:p>
        </p:txBody>
      </p:sp>
      <p:sp>
        <p:nvSpPr>
          <p:cNvPr id="5" name="4 Marcador de texto"/>
          <p:cNvSpPr>
            <a:spLocks noGrp="1"/>
          </p:cNvSpPr>
          <p:nvPr>
            <p:ph type="body" sz="half" idx="2"/>
          </p:nvPr>
        </p:nvSpPr>
        <p:spPr>
          <a:xfrm>
            <a:off x="5508112" y="1052736"/>
            <a:ext cx="2919093" cy="5184576"/>
          </a:xfrm>
        </p:spPr>
        <p:txBody>
          <a:bodyPr>
            <a:normAutofit fontScale="92500"/>
          </a:bodyPr>
          <a:lstStyle/>
          <a:p>
            <a:pPr algn="just"/>
            <a:r>
              <a:rPr lang="es-CL" dirty="0" smtClean="0"/>
              <a:t>El edificio Lourdes se ubica en la Av. San Pablo , Comuna de Quinta  Normal y pertenece a  la misma empresa constructora de la obra del pasado informe  (NOLLAGAM).</a:t>
            </a:r>
          </a:p>
          <a:p>
            <a:pPr algn="just"/>
            <a:r>
              <a:rPr lang="es-CL" dirty="0" smtClean="0"/>
              <a:t>Dentro del las </a:t>
            </a:r>
            <a:r>
              <a:rPr lang="es-CL" b="1" dirty="0" smtClean="0"/>
              <a:t>ventajas</a:t>
            </a:r>
            <a:r>
              <a:rPr lang="es-CL" dirty="0" smtClean="0"/>
              <a:t> del emplazamiento del edificio se puede acotar lo siguiente:</a:t>
            </a:r>
            <a:endParaRPr lang="es-CL" dirty="0"/>
          </a:p>
          <a:p>
            <a:pPr marL="285657" indent="-285657" algn="just">
              <a:buFont typeface="Arial" panose="020B0604020202020204" pitchFamily="34" charset="0"/>
              <a:buChar char="•"/>
            </a:pPr>
            <a:r>
              <a:rPr lang="es-CL" dirty="0" smtClean="0"/>
              <a:t>Cercanía al Transporte Público (Metro Gruta de Lourdes y Transantiago)</a:t>
            </a:r>
          </a:p>
          <a:p>
            <a:pPr marL="285657" indent="-285657" algn="just">
              <a:buFont typeface="Arial" panose="020B0604020202020204" pitchFamily="34" charset="0"/>
              <a:buChar char="•"/>
            </a:pPr>
            <a:r>
              <a:rPr lang="es-CL" dirty="0" smtClean="0"/>
              <a:t>Revalorización del sector de San Pablo por la nueva construcción .</a:t>
            </a:r>
          </a:p>
          <a:p>
            <a:pPr marL="285657" indent="-285657" algn="just">
              <a:buFont typeface="Arial" panose="020B0604020202020204" pitchFamily="34" charset="0"/>
              <a:buChar char="•"/>
            </a:pPr>
            <a:r>
              <a:rPr lang="es-CL" dirty="0" smtClean="0"/>
              <a:t>Esta próximos a escuelas y  zonas  religiosas como lo es la Gruta de Lourdes  y el  templo .</a:t>
            </a:r>
          </a:p>
          <a:p>
            <a:pPr algn="just"/>
            <a:r>
              <a:rPr lang="es-CL" dirty="0" smtClean="0"/>
              <a:t>Dentro de las  posibles </a:t>
            </a:r>
            <a:r>
              <a:rPr lang="es-CL" b="1" dirty="0" smtClean="0"/>
              <a:t>desventajas</a:t>
            </a:r>
            <a:r>
              <a:rPr lang="es-CL" dirty="0" smtClean="0"/>
              <a:t> del emplazamiento se  puede mencionar:</a:t>
            </a:r>
          </a:p>
          <a:p>
            <a:pPr marL="285657" indent="-285657" algn="just">
              <a:buFont typeface="Arial" panose="020B0604020202020204" pitchFamily="34" charset="0"/>
              <a:buChar char="•"/>
            </a:pPr>
            <a:r>
              <a:rPr lang="es-CL" dirty="0" smtClean="0"/>
              <a:t>Proximidad a la  autopista Central que puede producir algunos problemas de ruido y </a:t>
            </a:r>
            <a:r>
              <a:rPr lang="es-CL" b="1" dirty="0" smtClean="0"/>
              <a:t>contaminación acústica </a:t>
            </a:r>
            <a:r>
              <a:rPr lang="es-CL" dirty="0" smtClean="0"/>
              <a:t>.</a:t>
            </a:r>
          </a:p>
          <a:p>
            <a:pPr marL="285657" indent="-285657" algn="just">
              <a:buFont typeface="Arial" panose="020B0604020202020204" pitchFamily="34" charset="0"/>
              <a:buChar char="•"/>
            </a:pPr>
            <a:r>
              <a:rPr lang="es-CL" dirty="0" smtClean="0"/>
              <a:t>La calle interior de Patria Nueva  describe viviendas de  baja altura , por lo que la altura del edificio  rompe con el esquema del entorno.</a:t>
            </a:r>
          </a:p>
          <a:p>
            <a:pPr marL="285657" indent="-285657" algn="just">
              <a:buFont typeface="Arial" panose="020B0604020202020204" pitchFamily="34" charset="0"/>
              <a:buChar char="•"/>
            </a:pPr>
            <a:r>
              <a:rPr lang="es-CL" dirty="0" smtClean="0"/>
              <a:t>Además se da una </a:t>
            </a:r>
            <a:r>
              <a:rPr lang="es-CL" b="1" dirty="0" smtClean="0"/>
              <a:t>contaminación visual </a:t>
            </a:r>
            <a:r>
              <a:rPr lang="es-CL" dirty="0" smtClean="0"/>
              <a:t>por la existencia de sitios eriazos que rodean el edificio </a:t>
            </a:r>
          </a:p>
          <a:p>
            <a:pPr algn="just"/>
            <a:endParaRPr lang="es-CL" dirty="0" smtClean="0"/>
          </a:p>
          <a:p>
            <a:pPr algn="just"/>
            <a:endParaRPr lang="es-CL" dirty="0" smtClean="0"/>
          </a:p>
          <a:p>
            <a:pPr marL="285657" indent="-285657" algn="just">
              <a:buFont typeface="Arial" panose="020B0604020202020204" pitchFamily="34" charset="0"/>
              <a:buChar char="•"/>
            </a:pPr>
            <a:endParaRPr lang="es-CL" dirty="0" smtClean="0"/>
          </a:p>
          <a:p>
            <a:pPr marL="285657" indent="-285657" algn="just">
              <a:buFont typeface="Arial" panose="020B0604020202020204" pitchFamily="34" charset="0"/>
              <a:buChar char="•"/>
            </a:pPr>
            <a:endParaRPr lang="es-CL" dirty="0" smtClean="0"/>
          </a:p>
        </p:txBody>
      </p:sp>
      <p:sp>
        <p:nvSpPr>
          <p:cNvPr id="10" name="9 Marcador de número de diapositiva"/>
          <p:cNvSpPr>
            <a:spLocks noGrp="1"/>
          </p:cNvSpPr>
          <p:nvPr>
            <p:ph type="sldNum" sz="quarter" idx="15"/>
          </p:nvPr>
        </p:nvSpPr>
        <p:spPr/>
        <p:txBody>
          <a:bodyPr/>
          <a:lstStyle/>
          <a:p>
            <a:fld id="{DE29AA27-3314-4D32-AB85-0F62F01F4559}" type="slidenum">
              <a:rPr lang="es-CL" smtClean="0"/>
              <a:pPr/>
              <a:t>4</a:t>
            </a:fld>
            <a:endParaRPr lang="es-CL" dirty="0"/>
          </a:p>
        </p:txBody>
      </p:sp>
      <p:sp>
        <p:nvSpPr>
          <p:cNvPr id="11"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3" name="2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0177" y="220909"/>
            <a:ext cx="5112568" cy="4696158"/>
          </a:xfr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183" y="4917065"/>
            <a:ext cx="5159451" cy="1421035"/>
          </a:xfrm>
          <a:prstGeom prst="rect">
            <a:avLst/>
          </a:prstGeom>
        </p:spPr>
      </p:pic>
    </p:spTree>
    <p:extLst>
      <p:ext uri="{BB962C8B-B14F-4D97-AF65-F5344CB8AC3E}">
        <p14:creationId xmlns:p14="http://schemas.microsoft.com/office/powerpoint/2010/main" val="3829172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40</a:t>
            </a:fld>
            <a:endParaRPr lang="es-CL" dirty="0"/>
          </a:p>
        </p:txBody>
      </p:sp>
      <p:sp>
        <p:nvSpPr>
          <p:cNvPr id="7" name="6 Marcador de pie de página"/>
          <p:cNvSpPr txBox="1">
            <a:spLocks/>
          </p:cNvSpPr>
          <p:nvPr/>
        </p:nvSpPr>
        <p:spPr>
          <a:xfrm>
            <a:off x="755578" y="6525347"/>
            <a:ext cx="8928992" cy="332656"/>
          </a:xfrm>
          <a:prstGeom prst="rect">
            <a:avLst/>
          </a:prstGeom>
        </p:spPr>
        <p:txBody>
          <a:bodyPr vert="horz" lIns="91410" tIns="45706" rIns="91410" bIns="45706" rtlCol="0" anchor="ctr"/>
          <a:lstStyle>
            <a:defPPr>
              <a:defRPr lang="es-CL"/>
            </a:defPPr>
            <a:lvl1pPr marL="0" algn="l" defTabSz="914331" rtl="0" eaLnBrk="1" latinLnBrk="0" hangingPunct="1">
              <a:defRPr sz="1200" kern="1200">
                <a:solidFill>
                  <a:schemeClr val="tx1">
                    <a:lumMod val="60000"/>
                    <a:lumOff val="40000"/>
                  </a:schemeClr>
                </a:solidFill>
                <a:latin typeface="+mn-lt"/>
                <a:ea typeface="+mn-ea"/>
                <a:cs typeface="+mn-cs"/>
              </a:defRPr>
            </a:lvl1pPr>
            <a:lvl2pPr marL="457165"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5" algn="l" defTabSz="914331" rtl="0" eaLnBrk="1" latinLnBrk="0" hangingPunct="1">
              <a:defRPr sz="1800" kern="1200">
                <a:solidFill>
                  <a:schemeClr val="tx1"/>
                </a:solidFill>
                <a:latin typeface="+mn-lt"/>
                <a:ea typeface="+mn-ea"/>
                <a:cs typeface="+mn-cs"/>
              </a:defRPr>
            </a:lvl4pPr>
            <a:lvl5pPr marL="1828660" algn="l" defTabSz="914331" rtl="0" eaLnBrk="1" latinLnBrk="0" hangingPunct="1">
              <a:defRPr sz="1800" kern="1200">
                <a:solidFill>
                  <a:schemeClr val="tx1"/>
                </a:solidFill>
                <a:latin typeface="+mn-lt"/>
                <a:ea typeface="+mn-ea"/>
                <a:cs typeface="+mn-cs"/>
              </a:defRPr>
            </a:lvl5pPr>
            <a:lvl6pPr marL="2285826" algn="l" defTabSz="914331" rtl="0" eaLnBrk="1" latinLnBrk="0" hangingPunct="1">
              <a:defRPr sz="1800" kern="1200">
                <a:solidFill>
                  <a:schemeClr val="tx1"/>
                </a:solidFill>
                <a:latin typeface="+mn-lt"/>
                <a:ea typeface="+mn-ea"/>
                <a:cs typeface="+mn-cs"/>
              </a:defRPr>
            </a:lvl6pPr>
            <a:lvl7pPr marL="2742990" algn="l" defTabSz="914331" rtl="0" eaLnBrk="1" latinLnBrk="0" hangingPunct="1">
              <a:defRPr sz="1800" kern="1200">
                <a:solidFill>
                  <a:schemeClr val="tx1"/>
                </a:solidFill>
                <a:latin typeface="+mn-lt"/>
                <a:ea typeface="+mn-ea"/>
                <a:cs typeface="+mn-cs"/>
              </a:defRPr>
            </a:lvl7pPr>
            <a:lvl8pPr marL="3200156" algn="l" defTabSz="914331" rtl="0" eaLnBrk="1" latinLnBrk="0" hangingPunct="1">
              <a:defRPr sz="1800" kern="1200">
                <a:solidFill>
                  <a:schemeClr val="tx1"/>
                </a:solidFill>
                <a:latin typeface="+mn-lt"/>
                <a:ea typeface="+mn-ea"/>
                <a:cs typeface="+mn-cs"/>
              </a:defRPr>
            </a:lvl8pPr>
            <a:lvl9pPr marL="3657321" algn="l" defTabSz="914331" rtl="0" eaLnBrk="1" latinLnBrk="0" hangingPunct="1">
              <a:defRPr sz="1800" kern="1200">
                <a:solidFill>
                  <a:schemeClr val="tx1"/>
                </a:solidFill>
                <a:latin typeface="+mn-lt"/>
                <a:ea typeface="+mn-ea"/>
                <a:cs typeface="+mn-cs"/>
              </a:defRPr>
            </a:lvl9pPr>
          </a:lstStyle>
          <a:p>
            <a:r>
              <a:rPr lang="es-CL" sz="1100"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1385712662"/>
              </p:ext>
            </p:extLst>
          </p:nvPr>
        </p:nvGraphicFramePr>
        <p:xfrm>
          <a:off x="467547" y="536926"/>
          <a:ext cx="8077723" cy="2244002"/>
        </p:xfrm>
        <a:graphic>
          <a:graphicData uri="http://schemas.openxmlformats.org/drawingml/2006/table">
            <a:tbl>
              <a:tblPr firstRow="1" firstCol="1">
                <a:tableStyleId>{5C22544A-7EE6-4342-B048-85BDC9FD1C3A}</a:tableStyleId>
              </a:tblPr>
              <a:tblGrid>
                <a:gridCol w="4635918"/>
                <a:gridCol w="770513"/>
                <a:gridCol w="770513"/>
                <a:gridCol w="1003254"/>
                <a:gridCol w="897525"/>
              </a:tblGrid>
              <a:tr h="194726">
                <a:tc>
                  <a:txBody>
                    <a:bodyPr/>
                    <a:lstStyle/>
                    <a:p>
                      <a:pPr algn="l" fontAlgn="b"/>
                      <a:r>
                        <a:rPr lang="es-CL" sz="1100" u="none" strike="noStrike" dirty="0">
                          <a:effectLst/>
                        </a:rPr>
                        <a:t>PARTIDA : GUARDAPOLVOS  , CORNISAS Y CUBREJUNTAS</a:t>
                      </a:r>
                      <a:endParaRPr lang="es-CL" sz="1100" b="1"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endParaRPr lang="es-CL" sz="1100" b="0" i="0" u="none" strike="noStrike">
                        <a:solidFill>
                          <a:srgbClr val="000000"/>
                        </a:solidFill>
                        <a:effectLst/>
                        <a:latin typeface="Calibri"/>
                      </a:endParaRPr>
                    </a:p>
                  </a:txBody>
                  <a:tcPr marL="0" marR="0" marT="0" marB="0" anchor="b"/>
                </a:tc>
                <a:tc>
                  <a:txBody>
                    <a:bodyPr/>
                    <a:lstStyle/>
                    <a:p>
                      <a:pPr algn="ctr" fontAlgn="b"/>
                      <a:endParaRPr lang="es-CL" sz="1100" b="0" i="0" u="none" strike="noStrike">
                        <a:solidFill>
                          <a:srgbClr val="000000"/>
                        </a:solidFill>
                        <a:effectLst/>
                        <a:latin typeface="Calibri"/>
                      </a:endParaRPr>
                    </a:p>
                  </a:txBody>
                  <a:tcPr marL="0" marR="0" marT="0" marB="0" anchor="b"/>
                </a:tc>
              </a:tr>
              <a:tr h="194726">
                <a:tc>
                  <a:txBody>
                    <a:bodyPr/>
                    <a:lstStyle/>
                    <a:p>
                      <a:pPr algn="l" fontAlgn="b"/>
                      <a:r>
                        <a:rPr lang="pt-BR" sz="1100" u="none" strike="noStrike" dirty="0">
                          <a:effectLst/>
                        </a:rPr>
                        <a:t>SUBPARTIDA : GUARDAPOLVOS DE MADERA ARAUCO</a:t>
                      </a:r>
                      <a:endParaRPr lang="pt-BR"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ML </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9.677 </a:t>
                      </a:r>
                      <a:endParaRPr lang="es-CL" sz="1100" b="1"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pt-BR" sz="1100" u="none" strike="noStrike" dirty="0">
                          <a:effectLst/>
                        </a:rPr>
                        <a:t>GUARDAPOLVOS MDF 70 MM ARAUCO </a:t>
                      </a:r>
                      <a:endParaRPr lang="pt-BR" sz="1100" b="1"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ML</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0,4</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3.681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1.472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INGLETES REDLINE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4.990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499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SERRUCHO  COSTILLA REDLINE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0,3</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8.990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2.697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ADHESIVO DE MONTAJE  TOPEX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3.140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314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CLAVOS ACERADOS  FIXSER  2,7X50MM | BOLSA 5 UNIDADES</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KG</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0,4</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2.860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1.144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PUNTAS CORRIENTES  1 "  | BOLSA 50 GRMS   INCHALAM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KG</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407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41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INSTALADOR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0,1</a:t>
                      </a:r>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5455">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dirty="0">
                          <a:effectLst/>
                        </a:rPr>
                        <a:t> $          9.677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174087861"/>
              </p:ext>
            </p:extLst>
          </p:nvPr>
        </p:nvGraphicFramePr>
        <p:xfrm>
          <a:off x="467550" y="3066477"/>
          <a:ext cx="8064895" cy="2234731"/>
        </p:xfrm>
        <a:graphic>
          <a:graphicData uri="http://schemas.openxmlformats.org/drawingml/2006/table">
            <a:tbl>
              <a:tblPr firstRow="1" firstCol="1">
                <a:tableStyleId>{5C22544A-7EE6-4342-B048-85BDC9FD1C3A}</a:tableStyleId>
              </a:tblPr>
              <a:tblGrid>
                <a:gridCol w="4629847"/>
                <a:gridCol w="896100"/>
                <a:gridCol w="896594"/>
                <a:gridCol w="841205"/>
                <a:gridCol w="801149"/>
              </a:tblGrid>
              <a:tr h="194726">
                <a:tc>
                  <a:txBody>
                    <a:bodyPr/>
                    <a:lstStyle/>
                    <a:p>
                      <a:pPr algn="l" fontAlgn="b"/>
                      <a:r>
                        <a:rPr lang="es-CL" sz="1100" u="none" strike="noStrike" dirty="0">
                          <a:effectLst/>
                        </a:rPr>
                        <a:t>SUBPARTIDA :GUARDAPOLVOS CERAMICA EN  GENERAL </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ML</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33.890 </a:t>
                      </a:r>
                      <a:endParaRPr lang="es-CL" sz="1100" b="1"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CERAMICA GENERAL  HUINCHA DE 10 CM SEGÚN EETT</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CAJA</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0,4</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3.586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1.434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BECKRON  25 KILOS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1.790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179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pt-BR" sz="1100" u="none" strike="noStrike">
                          <a:effectLst/>
                        </a:rPr>
                        <a:t>SEPARADORES CERAMICA CRUZ 3 MM </a:t>
                      </a:r>
                      <a:endParaRPr lang="pt-BR"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1.130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1.017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FRAGUADOR  BEFRAGUE  5KILOS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3.990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399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ESPATULA  YORK 60MM</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0,3</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2.860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858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ESPATULA  YORK  TIPO LLANA DENTADA  300X180 MM</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0,3</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4.990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1.497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pt-BR" sz="1100" u="none" strike="noStrike">
                          <a:effectLst/>
                        </a:rPr>
                        <a:t>CORTADOR DE CERAMICA  50 CM  RUBI </a:t>
                      </a:r>
                      <a:endParaRPr lang="pt-BR"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0,5</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49.990,00 </a:t>
                      </a:r>
                      <a:endParaRPr lang="es-CL" sz="11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24995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CERAMISTA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5455">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33.890 </a:t>
                      </a:r>
                      <a:endParaRPr lang="es-CL" sz="11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3939457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41</a:t>
            </a:fld>
            <a:endParaRPr lang="es-CL" dirty="0"/>
          </a:p>
        </p:txBody>
      </p:sp>
      <p:graphicFrame>
        <p:nvGraphicFramePr>
          <p:cNvPr id="7" name="6 Tabla"/>
          <p:cNvGraphicFramePr>
            <a:graphicFrameLocks noGrp="1"/>
          </p:cNvGraphicFramePr>
          <p:nvPr>
            <p:extLst>
              <p:ext uri="{D42A27DB-BD31-4B8C-83A1-F6EECF244321}">
                <p14:modId xmlns:p14="http://schemas.microsoft.com/office/powerpoint/2010/main" val="4080775309"/>
              </p:ext>
            </p:extLst>
          </p:nvPr>
        </p:nvGraphicFramePr>
        <p:xfrm>
          <a:off x="539552" y="332656"/>
          <a:ext cx="8064896" cy="1492911"/>
        </p:xfrm>
        <a:graphic>
          <a:graphicData uri="http://schemas.openxmlformats.org/drawingml/2006/table">
            <a:tbl>
              <a:tblPr firstRow="1" firstCol="1">
                <a:tableStyleId>{5C22544A-7EE6-4342-B048-85BDC9FD1C3A}</a:tableStyleId>
              </a:tblPr>
              <a:tblGrid>
                <a:gridCol w="4680520"/>
                <a:gridCol w="940872"/>
                <a:gridCol w="801149"/>
                <a:gridCol w="841206"/>
                <a:gridCol w="801149"/>
              </a:tblGrid>
              <a:tr h="194726">
                <a:tc>
                  <a:txBody>
                    <a:bodyPr/>
                    <a:lstStyle/>
                    <a:p>
                      <a:pPr algn="l" fontAlgn="b"/>
                      <a:r>
                        <a:rPr lang="es-CL" sz="1100" u="none" strike="noStrike" dirty="0">
                          <a:effectLst/>
                        </a:rPr>
                        <a:t>SUBPARTIDA : CORNISAS   NOMASTYL</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ML </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12.810 </a:t>
                      </a:r>
                      <a:endParaRPr lang="es-CL" sz="1100" b="1"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it-IT" sz="1100" u="none" strike="noStrike">
                          <a:effectLst/>
                        </a:rPr>
                        <a:t>CORNISA  POLIESTIRENO  MODELO  F  NOMASTYL 30 MM</a:t>
                      </a:r>
                      <a:endParaRPr lang="it-IT"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CAJA</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0,5</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2.260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1.130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ADHESIVO  DE CONTACTO TOPEX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1.790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179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PASTA  LOSALIM  INTERIOR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KG</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0,3</a:t>
                      </a:r>
                      <a:endParaRPr lang="es-CL" sz="11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14.970,00 </a:t>
                      </a:r>
                      <a:endParaRPr lang="es-CL" sz="11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4.491,00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INSTALADOR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7.000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5455">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12.810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462923694"/>
              </p:ext>
            </p:extLst>
          </p:nvPr>
        </p:nvGraphicFramePr>
        <p:xfrm>
          <a:off x="539559" y="1916832"/>
          <a:ext cx="8064895" cy="1122001"/>
        </p:xfrm>
        <a:graphic>
          <a:graphicData uri="http://schemas.openxmlformats.org/drawingml/2006/table">
            <a:tbl>
              <a:tblPr firstRow="1" firstCol="1">
                <a:tableStyleId>{5C22544A-7EE6-4342-B048-85BDC9FD1C3A}</a:tableStyleId>
              </a:tblPr>
              <a:tblGrid>
                <a:gridCol w="4671814"/>
                <a:gridCol w="776479"/>
                <a:gridCol w="776479"/>
                <a:gridCol w="935649"/>
                <a:gridCol w="904474"/>
              </a:tblGrid>
              <a:tr h="194726">
                <a:tc>
                  <a:txBody>
                    <a:bodyPr/>
                    <a:lstStyle/>
                    <a:p>
                      <a:pPr algn="l" fontAlgn="b"/>
                      <a:r>
                        <a:rPr lang="es-CL" sz="1100" u="none" strike="noStrike" dirty="0">
                          <a:effectLst/>
                        </a:rPr>
                        <a:t>SUBPARTIDA : CUBREJUNTAS PVC  D.V.P</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dirty="0">
                          <a:effectLst/>
                        </a:rPr>
                        <a:t>UNIDAD DE MEDIDA : ML </a:t>
                      </a:r>
                      <a:endParaRPr lang="es-CL" sz="11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4.068 </a:t>
                      </a:r>
                      <a:endParaRPr lang="es-CL" sz="1100" b="1"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VALOR</a:t>
                      </a:r>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CUBREJUNTA  PVC  COLOR BEIGE  D.V.P</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2.790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558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CERAMISTA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r>
              <a:tr h="185455">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5455">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4.068 </a:t>
                      </a:r>
                      <a:endParaRPr lang="es-CL" sz="1100" b="0" i="0" u="none" strike="noStrike" dirty="0">
                        <a:solidFill>
                          <a:srgbClr val="000000"/>
                        </a:solidFill>
                        <a:effectLst/>
                        <a:latin typeface="Calibri"/>
                      </a:endParaRPr>
                    </a:p>
                  </a:txBody>
                  <a:tcPr marL="0" marR="0" marT="0" marB="0" anchor="b"/>
                </a:tc>
              </a:tr>
            </a:tbl>
          </a:graphicData>
        </a:graphic>
      </p:graphicFrame>
      <p:sp>
        <p:nvSpPr>
          <p:cNvPr id="9"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10" name="6 Marcador de pie de página"/>
          <p:cNvSpPr txBox="1">
            <a:spLocks/>
          </p:cNvSpPr>
          <p:nvPr/>
        </p:nvSpPr>
        <p:spPr>
          <a:xfrm>
            <a:off x="323528" y="6525347"/>
            <a:ext cx="8928992" cy="332656"/>
          </a:xfrm>
          <a:prstGeom prst="rect">
            <a:avLst/>
          </a:prstGeom>
        </p:spPr>
        <p:txBody>
          <a:bodyPr vert="horz" lIns="91410" tIns="45706" rIns="91410" bIns="45706" rtlCol="0" anchor="ctr"/>
          <a:lstStyle>
            <a:defPPr>
              <a:defRPr lang="es-CL"/>
            </a:defPPr>
            <a:lvl1pPr marL="0" algn="l" defTabSz="914331" rtl="0" eaLnBrk="1" latinLnBrk="0" hangingPunct="1">
              <a:defRPr sz="1200" kern="1200">
                <a:solidFill>
                  <a:schemeClr val="tx1">
                    <a:lumMod val="60000"/>
                    <a:lumOff val="40000"/>
                  </a:schemeClr>
                </a:solidFill>
                <a:latin typeface="+mn-lt"/>
                <a:ea typeface="+mn-ea"/>
                <a:cs typeface="+mn-cs"/>
              </a:defRPr>
            </a:lvl1pPr>
            <a:lvl2pPr marL="457165"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5" algn="l" defTabSz="914331" rtl="0" eaLnBrk="1" latinLnBrk="0" hangingPunct="1">
              <a:defRPr sz="1800" kern="1200">
                <a:solidFill>
                  <a:schemeClr val="tx1"/>
                </a:solidFill>
                <a:latin typeface="+mn-lt"/>
                <a:ea typeface="+mn-ea"/>
                <a:cs typeface="+mn-cs"/>
              </a:defRPr>
            </a:lvl4pPr>
            <a:lvl5pPr marL="1828660" algn="l" defTabSz="914331" rtl="0" eaLnBrk="1" latinLnBrk="0" hangingPunct="1">
              <a:defRPr sz="1800" kern="1200">
                <a:solidFill>
                  <a:schemeClr val="tx1"/>
                </a:solidFill>
                <a:latin typeface="+mn-lt"/>
                <a:ea typeface="+mn-ea"/>
                <a:cs typeface="+mn-cs"/>
              </a:defRPr>
            </a:lvl5pPr>
            <a:lvl6pPr marL="2285826" algn="l" defTabSz="914331" rtl="0" eaLnBrk="1" latinLnBrk="0" hangingPunct="1">
              <a:defRPr sz="1800" kern="1200">
                <a:solidFill>
                  <a:schemeClr val="tx1"/>
                </a:solidFill>
                <a:latin typeface="+mn-lt"/>
                <a:ea typeface="+mn-ea"/>
                <a:cs typeface="+mn-cs"/>
              </a:defRPr>
            </a:lvl6pPr>
            <a:lvl7pPr marL="2742990" algn="l" defTabSz="914331" rtl="0" eaLnBrk="1" latinLnBrk="0" hangingPunct="1">
              <a:defRPr sz="1800" kern="1200">
                <a:solidFill>
                  <a:schemeClr val="tx1"/>
                </a:solidFill>
                <a:latin typeface="+mn-lt"/>
                <a:ea typeface="+mn-ea"/>
                <a:cs typeface="+mn-cs"/>
              </a:defRPr>
            </a:lvl7pPr>
            <a:lvl8pPr marL="3200156" algn="l" defTabSz="914331" rtl="0" eaLnBrk="1" latinLnBrk="0" hangingPunct="1">
              <a:defRPr sz="1800" kern="1200">
                <a:solidFill>
                  <a:schemeClr val="tx1"/>
                </a:solidFill>
                <a:latin typeface="+mn-lt"/>
                <a:ea typeface="+mn-ea"/>
                <a:cs typeface="+mn-cs"/>
              </a:defRPr>
            </a:lvl8pPr>
            <a:lvl9pPr marL="3657321" algn="l" defTabSz="914331" rtl="0" eaLnBrk="1" latinLnBrk="0" hangingPunct="1">
              <a:defRPr sz="1800" kern="1200">
                <a:solidFill>
                  <a:schemeClr val="tx1"/>
                </a:solidFill>
                <a:latin typeface="+mn-lt"/>
                <a:ea typeface="+mn-ea"/>
                <a:cs typeface="+mn-cs"/>
              </a:defRPr>
            </a:lvl9pPr>
          </a:lstStyle>
          <a:p>
            <a:r>
              <a:rPr lang="es-CL" sz="1100" dirty="0"/>
              <a:t>Universidad de Santiago de Chile | Practica Pre Profesional IV | Pilar Emilia Peterson | Profesor Guía: Carlos Richards M.| Fecha  : 8 Noviembre 2013</a:t>
            </a:r>
          </a:p>
        </p:txBody>
      </p:sp>
      <p:graphicFrame>
        <p:nvGraphicFramePr>
          <p:cNvPr id="11" name="10 Tabla"/>
          <p:cNvGraphicFramePr>
            <a:graphicFrameLocks noGrp="1"/>
          </p:cNvGraphicFramePr>
          <p:nvPr>
            <p:extLst>
              <p:ext uri="{D42A27DB-BD31-4B8C-83A1-F6EECF244321}">
                <p14:modId xmlns:p14="http://schemas.microsoft.com/office/powerpoint/2010/main" val="2388236724"/>
              </p:ext>
            </p:extLst>
          </p:nvPr>
        </p:nvGraphicFramePr>
        <p:xfrm>
          <a:off x="5377185" y="3140968"/>
          <a:ext cx="3227263" cy="1295400"/>
        </p:xfrm>
        <a:graphic>
          <a:graphicData uri="http://schemas.openxmlformats.org/drawingml/2006/table">
            <a:tbl>
              <a:tblPr lastRow="1" bandCol="1">
                <a:tableStyleId>{5C22544A-7EE6-4342-B048-85BDC9FD1C3A}</a:tableStyleId>
              </a:tblPr>
              <a:tblGrid>
                <a:gridCol w="1841439"/>
                <a:gridCol w="1385824"/>
              </a:tblGrid>
              <a:tr h="121143">
                <a:tc>
                  <a:txBody>
                    <a:bodyPr/>
                    <a:lstStyle/>
                    <a:p>
                      <a:pPr algn="l" fontAlgn="b"/>
                      <a:r>
                        <a:rPr lang="es-CL" sz="1000" u="none" strike="noStrike" dirty="0">
                          <a:effectLst/>
                        </a:rPr>
                        <a:t>APU CORNISAS</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100" u="none" strike="noStrike" dirty="0">
                          <a:effectLst/>
                        </a:rPr>
                        <a:t> $             12.810 </a:t>
                      </a:r>
                      <a:endParaRPr lang="es-CL" sz="1100" b="0" i="0" u="none" strike="noStrike" dirty="0">
                        <a:solidFill>
                          <a:srgbClr val="000000"/>
                        </a:solidFill>
                        <a:effectLst/>
                        <a:latin typeface="Calibri"/>
                      </a:endParaRPr>
                    </a:p>
                  </a:txBody>
                  <a:tcPr marL="0" marR="0" marT="0" marB="0" anchor="b"/>
                </a:tc>
              </a:tr>
              <a:tr h="110130">
                <a:tc>
                  <a:txBody>
                    <a:bodyPr/>
                    <a:lstStyle/>
                    <a:p>
                      <a:pPr algn="l" fontAlgn="b"/>
                      <a:r>
                        <a:rPr lang="es-CL" sz="1000" u="none" strike="noStrike">
                          <a:effectLst/>
                        </a:rPr>
                        <a:t>APU GUARD. MADERA</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9.677 </a:t>
                      </a:r>
                      <a:endParaRPr lang="es-CL" sz="1000" b="0" i="0" u="none" strike="noStrike">
                        <a:solidFill>
                          <a:srgbClr val="000000"/>
                        </a:solidFill>
                        <a:effectLst/>
                        <a:latin typeface="Calibri"/>
                      </a:endParaRPr>
                    </a:p>
                  </a:txBody>
                  <a:tcPr marL="0" marR="0" marT="0" marB="0" anchor="b"/>
                </a:tc>
              </a:tr>
              <a:tr h="110130">
                <a:tc>
                  <a:txBody>
                    <a:bodyPr/>
                    <a:lstStyle/>
                    <a:p>
                      <a:pPr algn="l" fontAlgn="b"/>
                      <a:r>
                        <a:rPr lang="es-CL" sz="1000" u="none" strike="noStrike">
                          <a:effectLst/>
                        </a:rPr>
                        <a:t>APU  GUARD.CERAM</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33.890 </a:t>
                      </a:r>
                      <a:endParaRPr lang="es-CL" sz="1000" b="0" i="0" u="none" strike="noStrike">
                        <a:solidFill>
                          <a:srgbClr val="000000"/>
                        </a:solidFill>
                        <a:effectLst/>
                        <a:latin typeface="Calibri"/>
                      </a:endParaRPr>
                    </a:p>
                  </a:txBody>
                  <a:tcPr marL="0" marR="0" marT="0" marB="0" anchor="b"/>
                </a:tc>
              </a:tr>
              <a:tr h="121143">
                <a:tc>
                  <a:txBody>
                    <a:bodyPr/>
                    <a:lstStyle/>
                    <a:p>
                      <a:pPr algn="l" fontAlgn="b"/>
                      <a:r>
                        <a:rPr lang="es-CL" sz="1000" u="none" strike="noStrike">
                          <a:effectLst/>
                        </a:rPr>
                        <a:t>APU CUBREJUNTAS</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dirty="0">
                          <a:effectLst/>
                        </a:rPr>
                        <a:t> $               4.068 </a:t>
                      </a:r>
                      <a:endParaRPr lang="es-CL" sz="1100" b="0" i="0" u="none" strike="noStrike" dirty="0">
                        <a:solidFill>
                          <a:srgbClr val="000000"/>
                        </a:solidFill>
                        <a:effectLst/>
                        <a:latin typeface="Calibri"/>
                      </a:endParaRPr>
                    </a:p>
                  </a:txBody>
                  <a:tcPr marL="0" marR="0" marT="0" marB="0" anchor="b"/>
                </a:tc>
              </a:tr>
              <a:tr h="110130">
                <a:tc>
                  <a:txBody>
                    <a:bodyPr/>
                    <a:lstStyle/>
                    <a:p>
                      <a:pPr algn="l" fontAlgn="b"/>
                      <a:r>
                        <a:rPr lang="es-CL" sz="1000" u="none" strike="noStrike" dirty="0">
                          <a:effectLst/>
                        </a:rPr>
                        <a:t>APU TOTAL</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60.445 </a:t>
                      </a:r>
                      <a:endParaRPr lang="es-CL" sz="1000" b="1" i="0" u="none" strike="noStrike">
                        <a:solidFill>
                          <a:srgbClr val="000000"/>
                        </a:solidFill>
                        <a:effectLst/>
                        <a:latin typeface="Calibri"/>
                      </a:endParaRPr>
                    </a:p>
                  </a:txBody>
                  <a:tcPr marL="0" marR="0" marT="0" marB="0" anchor="b"/>
                </a:tc>
              </a:tr>
              <a:tr h="121143">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21143">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$ 725.341</a:t>
                      </a:r>
                      <a:endParaRPr lang="es-CL" sz="1100" b="0" i="0" u="none" strike="noStrike">
                        <a:solidFill>
                          <a:srgbClr val="000000"/>
                        </a:solidFill>
                        <a:effectLst/>
                        <a:latin typeface="Calibri"/>
                      </a:endParaRPr>
                    </a:p>
                  </a:txBody>
                  <a:tcPr marL="0" marR="0" marT="0" marB="0" anchor="b"/>
                </a:tc>
              </a:tr>
              <a:tr h="121143">
                <a:tc>
                  <a:txBody>
                    <a:bodyPr/>
                    <a:lstStyle/>
                    <a:p>
                      <a:pPr algn="l" fontAlgn="b"/>
                      <a:r>
                        <a:rPr lang="es-CL" sz="1000" u="none" strike="noStrike" dirty="0">
                          <a:effectLst/>
                        </a:rPr>
                        <a:t>PARTIDA TOTAL</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dirty="0">
                          <a:effectLst/>
                        </a:rPr>
                        <a:t>$ 14.506.824</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9" name="1 Gráfico"/>
          <p:cNvGraphicFramePr>
            <a:graphicFrameLocks/>
          </p:cNvGraphicFramePr>
          <p:nvPr>
            <p:extLst>
              <p:ext uri="{D42A27DB-BD31-4B8C-83A1-F6EECF244321}">
                <p14:modId xmlns:p14="http://schemas.microsoft.com/office/powerpoint/2010/main" val="1214674941"/>
              </p:ext>
            </p:extLst>
          </p:nvPr>
        </p:nvGraphicFramePr>
        <p:xfrm>
          <a:off x="467544" y="3140968"/>
          <a:ext cx="4572000" cy="33843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3 Gráfico"/>
          <p:cNvGraphicFramePr>
            <a:graphicFrameLocks/>
          </p:cNvGraphicFramePr>
          <p:nvPr>
            <p:extLst>
              <p:ext uri="{D42A27DB-BD31-4B8C-83A1-F6EECF244321}">
                <p14:modId xmlns:p14="http://schemas.microsoft.com/office/powerpoint/2010/main" val="2577315630"/>
              </p:ext>
            </p:extLst>
          </p:nvPr>
        </p:nvGraphicFramePr>
        <p:xfrm>
          <a:off x="5148064" y="4365104"/>
          <a:ext cx="3273628" cy="21602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2341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Título"/>
          <p:cNvSpPr>
            <a:spLocks noGrp="1"/>
          </p:cNvSpPr>
          <p:nvPr>
            <p:ph type="title"/>
          </p:nvPr>
        </p:nvSpPr>
        <p:spPr>
          <a:xfrm>
            <a:off x="5715004" y="1"/>
            <a:ext cx="3008313" cy="1162051"/>
          </a:xfrm>
        </p:spPr>
        <p:txBody>
          <a:bodyPr/>
          <a:lstStyle/>
          <a:p>
            <a:r>
              <a:rPr lang="es-ES_tradnl" sz="1600" dirty="0">
                <a:solidFill>
                  <a:schemeClr val="accent2"/>
                </a:solidFill>
              </a:rPr>
              <a:t>PARTIDA 4 :AISLACIONES</a:t>
            </a:r>
            <a:br>
              <a:rPr lang="es-ES_tradnl" sz="1600" dirty="0">
                <a:solidFill>
                  <a:schemeClr val="accent2"/>
                </a:solidFill>
              </a:rPr>
            </a:br>
            <a:r>
              <a:rPr lang="es-ES_tradnl" sz="1600" dirty="0">
                <a:solidFill>
                  <a:schemeClr val="accent2"/>
                </a:solidFill>
              </a:rPr>
              <a:t>14.1 AISLACION ACUSTICA TABIQUES INTERIORES </a:t>
            </a:r>
            <a:endParaRPr lang="es-MX" sz="1600"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42</a:t>
            </a:fld>
            <a:endParaRPr lang="es-CL" dirty="0"/>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349937"/>
            <a:ext cx="2402000" cy="3202667"/>
          </a:xfrm>
          <a:prstGeom prst="rect">
            <a:avLst/>
          </a:prstGeom>
        </p:spPr>
      </p:pic>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764705"/>
            <a:ext cx="2717416" cy="2010888"/>
          </a:xfrm>
          <a:prstGeom prst="rect">
            <a:avLst/>
          </a:prstGeom>
        </p:spPr>
      </p:pic>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5589240"/>
            <a:ext cx="2548356" cy="593268"/>
          </a:xfrm>
          <a:prstGeom prst="rect">
            <a:avLst/>
          </a:prstGeom>
        </p:spPr>
      </p:pic>
      <p:sp>
        <p:nvSpPr>
          <p:cNvPr id="15" name="9 CuadroTexto"/>
          <p:cNvSpPr txBox="1">
            <a:spLocks noGrp="1"/>
          </p:cNvSpPr>
          <p:nvPr>
            <p:ph type="body" sz="half" idx="2"/>
          </p:nvPr>
        </p:nvSpPr>
        <p:spPr>
          <a:xfrm>
            <a:off x="5724129" y="1412777"/>
            <a:ext cx="2736304" cy="4090322"/>
          </a:xfrm>
          <a:prstGeom prst="rect">
            <a:avLst/>
          </a:prstGeom>
          <a:noFill/>
        </p:spPr>
        <p:txBody>
          <a:bodyPr wrap="square" rtlCol="0">
            <a:spAutoFit/>
          </a:bodyPr>
          <a:lstStyle>
            <a:defPPr>
              <a:defRPr lang="es-CL"/>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r>
              <a:rPr lang="es-CL" b="1" dirty="0">
                <a:solidFill>
                  <a:schemeClr val="tx2"/>
                </a:solidFill>
                <a:cs typeface="Myriad Arabic" pitchFamily="50" charset="-78"/>
              </a:rPr>
              <a:t>SEGÚN LA EETT:</a:t>
            </a:r>
          </a:p>
          <a:p>
            <a:pPr algn="just"/>
            <a:r>
              <a:rPr lang="es-ES" sz="1100" dirty="0">
                <a:solidFill>
                  <a:schemeClr val="tx2"/>
                </a:solidFill>
                <a:cs typeface="Myriad Arabic" pitchFamily="50" charset="-78"/>
              </a:rPr>
              <a:t>Los tabique al interior de los departamentos, llevarán </a:t>
            </a:r>
            <a:r>
              <a:rPr lang="es-ES" sz="1100" dirty="0" err="1">
                <a:solidFill>
                  <a:schemeClr val="tx2"/>
                </a:solidFill>
                <a:cs typeface="Myriad Arabic" pitchFamily="50" charset="-78"/>
              </a:rPr>
              <a:t>Aislan</a:t>
            </a:r>
            <a:r>
              <a:rPr lang="es-ES" sz="1100" dirty="0">
                <a:solidFill>
                  <a:schemeClr val="tx2"/>
                </a:solidFill>
                <a:cs typeface="Myriad Arabic" pitchFamily="50" charset="-78"/>
              </a:rPr>
              <a:t>  </a:t>
            </a:r>
            <a:r>
              <a:rPr lang="es-ES" sz="1100" dirty="0" err="1">
                <a:solidFill>
                  <a:schemeClr val="tx2"/>
                </a:solidFill>
                <a:cs typeface="Myriad Arabic" pitchFamily="50" charset="-78"/>
              </a:rPr>
              <a:t>Glass</a:t>
            </a:r>
            <a:r>
              <a:rPr lang="es-ES" sz="1100" dirty="0">
                <a:solidFill>
                  <a:schemeClr val="tx2"/>
                </a:solidFill>
                <a:cs typeface="Myriad Arabic" pitchFamily="50" charset="-78"/>
              </a:rPr>
              <a:t> R-94, que cumple con la resistencia al fuego F-30, según certificado Nº 248284, o solución propuesta por E.C. que cuente con los certificados vigentes respectivos.</a:t>
            </a:r>
            <a:endParaRPr lang="es-CL" sz="1100" dirty="0">
              <a:solidFill>
                <a:schemeClr val="tx2"/>
              </a:solidFill>
              <a:cs typeface="Myriad Arabic" pitchFamily="50" charset="-78"/>
            </a:endParaRPr>
          </a:p>
          <a:p>
            <a:pPr algn="just"/>
            <a:r>
              <a:rPr lang="es-ES" sz="1100" dirty="0">
                <a:solidFill>
                  <a:schemeClr val="tx2"/>
                </a:solidFill>
                <a:cs typeface="Myriad Arabic" pitchFamily="50" charset="-78"/>
              </a:rPr>
              <a:t>En cielos falsos y/o vigas falsas, por donde circulen ductos de alcantarillado, y en todas las descargas verticales de alcantarillado, se deberá aislar acústicamente estos ductos con  lana mineral.</a:t>
            </a:r>
            <a:endParaRPr lang="es-CL" sz="1100" dirty="0">
              <a:solidFill>
                <a:schemeClr val="tx2"/>
              </a:solidFill>
              <a:cs typeface="Myriad Arabic" pitchFamily="50" charset="-78"/>
            </a:endParaRPr>
          </a:p>
          <a:p>
            <a:pPr algn="just"/>
            <a:r>
              <a:rPr lang="es-ES" sz="1100" dirty="0">
                <a:solidFill>
                  <a:schemeClr val="tx2"/>
                </a:solidFill>
                <a:cs typeface="Myriad Arabic" pitchFamily="50" charset="-78"/>
              </a:rPr>
              <a:t>Todas las cajas eléctricas y otras que van embutidas en los tabiques deben quedar totalmente selladas en sus contornos de manera de no permitir el paso del sonido de un recinto al otro.</a:t>
            </a:r>
            <a:endParaRPr lang="es-CL" sz="1100" dirty="0">
              <a:solidFill>
                <a:schemeClr val="tx2"/>
              </a:solidFill>
              <a:cs typeface="Myriad Arabic" pitchFamily="50" charset="-78"/>
            </a:endParaRPr>
          </a:p>
          <a:p>
            <a:pPr algn="just"/>
            <a:r>
              <a:rPr lang="es-ES" sz="1100" dirty="0">
                <a:solidFill>
                  <a:schemeClr val="tx2"/>
                </a:solidFill>
                <a:cs typeface="Myriad Arabic" pitchFamily="50" charset="-78"/>
              </a:rPr>
              <a:t>Todos los ductos que lleguen a los </a:t>
            </a:r>
            <a:r>
              <a:rPr lang="es-ES" sz="1100" dirty="0" err="1">
                <a:solidFill>
                  <a:schemeClr val="tx2"/>
                </a:solidFill>
                <a:cs typeface="Myriad Arabic" pitchFamily="50" charset="-78"/>
              </a:rPr>
              <a:t>shafts</a:t>
            </a:r>
            <a:r>
              <a:rPr lang="es-ES" sz="1100" dirty="0">
                <a:solidFill>
                  <a:schemeClr val="tx2"/>
                </a:solidFill>
                <a:cs typeface="Myriad Arabic" pitchFamily="50" charset="-78"/>
              </a:rPr>
              <a:t> o atraviesan losas, deben sellarse herméticamente con los materiales adecuados, para asegurar la estanqueidad alrededor de los mismos.</a:t>
            </a:r>
            <a:endParaRPr lang="es-CL" sz="1100" dirty="0">
              <a:solidFill>
                <a:schemeClr val="tx2"/>
              </a:solidFill>
              <a:cs typeface="Myriad Arabic" pitchFamily="50" charset="-78"/>
            </a:endParaRPr>
          </a:p>
        </p:txBody>
      </p:sp>
      <p:sp>
        <p:nvSpPr>
          <p:cNvPr id="16"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2"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8887" y="3825047"/>
            <a:ext cx="3436359" cy="2410582"/>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796" y="4045359"/>
            <a:ext cx="2626603" cy="1969952"/>
          </a:xfrm>
          <a:prstGeom prst="rect">
            <a:avLst/>
          </a:prstGeom>
        </p:spPr>
      </p:pic>
    </p:spTree>
    <p:extLst>
      <p:ext uri="{BB962C8B-B14F-4D97-AF65-F5344CB8AC3E}">
        <p14:creationId xmlns:p14="http://schemas.microsoft.com/office/powerpoint/2010/main" val="3958899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508110" y="404666"/>
            <a:ext cx="3008313" cy="5328592"/>
          </a:xfrm>
        </p:spPr>
        <p:txBody>
          <a:bodyPr>
            <a:normAutofit/>
          </a:bodyPr>
          <a:lstStyle/>
          <a:p>
            <a:pPr algn="just"/>
            <a:r>
              <a:rPr lang="es-CL" b="1" dirty="0" smtClean="0">
                <a:latin typeface="+mj-lt"/>
                <a:cs typeface="Myriad Arabic" pitchFamily="50" charset="-78"/>
              </a:rPr>
              <a:t>PROCESO TERMINACIONES </a:t>
            </a:r>
            <a:r>
              <a:rPr lang="es-CL" dirty="0" smtClean="0">
                <a:latin typeface="Myriad Arabic" pitchFamily="50" charset="-78"/>
                <a:cs typeface="Myriad Arabic" pitchFamily="50" charset="-78"/>
              </a:rPr>
              <a:t>:</a:t>
            </a:r>
          </a:p>
          <a:p>
            <a:pPr algn="just"/>
            <a:r>
              <a:rPr lang="es-MX" sz="1100" b="1" dirty="0">
                <a:cs typeface="Myriad Arabic" pitchFamily="50" charset="-78"/>
              </a:rPr>
              <a:t>AISLACION ACUSTICA-TERMICA  TABIQUE INTERIOR</a:t>
            </a:r>
            <a:endParaRPr lang="es-CL" sz="1100" b="1" dirty="0">
              <a:cs typeface="Myriad Arabic" pitchFamily="50" charset="-78"/>
            </a:endParaRPr>
          </a:p>
          <a:p>
            <a:pPr algn="just"/>
            <a:r>
              <a:rPr lang="es-CL" dirty="0" smtClean="0">
                <a:cs typeface="Myriad Arabic" pitchFamily="50" charset="-78"/>
              </a:rPr>
              <a:t>En </a:t>
            </a:r>
            <a:r>
              <a:rPr lang="es-CL" dirty="0">
                <a:cs typeface="Myriad Arabic" pitchFamily="50" charset="-78"/>
              </a:rPr>
              <a:t>muros interiores se utiliza lana mineral, la cual es encajonada entre los pie derecho de la tabiquería, proporcionando la estabilidad del material flexible. Su mayor finalidad es mitigar el sonido entre departamentos. Además, se considera aislante mineral en tuberías, </a:t>
            </a:r>
            <a:r>
              <a:rPr lang="es-CL" dirty="0" err="1">
                <a:cs typeface="Myriad Arabic" pitchFamily="50" charset="-78"/>
              </a:rPr>
              <a:t>shaft</a:t>
            </a:r>
            <a:r>
              <a:rPr lang="es-CL" dirty="0">
                <a:cs typeface="Myriad Arabic" pitchFamily="50" charset="-78"/>
              </a:rPr>
              <a:t>, ventilaciones, etc. Para evitar sonidos molestos a los residentes</a:t>
            </a:r>
            <a:r>
              <a:rPr lang="es-CL" dirty="0" smtClean="0">
                <a:cs typeface="Myriad Arabic" pitchFamily="50" charset="-78"/>
              </a:rPr>
              <a:t>.</a:t>
            </a:r>
          </a:p>
          <a:p>
            <a:pPr algn="just"/>
            <a:r>
              <a:rPr lang="es-MX" dirty="0" smtClean="0">
                <a:cs typeface="Myriad Arabic" pitchFamily="50" charset="-78"/>
              </a:rPr>
              <a:t>Para eso se coloca al interior  de la estructura del tabique lana de vidrio mineral ROMERAL .</a:t>
            </a:r>
          </a:p>
          <a:p>
            <a:pPr algn="just"/>
            <a:r>
              <a:rPr lang="es-MX" dirty="0" smtClean="0">
                <a:cs typeface="Myriad Arabic" pitchFamily="50" charset="-78"/>
              </a:rPr>
              <a:t>Las especificaciones y  usos de este material son las siguientes:</a:t>
            </a:r>
          </a:p>
          <a:p>
            <a:pPr algn="just"/>
            <a:r>
              <a:rPr lang="es-MX" dirty="0" smtClean="0">
                <a:cs typeface="Myriad Arabic" pitchFamily="50" charset="-78"/>
              </a:rPr>
              <a:t>-INCOMBUSTIBLE Y NO GENERAL GASES TOXICOS-</a:t>
            </a:r>
          </a:p>
          <a:p>
            <a:pPr algn="just"/>
            <a:r>
              <a:rPr lang="es-MX" dirty="0" smtClean="0">
                <a:cs typeface="Myriad Arabic" pitchFamily="50" charset="-78"/>
              </a:rPr>
              <a:t>-POSEE UNA ALTA DURABILIDAD </a:t>
            </a:r>
          </a:p>
          <a:p>
            <a:pPr algn="just"/>
            <a:r>
              <a:rPr lang="es-MX" dirty="0" smtClean="0">
                <a:cs typeface="Myriad Arabic" pitchFamily="50" charset="-78"/>
              </a:rPr>
              <a:t>ES FACIL Y LIVIANA PARA TRABAJARLA Y MANIPULARLA.</a:t>
            </a:r>
          </a:p>
          <a:p>
            <a:pPr algn="just"/>
            <a:r>
              <a:rPr lang="es-MX" dirty="0" smtClean="0">
                <a:cs typeface="Myriad Arabic" pitchFamily="50" charset="-78"/>
              </a:rPr>
              <a:t>-SE APADTA A CUALQUIER TIPO DE ESPACIO REQUERIDO DE INSTALAR.</a:t>
            </a:r>
            <a:endParaRPr lang="es-CL" dirty="0">
              <a:cs typeface="Myriad Arabic" pitchFamily="50" charset="-78"/>
            </a:endParaRP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43</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9" name="Picture 2" descr="C:\Users\Sole\Desktop\Nueva carpeta (2)\IMG_62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33" y="455231"/>
            <a:ext cx="2160241" cy="3333808"/>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901459"/>
            <a:ext cx="5040560" cy="2576285"/>
          </a:xfrm>
          <a:prstGeom prst="rect">
            <a:avLst/>
          </a:prstGeom>
        </p:spPr>
      </p:pic>
      <p:pic>
        <p:nvPicPr>
          <p:cNvPr id="10" name="Picture 4" descr="C:\Users\Sole\Desktop\Nueva carpeta (2)\IMG_62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9086" y="480508"/>
            <a:ext cx="2755002" cy="2066252"/>
          </a:xfrm>
          <a:prstGeom prst="rect">
            <a:avLst/>
          </a:prstGeom>
          <a:noFill/>
          <a:extLst>
            <a:ext uri="{909E8E84-426E-40DD-AFC4-6F175D3DCCD1}">
              <a14:hiddenFill xmlns:a14="http://schemas.microsoft.com/office/drawing/2010/main">
                <a:solidFill>
                  <a:srgbClr val="FFFFFF"/>
                </a:solidFill>
              </a14:hiddenFill>
            </a:ext>
          </a:extLst>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34" y="5860373"/>
            <a:ext cx="535159" cy="579755"/>
          </a:xfrm>
          <a:prstGeom prst="rect">
            <a:avLst/>
          </a:prstGeom>
        </p:spPr>
      </p:pic>
      <p:sp>
        <p:nvSpPr>
          <p:cNvPr id="12" name="11 CuadroTexto"/>
          <p:cNvSpPr txBox="1"/>
          <p:nvPr/>
        </p:nvSpPr>
        <p:spPr>
          <a:xfrm>
            <a:off x="6259293" y="6019445"/>
            <a:ext cx="1697089" cy="261586"/>
          </a:xfrm>
          <a:prstGeom prst="rect">
            <a:avLst/>
          </a:prstGeom>
          <a:noFill/>
        </p:spPr>
        <p:txBody>
          <a:bodyPr wrap="square" lIns="91417" tIns="45708" rIns="91417" bIns="45708" rtlCol="0">
            <a:spAutoFit/>
          </a:bodyPr>
          <a:lstStyle/>
          <a:p>
            <a:r>
              <a:rPr lang="es-MX" sz="1100" dirty="0">
                <a:hlinkClick r:id="rId6" action="ppaction://hlinkfile"/>
              </a:rPr>
              <a:t>CATALOGO MATERIAL </a:t>
            </a:r>
            <a:endParaRPr lang="es-CL" sz="1100" dirty="0"/>
          </a:p>
        </p:txBody>
      </p:sp>
      <p:sp>
        <p:nvSpPr>
          <p:cNvPr id="13" name="12 CuadroTexto"/>
          <p:cNvSpPr txBox="1"/>
          <p:nvPr/>
        </p:nvSpPr>
        <p:spPr>
          <a:xfrm>
            <a:off x="2609086" y="2708925"/>
            <a:ext cx="2755002" cy="430863"/>
          </a:xfrm>
          <a:prstGeom prst="rect">
            <a:avLst/>
          </a:prstGeom>
          <a:noFill/>
        </p:spPr>
        <p:txBody>
          <a:bodyPr wrap="square" lIns="91417" tIns="45708" rIns="91417" bIns="45708" rtlCol="0">
            <a:spAutoFit/>
          </a:bodyPr>
          <a:lstStyle/>
          <a:p>
            <a:r>
              <a:rPr lang="es-MX" sz="1100" dirty="0">
                <a:solidFill>
                  <a:schemeClr val="tx2"/>
                </a:solidFill>
              </a:rPr>
              <a:t>LANA MINERAL EN OBRA , INSTALADA  Y SEPARADA PARA TRABAJAR </a:t>
            </a:r>
            <a:endParaRPr lang="es-CL" sz="1100" dirty="0">
              <a:solidFill>
                <a:schemeClr val="tx2"/>
              </a:solidFill>
            </a:endParaRPr>
          </a:p>
        </p:txBody>
      </p:sp>
    </p:spTree>
    <p:extLst>
      <p:ext uri="{BB962C8B-B14F-4D97-AF65-F5344CB8AC3E}">
        <p14:creationId xmlns:p14="http://schemas.microsoft.com/office/powerpoint/2010/main" val="10840366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44</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9" name="Picture 3" descr="C:\Users\Sole\Desktop\fotos lourdes\CAM002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498324"/>
            <a:ext cx="3615980" cy="2666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Sole\Desktop\Nueva carpeta (2)\IMG_62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620689"/>
            <a:ext cx="3615980" cy="2664295"/>
          </a:xfrm>
          <a:prstGeom prst="rect">
            <a:avLst/>
          </a:prstGeom>
          <a:noFill/>
          <a:extLst>
            <a:ext uri="{909E8E84-426E-40DD-AFC4-6F175D3DCCD1}">
              <a14:hiddenFill xmlns:a14="http://schemas.microsoft.com/office/drawing/2010/main">
                <a:solidFill>
                  <a:srgbClr val="FFFFFF"/>
                </a:solidFill>
              </a14:hiddenFill>
            </a:ext>
          </a:extLst>
        </p:spPr>
      </p:pic>
      <p:sp>
        <p:nvSpPr>
          <p:cNvPr id="11" name="2 Marcador de texto"/>
          <p:cNvSpPr txBox="1">
            <a:spLocks/>
          </p:cNvSpPr>
          <p:nvPr/>
        </p:nvSpPr>
        <p:spPr>
          <a:xfrm>
            <a:off x="5436102" y="620689"/>
            <a:ext cx="3008313" cy="3672408"/>
          </a:xfrm>
          <a:prstGeom prst="rect">
            <a:avLst/>
          </a:prstGeom>
        </p:spPr>
        <p:txBody>
          <a:bodyPr vert="horz" lIns="91433" tIns="45717" rIns="91433" bIns="45717" rtlCol="0">
            <a:normAutofit fontScale="92500" lnSpcReduction="10000"/>
          </a:bodyPr>
          <a:lstStyle>
            <a:lvl1pPr marL="0" indent="0" algn="l" defTabSz="914331" rtl="0" eaLnBrk="1" latinLnBrk="0" hangingPunct="1">
              <a:spcBef>
                <a:spcPct val="20000"/>
              </a:spcBef>
              <a:buFont typeface="Arial" pitchFamily="34" charset="0"/>
              <a:buNone/>
              <a:defRPr sz="1400" kern="1200">
                <a:solidFill>
                  <a:schemeClr val="tx1">
                    <a:lumMod val="50000"/>
                    <a:lumOff val="50000"/>
                  </a:schemeClr>
                </a:solidFill>
                <a:latin typeface="+mn-lt"/>
                <a:ea typeface="+mn-ea"/>
                <a:cs typeface="+mn-cs"/>
              </a:defRPr>
            </a:lvl1pPr>
            <a:lvl2pPr marL="457165" indent="0" algn="l" defTabSz="914331" rtl="0" eaLnBrk="1" latinLnBrk="0" hangingPunct="1">
              <a:spcBef>
                <a:spcPct val="20000"/>
              </a:spcBef>
              <a:buFont typeface="Arial" pitchFamily="34" charset="0"/>
              <a:buNone/>
              <a:defRPr sz="1200" kern="1200">
                <a:solidFill>
                  <a:schemeClr val="tx1"/>
                </a:solidFill>
                <a:latin typeface="+mn-lt"/>
                <a:ea typeface="+mn-ea"/>
                <a:cs typeface="+mn-cs"/>
              </a:defRPr>
            </a:lvl2pPr>
            <a:lvl3pPr marL="914331" indent="0" algn="l" defTabSz="914331" rtl="0" eaLnBrk="1" latinLnBrk="0" hangingPunct="1">
              <a:spcBef>
                <a:spcPct val="20000"/>
              </a:spcBef>
              <a:buFont typeface="Calibri" pitchFamily="34" charset="0"/>
              <a:buNone/>
              <a:defRPr sz="1000" kern="1200">
                <a:solidFill>
                  <a:schemeClr val="tx1"/>
                </a:solidFill>
                <a:latin typeface="+mn-lt"/>
                <a:ea typeface="+mn-ea"/>
                <a:cs typeface="+mn-cs"/>
              </a:defRPr>
            </a:lvl3pPr>
            <a:lvl4pPr marL="1371495" indent="0" algn="l" defTabSz="914331" rtl="0" eaLnBrk="1" latinLnBrk="0" hangingPunct="1">
              <a:spcBef>
                <a:spcPct val="20000"/>
              </a:spcBef>
              <a:buFont typeface="Arial" pitchFamily="34" charset="0"/>
              <a:buNone/>
              <a:defRPr sz="900" kern="1200">
                <a:solidFill>
                  <a:schemeClr val="tx1"/>
                </a:solidFill>
                <a:latin typeface="+mn-lt"/>
                <a:ea typeface="+mn-ea"/>
                <a:cs typeface="+mn-cs"/>
              </a:defRPr>
            </a:lvl4pPr>
            <a:lvl5pPr marL="1828660" indent="0" algn="l" defTabSz="914331" rtl="0" eaLnBrk="1" latinLnBrk="0" hangingPunct="1">
              <a:spcBef>
                <a:spcPct val="20000"/>
              </a:spcBef>
              <a:buFont typeface="Arial" pitchFamily="34" charset="0"/>
              <a:buNone/>
              <a:defRPr sz="900" kern="1200">
                <a:solidFill>
                  <a:schemeClr val="tx1"/>
                </a:solidFill>
                <a:latin typeface="+mn-lt"/>
                <a:ea typeface="+mn-ea"/>
                <a:cs typeface="+mn-cs"/>
              </a:defRPr>
            </a:lvl5pPr>
            <a:lvl6pPr marL="2285826" indent="0" algn="l" defTabSz="914331"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6pPr>
            <a:lvl7pPr marL="2742990" indent="0" algn="l" defTabSz="914331" rtl="0" eaLnBrk="1" latinLnBrk="0" hangingPunct="1">
              <a:spcBef>
                <a:spcPct val="20000"/>
              </a:spcBef>
              <a:buFont typeface="Calibri" pitchFamily="34" charset="0"/>
              <a:buNone/>
              <a:defRPr sz="900" kern="1200">
                <a:solidFill>
                  <a:schemeClr val="tx1"/>
                </a:solidFill>
                <a:latin typeface="+mn-lt"/>
                <a:ea typeface="+mn-ea"/>
                <a:cs typeface="+mn-cs"/>
              </a:defRPr>
            </a:lvl7pPr>
            <a:lvl8pPr marL="3200156" indent="0" algn="l" defTabSz="914331"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8pPr>
            <a:lvl9pPr marL="3657321" indent="0" algn="l" defTabSz="914331"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9pPr>
          </a:lstStyle>
          <a:p>
            <a:pPr algn="just"/>
            <a:r>
              <a:rPr lang="es-MX" b="1" dirty="0" smtClean="0">
                <a:cs typeface="Myriad Arabic" pitchFamily="50" charset="-78"/>
              </a:rPr>
              <a:t>PROCESO TERMINACIONES :</a:t>
            </a:r>
          </a:p>
          <a:p>
            <a:pPr algn="just"/>
            <a:r>
              <a:rPr lang="es-MX" b="1" dirty="0" smtClean="0">
                <a:cs typeface="Myriad Arabic" pitchFamily="50" charset="-78"/>
              </a:rPr>
              <a:t>AISLACION PISO VENTILADO</a:t>
            </a:r>
            <a:endParaRPr lang="es-CL" b="1" dirty="0" smtClean="0">
              <a:cs typeface="Myriad Arabic" pitchFamily="50" charset="-78"/>
            </a:endParaRPr>
          </a:p>
          <a:p>
            <a:pPr algn="just"/>
            <a:r>
              <a:rPr lang="es-CL" dirty="0" smtClean="0">
                <a:cs typeface="Myriad Arabic" pitchFamily="50" charset="-78"/>
              </a:rPr>
              <a:t>El </a:t>
            </a:r>
            <a:r>
              <a:rPr lang="es-CL" b="1" dirty="0" smtClean="0">
                <a:cs typeface="Myriad Arabic" pitchFamily="50" charset="-78"/>
              </a:rPr>
              <a:t>aislante en pisos ventilados </a:t>
            </a:r>
            <a:r>
              <a:rPr lang="es-CL" dirty="0" smtClean="0">
                <a:cs typeface="Myriad Arabic" pitchFamily="50" charset="-78"/>
              </a:rPr>
              <a:t>se efectúa en el primer piso del edificio y en la terraza del piso 22.</a:t>
            </a:r>
          </a:p>
          <a:p>
            <a:pPr algn="just"/>
            <a:r>
              <a:rPr lang="es-CL" dirty="0" smtClean="0">
                <a:cs typeface="Myriad Arabic" pitchFamily="50" charset="-78"/>
              </a:rPr>
              <a:t>Se utiliza como materia prima planchas de </a:t>
            </a:r>
            <a:r>
              <a:rPr lang="es-CL" dirty="0" err="1" smtClean="0">
                <a:cs typeface="Myriad Arabic" pitchFamily="50" charset="-78"/>
              </a:rPr>
              <a:t>poliestireno</a:t>
            </a:r>
            <a:r>
              <a:rPr lang="es-CL" dirty="0" smtClean="0">
                <a:cs typeface="Myriad Arabic" pitchFamily="50" charset="-78"/>
              </a:rPr>
              <a:t> expandido de 70 mm de espesor .   Ésta aislación en suelo, permite acondicionar, dentro de lo posible las condiciones térmicas en un espacio que se encuentra expuesto. Además, tanto cielo y suelo puede absorber el sonido circulante.</a:t>
            </a:r>
          </a:p>
          <a:p>
            <a:pPr algn="just"/>
            <a:r>
              <a:rPr lang="es-CL" dirty="0" smtClean="0">
                <a:cs typeface="Myriad Arabic" pitchFamily="50" charset="-78"/>
              </a:rPr>
              <a:t>La plancha de aislante de alta densidad es ubicada sobre la superficie lisa y limpia. Luego, es cubierta por una capa de hormigón que termina el acabado del suelo para posteriormente ser revestido con el material elegido por el arquitecto.</a:t>
            </a:r>
            <a:endParaRPr lang="es-CL" sz="1100" dirty="0">
              <a:cs typeface="Myriad Arabic" pitchFamily="50" charset="-78"/>
            </a:endParaRPr>
          </a:p>
          <a:p>
            <a:endParaRPr lang="es-CL" dirty="0"/>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34" y="4285336"/>
            <a:ext cx="2179959" cy="2179958"/>
          </a:xfrm>
          <a:prstGeom prst="rect">
            <a:avLst/>
          </a:prstGeom>
        </p:spPr>
      </p:pic>
      <p:sp>
        <p:nvSpPr>
          <p:cNvPr id="12" name="11 CuadroTexto"/>
          <p:cNvSpPr txBox="1"/>
          <p:nvPr/>
        </p:nvSpPr>
        <p:spPr>
          <a:xfrm>
            <a:off x="899592" y="6165307"/>
            <a:ext cx="3615980" cy="261586"/>
          </a:xfrm>
          <a:prstGeom prst="rect">
            <a:avLst/>
          </a:prstGeom>
          <a:noFill/>
        </p:spPr>
        <p:txBody>
          <a:bodyPr wrap="square" lIns="91417" tIns="45708" rIns="91417" bIns="45708" rtlCol="0">
            <a:spAutoFit/>
          </a:bodyPr>
          <a:lstStyle/>
          <a:p>
            <a:r>
              <a:rPr lang="es-MX" sz="1100" dirty="0">
                <a:solidFill>
                  <a:schemeClr val="tx2"/>
                </a:solidFill>
              </a:rPr>
              <a:t>ESTRUCTURA PISO VENTILADO A LA VISTA EN PISO 22</a:t>
            </a:r>
            <a:endParaRPr lang="es-CL" sz="1100" dirty="0">
              <a:solidFill>
                <a:schemeClr val="tx2"/>
              </a:solidFill>
            </a:endParaRPr>
          </a:p>
        </p:txBody>
      </p:sp>
      <p:sp>
        <p:nvSpPr>
          <p:cNvPr id="13" name="12 CuadroTexto"/>
          <p:cNvSpPr txBox="1"/>
          <p:nvPr/>
        </p:nvSpPr>
        <p:spPr>
          <a:xfrm>
            <a:off x="5417768" y="6276516"/>
            <a:ext cx="3615980" cy="261586"/>
          </a:xfrm>
          <a:prstGeom prst="rect">
            <a:avLst/>
          </a:prstGeom>
          <a:noFill/>
        </p:spPr>
        <p:txBody>
          <a:bodyPr wrap="square" lIns="91417" tIns="45708" rIns="91417" bIns="45708" rtlCol="0">
            <a:spAutoFit/>
          </a:bodyPr>
          <a:lstStyle/>
          <a:p>
            <a:r>
              <a:rPr lang="es-MX" sz="1100" dirty="0">
                <a:solidFill>
                  <a:schemeClr val="tx2"/>
                </a:solidFill>
              </a:rPr>
              <a:t>PLANCHAS POLIESTIRENO  70 MM ESPESOR.</a:t>
            </a:r>
            <a:endParaRPr lang="es-CL" sz="1100" dirty="0">
              <a:solidFill>
                <a:schemeClr val="tx2"/>
              </a:solidFill>
            </a:endParaRPr>
          </a:p>
        </p:txBody>
      </p:sp>
    </p:spTree>
    <p:extLst>
      <p:ext uri="{BB962C8B-B14F-4D97-AF65-F5344CB8AC3E}">
        <p14:creationId xmlns:p14="http://schemas.microsoft.com/office/powerpoint/2010/main" val="4086708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45</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6" name="5 Marcador de texto"/>
          <p:cNvSpPr>
            <a:spLocks noGrp="1"/>
          </p:cNvSpPr>
          <p:nvPr>
            <p:ph type="body" sz="half" idx="2"/>
          </p:nvPr>
        </p:nvSpPr>
        <p:spPr>
          <a:xfrm>
            <a:off x="5715004" y="1340770"/>
            <a:ext cx="3008313" cy="4248472"/>
          </a:xfrm>
        </p:spPr>
        <p:txBody>
          <a:bodyPr>
            <a:normAutofit/>
          </a:bodyPr>
          <a:lstStyle/>
          <a:p>
            <a:r>
              <a:rPr lang="es-MX" b="1" dirty="0" smtClean="0"/>
              <a:t>ANALISIS CRITICO</a:t>
            </a:r>
          </a:p>
          <a:p>
            <a:endParaRPr lang="es-MX" b="1" dirty="0"/>
          </a:p>
          <a:p>
            <a:pPr algn="just"/>
            <a:r>
              <a:rPr lang="es-MX" dirty="0" smtClean="0"/>
              <a:t>Dentro del proceso de las instalaciones de aislaciones es muy importante  que el material se encuentre en perfecto estado para garantizar un confort acústico y térmico dentro de los recintos habitables.</a:t>
            </a:r>
          </a:p>
          <a:p>
            <a:pPr algn="just"/>
            <a:r>
              <a:rPr lang="es-MX" dirty="0" smtClean="0"/>
              <a:t>Dentro de esta partida también se puede observar una perdida en el material por el mal manejo de este.</a:t>
            </a:r>
          </a:p>
          <a:p>
            <a:pPr algn="just"/>
            <a:r>
              <a:rPr lang="es-MX" dirty="0" smtClean="0"/>
              <a:t>Este material se deja  bajo techo en el piso 22 aun en construcción , sin embargo , no se protege con nada de los agentes externos (humedad del aire , lluvias ,polvo, entre otros).Dichos descuidos hacen que se reduzca la vida </a:t>
            </a:r>
            <a:r>
              <a:rPr lang="es-MX" dirty="0"/>
              <a:t>ú</a:t>
            </a:r>
            <a:r>
              <a:rPr lang="es-MX" dirty="0" smtClean="0"/>
              <a:t>til de los materiales y aumentes los gastos de </a:t>
            </a:r>
            <a:r>
              <a:rPr lang="es-MX" dirty="0" err="1" smtClean="0"/>
              <a:t>presupeuesto</a:t>
            </a:r>
            <a:r>
              <a:rPr lang="es-MX" dirty="0" smtClean="0"/>
              <a:t>.</a:t>
            </a:r>
          </a:p>
          <a:p>
            <a:pPr algn="just"/>
            <a:endParaRPr lang="es-CL" dirty="0"/>
          </a:p>
        </p:txBody>
      </p:sp>
      <p:pic>
        <p:nvPicPr>
          <p:cNvPr id="10" name="Picture 5" descr="C:\Users\Sole\Desktop\Nueva carpeta (2)\IMG_6229.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1340769"/>
            <a:ext cx="4972142" cy="396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580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46</a:t>
            </a:fld>
            <a:endParaRPr lang="es-CL" dirty="0"/>
          </a:p>
        </p:txBody>
      </p:sp>
      <p:sp>
        <p:nvSpPr>
          <p:cNvPr id="7" name="6 Marcador de pie de página"/>
          <p:cNvSpPr txBox="1">
            <a:spLocks/>
          </p:cNvSpPr>
          <p:nvPr/>
        </p:nvSpPr>
        <p:spPr>
          <a:xfrm>
            <a:off x="323528" y="6525347"/>
            <a:ext cx="8928992" cy="332656"/>
          </a:xfrm>
          <a:prstGeom prst="rect">
            <a:avLst/>
          </a:prstGeom>
        </p:spPr>
        <p:txBody>
          <a:bodyPr vert="horz" lIns="91410" tIns="45706" rIns="91410" bIns="45706" rtlCol="0" anchor="ctr"/>
          <a:lstStyle>
            <a:defPPr>
              <a:defRPr lang="es-CL"/>
            </a:defPPr>
            <a:lvl1pPr marL="0" algn="l" defTabSz="914331" rtl="0" eaLnBrk="1" latinLnBrk="0" hangingPunct="1">
              <a:defRPr sz="1200" kern="1200">
                <a:solidFill>
                  <a:schemeClr val="tx1">
                    <a:lumMod val="60000"/>
                    <a:lumOff val="40000"/>
                  </a:schemeClr>
                </a:solidFill>
                <a:latin typeface="+mn-lt"/>
                <a:ea typeface="+mn-ea"/>
                <a:cs typeface="+mn-cs"/>
              </a:defRPr>
            </a:lvl1pPr>
            <a:lvl2pPr marL="457165"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5" algn="l" defTabSz="914331" rtl="0" eaLnBrk="1" latinLnBrk="0" hangingPunct="1">
              <a:defRPr sz="1800" kern="1200">
                <a:solidFill>
                  <a:schemeClr val="tx1"/>
                </a:solidFill>
                <a:latin typeface="+mn-lt"/>
                <a:ea typeface="+mn-ea"/>
                <a:cs typeface="+mn-cs"/>
              </a:defRPr>
            </a:lvl4pPr>
            <a:lvl5pPr marL="1828660" algn="l" defTabSz="914331" rtl="0" eaLnBrk="1" latinLnBrk="0" hangingPunct="1">
              <a:defRPr sz="1800" kern="1200">
                <a:solidFill>
                  <a:schemeClr val="tx1"/>
                </a:solidFill>
                <a:latin typeface="+mn-lt"/>
                <a:ea typeface="+mn-ea"/>
                <a:cs typeface="+mn-cs"/>
              </a:defRPr>
            </a:lvl5pPr>
            <a:lvl6pPr marL="2285826" algn="l" defTabSz="914331" rtl="0" eaLnBrk="1" latinLnBrk="0" hangingPunct="1">
              <a:defRPr sz="1800" kern="1200">
                <a:solidFill>
                  <a:schemeClr val="tx1"/>
                </a:solidFill>
                <a:latin typeface="+mn-lt"/>
                <a:ea typeface="+mn-ea"/>
                <a:cs typeface="+mn-cs"/>
              </a:defRPr>
            </a:lvl6pPr>
            <a:lvl7pPr marL="2742990" algn="l" defTabSz="914331" rtl="0" eaLnBrk="1" latinLnBrk="0" hangingPunct="1">
              <a:defRPr sz="1800" kern="1200">
                <a:solidFill>
                  <a:schemeClr val="tx1"/>
                </a:solidFill>
                <a:latin typeface="+mn-lt"/>
                <a:ea typeface="+mn-ea"/>
                <a:cs typeface="+mn-cs"/>
              </a:defRPr>
            </a:lvl7pPr>
            <a:lvl8pPr marL="3200156" algn="l" defTabSz="914331" rtl="0" eaLnBrk="1" latinLnBrk="0" hangingPunct="1">
              <a:defRPr sz="1800" kern="1200">
                <a:solidFill>
                  <a:schemeClr val="tx1"/>
                </a:solidFill>
                <a:latin typeface="+mn-lt"/>
                <a:ea typeface="+mn-ea"/>
                <a:cs typeface="+mn-cs"/>
              </a:defRPr>
            </a:lvl8pPr>
            <a:lvl9pPr marL="3657321" algn="l" defTabSz="914331" rtl="0" eaLnBrk="1" latinLnBrk="0" hangingPunct="1">
              <a:defRPr sz="1800" kern="1200">
                <a:solidFill>
                  <a:schemeClr val="tx1"/>
                </a:solidFill>
                <a:latin typeface="+mn-lt"/>
                <a:ea typeface="+mn-ea"/>
                <a:cs typeface="+mn-cs"/>
              </a:defRPr>
            </a:lvl9pPr>
          </a:lstStyle>
          <a:p>
            <a:r>
              <a:rPr lang="es-CL" sz="1100"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1004307535"/>
              </p:ext>
            </p:extLst>
          </p:nvPr>
        </p:nvGraphicFramePr>
        <p:xfrm>
          <a:off x="323532" y="404664"/>
          <a:ext cx="8208913" cy="1080118"/>
        </p:xfrm>
        <a:graphic>
          <a:graphicData uri="http://schemas.openxmlformats.org/drawingml/2006/table">
            <a:tbl>
              <a:tblPr firstRow="1" firstCol="1">
                <a:tableStyleId>{5C22544A-7EE6-4342-B048-85BDC9FD1C3A}</a:tableStyleId>
              </a:tblPr>
              <a:tblGrid>
                <a:gridCol w="5277157"/>
                <a:gridCol w="732939"/>
                <a:gridCol w="732939"/>
                <a:gridCol w="732939"/>
                <a:gridCol w="732939"/>
              </a:tblGrid>
              <a:tr h="187458">
                <a:tc>
                  <a:txBody>
                    <a:bodyPr/>
                    <a:lstStyle/>
                    <a:p>
                      <a:pPr algn="l" fontAlgn="b"/>
                      <a:r>
                        <a:rPr lang="es-CL" sz="1000" u="none" strike="noStrike" dirty="0">
                          <a:effectLst/>
                        </a:rPr>
                        <a:t>SUBPARTIDA : AILSACION TERMICA TECHUMBRE  AISLAPOL</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M3</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11.620 </a:t>
                      </a:r>
                      <a:endParaRPr lang="es-CL" sz="1000" b="1"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dirty="0">
                          <a:effectLst/>
                        </a:rPr>
                        <a:t>ITEM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dirty="0">
                          <a:effectLst/>
                        </a:rPr>
                        <a:t>PLANCHA DE 70MM  DENSIDAD 30KG/M3 AISLAPOL</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M3</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0,6</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11.850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7.110 </a:t>
                      </a:r>
                      <a:endParaRPr lang="es-CL" sz="1000" b="0"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dirty="0">
                          <a:effectLst/>
                        </a:rPr>
                        <a:t>INSTALADOR      +  AYUDANTE</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4.500 </a:t>
                      </a:r>
                      <a:endParaRPr lang="es-CL" sz="1000" b="0" i="0" u="none" strike="noStrike" dirty="0">
                        <a:solidFill>
                          <a:srgbClr val="000000"/>
                        </a:solidFill>
                        <a:effectLst/>
                        <a:latin typeface="Calibri"/>
                      </a:endParaRPr>
                    </a:p>
                  </a:txBody>
                  <a:tcPr marL="0" marR="0" marT="0" marB="0" anchor="b"/>
                </a:tc>
              </a:tr>
              <a:tr h="178532">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78532">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11.620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3903750455"/>
              </p:ext>
            </p:extLst>
          </p:nvPr>
        </p:nvGraphicFramePr>
        <p:xfrm>
          <a:off x="323528" y="1628800"/>
          <a:ext cx="8167987" cy="1080119"/>
        </p:xfrm>
        <a:graphic>
          <a:graphicData uri="http://schemas.openxmlformats.org/drawingml/2006/table">
            <a:tbl>
              <a:tblPr firstRow="1" firstCol="1">
                <a:tableStyleId>{5C22544A-7EE6-4342-B048-85BDC9FD1C3A}</a:tableStyleId>
              </a:tblPr>
              <a:tblGrid>
                <a:gridCol w="5250847"/>
                <a:gridCol w="729285"/>
                <a:gridCol w="729285"/>
                <a:gridCol w="729285"/>
                <a:gridCol w="729285"/>
              </a:tblGrid>
              <a:tr h="187459">
                <a:tc>
                  <a:txBody>
                    <a:bodyPr/>
                    <a:lstStyle/>
                    <a:p>
                      <a:pPr algn="l" fontAlgn="b"/>
                      <a:r>
                        <a:rPr lang="es-CL" sz="1000" u="none" strike="noStrike" dirty="0">
                          <a:effectLst/>
                        </a:rPr>
                        <a:t>SUBPARTIDA : AISLACION ACUSTICA  TABIQUES INTERIORES AISLANGLASS   VOLCAN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M3</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23.824 </a:t>
                      </a:r>
                      <a:endParaRPr lang="es-CL" sz="1000" b="1"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dirty="0">
                          <a:effectLst/>
                        </a:rPr>
                        <a:t>ITEM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dirty="0">
                          <a:effectLst/>
                        </a:rPr>
                        <a:t>LANA LIBRE MINERAL RESISITENTE AL FUEGO F-30  AISLAN GLASS  VOLCAN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M3</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0,6</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32.190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19.314 </a:t>
                      </a:r>
                      <a:endParaRPr lang="es-CL" sz="1000" b="0"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dirty="0">
                          <a:effectLst/>
                        </a:rPr>
                        <a:t>INSTALADOR      +  AYUDANTE</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 </a:t>
                      </a:r>
                      <a:endParaRPr lang="es-CL" sz="1000" b="0"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78532">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23.824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4080139348"/>
              </p:ext>
            </p:extLst>
          </p:nvPr>
        </p:nvGraphicFramePr>
        <p:xfrm>
          <a:off x="6744498" y="2852936"/>
          <a:ext cx="1790700" cy="1143000"/>
        </p:xfrm>
        <a:graphic>
          <a:graphicData uri="http://schemas.openxmlformats.org/drawingml/2006/table">
            <a:tbl>
              <a:tblPr lastRow="1" bandCol="1">
                <a:tableStyleId>{5C22544A-7EE6-4342-B048-85BDC9FD1C3A}</a:tableStyleId>
              </a:tblPr>
              <a:tblGrid>
                <a:gridCol w="927100"/>
                <a:gridCol w="863600"/>
              </a:tblGrid>
              <a:tr h="190500">
                <a:tc>
                  <a:txBody>
                    <a:bodyPr/>
                    <a:lstStyle/>
                    <a:p>
                      <a:pPr algn="l" fontAlgn="b"/>
                      <a:r>
                        <a:rPr lang="es-CL" sz="1000" u="none" strike="noStrike" dirty="0">
                          <a:effectLst/>
                        </a:rPr>
                        <a:t>APU A. TECHO</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11.620,15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A.TABIQUES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23.824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35.444 </a:t>
                      </a:r>
                      <a:endParaRPr lang="es-CL" sz="1000" b="1"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r>
              <a:tr h="190500">
                <a:tc>
                  <a:txBody>
                    <a:bodyPr/>
                    <a:lstStyle/>
                    <a:p>
                      <a:pPr algn="l" fontAlgn="b"/>
                      <a:r>
                        <a:rPr lang="es-CL" sz="1000" u="none" strike="noStrike" dirty="0">
                          <a:effectLst/>
                        </a:rPr>
                        <a:t>APU. X PISO</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a:effectLst/>
                        </a:rPr>
                        <a:t>$ 425.332</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$ 8.506.632</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4" name="4 Gráfico"/>
          <p:cNvGraphicFramePr>
            <a:graphicFrameLocks/>
          </p:cNvGraphicFramePr>
          <p:nvPr>
            <p:extLst>
              <p:ext uri="{D42A27DB-BD31-4B8C-83A1-F6EECF244321}">
                <p14:modId xmlns:p14="http://schemas.microsoft.com/office/powerpoint/2010/main" val="3032944757"/>
              </p:ext>
            </p:extLst>
          </p:nvPr>
        </p:nvGraphicFramePr>
        <p:xfrm>
          <a:off x="323528" y="2924945"/>
          <a:ext cx="4572000" cy="36004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5 Gráfico"/>
          <p:cNvGraphicFramePr>
            <a:graphicFrameLocks/>
          </p:cNvGraphicFramePr>
          <p:nvPr>
            <p:extLst>
              <p:ext uri="{D42A27DB-BD31-4B8C-83A1-F6EECF244321}">
                <p14:modId xmlns:p14="http://schemas.microsoft.com/office/powerpoint/2010/main" val="958308271"/>
              </p:ext>
            </p:extLst>
          </p:nvPr>
        </p:nvGraphicFramePr>
        <p:xfrm>
          <a:off x="4932040" y="4077072"/>
          <a:ext cx="3419872" cy="2376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93996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Marcador de contenido"/>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31067" y="548680"/>
            <a:ext cx="4199171" cy="2016224"/>
          </a:xfrm>
        </p:spPr>
      </p:pic>
      <p:sp>
        <p:nvSpPr>
          <p:cNvPr id="5" name="4 Marcador de número de diapositiva"/>
          <p:cNvSpPr>
            <a:spLocks noGrp="1"/>
          </p:cNvSpPr>
          <p:nvPr>
            <p:ph type="sldNum" sz="quarter" idx="15"/>
          </p:nvPr>
        </p:nvSpPr>
        <p:spPr/>
        <p:txBody>
          <a:bodyPr/>
          <a:lstStyle/>
          <a:p>
            <a:fld id="{DE29AA27-3314-4D32-AB85-0F62F01F4559}" type="slidenum">
              <a:rPr lang="es-CL" smtClean="0"/>
              <a:pPr/>
              <a:t>47</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7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3" action="ppaction://hlinksldjump"/>
              </a:rPr>
              <a:t>INDICE</a:t>
            </a:r>
            <a:endParaRPr lang="es-CL" sz="1300" dirty="0"/>
          </a:p>
        </p:txBody>
      </p:sp>
      <p:sp>
        <p:nvSpPr>
          <p:cNvPr id="9" name="11 Título"/>
          <p:cNvSpPr>
            <a:spLocks noGrp="1"/>
          </p:cNvSpPr>
          <p:nvPr>
            <p:ph type="title"/>
          </p:nvPr>
        </p:nvSpPr>
        <p:spPr>
          <a:xfrm>
            <a:off x="5730625" y="-95110"/>
            <a:ext cx="3008313" cy="1162051"/>
          </a:xfrm>
        </p:spPr>
        <p:txBody>
          <a:bodyPr/>
          <a:lstStyle/>
          <a:p>
            <a:r>
              <a:rPr lang="es-ES_tradnl" sz="1600" dirty="0">
                <a:solidFill>
                  <a:schemeClr val="accent2"/>
                </a:solidFill>
              </a:rPr>
              <a:t>PARTIDA 5 :</a:t>
            </a:r>
            <a:br>
              <a:rPr lang="es-ES_tradnl" sz="1600" dirty="0">
                <a:solidFill>
                  <a:schemeClr val="accent2"/>
                </a:solidFill>
              </a:rPr>
            </a:br>
            <a:r>
              <a:rPr lang="es-ES_tradnl" sz="1600" dirty="0" smtClean="0">
                <a:solidFill>
                  <a:schemeClr val="accent2"/>
                </a:solidFill>
              </a:rPr>
              <a:t>IMPERMEABILIZACIONES  BAÑOS </a:t>
            </a:r>
            <a:endParaRPr lang="es-MX" sz="1600" dirty="0">
              <a:solidFill>
                <a:schemeClr val="accent2"/>
              </a:solidFill>
            </a:endParaRPr>
          </a:p>
        </p:txBody>
      </p:sp>
      <p:sp>
        <p:nvSpPr>
          <p:cNvPr id="10" name="1 Marcador de texto"/>
          <p:cNvSpPr>
            <a:spLocks noGrp="1"/>
          </p:cNvSpPr>
          <p:nvPr/>
        </p:nvSpPr>
        <p:spPr>
          <a:xfrm>
            <a:off x="5724128" y="1101098"/>
            <a:ext cx="2738326" cy="5297699"/>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spcBef>
                <a:spcPct val="20000"/>
              </a:spcBef>
              <a:buClr>
                <a:schemeClr val="accent1">
                  <a:lumMod val="60000"/>
                  <a:lumOff val="40000"/>
                </a:schemeClr>
              </a:buClr>
              <a:buFont typeface="Arial" pitchFamily="34" charset="0"/>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lumMod val="60000"/>
                  <a:lumOff val="40000"/>
                </a:schemeClr>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2"/>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4"/>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5"/>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6"/>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6"/>
              </a:buClr>
              <a:buFont typeface="Arial" pitchFamily="34" charset="0"/>
              <a:buNone/>
              <a:defRPr sz="1400" kern="1200">
                <a:solidFill>
                  <a:schemeClr val="tx1">
                    <a:tint val="75000"/>
                  </a:schemeClr>
                </a:solidFill>
                <a:latin typeface="+mn-lt"/>
                <a:ea typeface="+mn-ea"/>
                <a:cs typeface="+mn-cs"/>
              </a:defRPr>
            </a:lvl9pPr>
          </a:lstStyle>
          <a:p>
            <a:r>
              <a:rPr lang="es-CL" dirty="0" smtClean="0">
                <a:solidFill>
                  <a:schemeClr val="tx2"/>
                </a:solidFill>
                <a:cs typeface="Myriad Arabic" pitchFamily="50" charset="-78"/>
              </a:rPr>
              <a:t>SEGÚN LA E.E.T.T</a:t>
            </a:r>
          </a:p>
          <a:p>
            <a:r>
              <a:rPr lang="es-ES" dirty="0" smtClean="0">
                <a:solidFill>
                  <a:schemeClr val="tx2"/>
                </a:solidFill>
                <a:cs typeface="Myriad Arabic" pitchFamily="50" charset="-78"/>
              </a:rPr>
              <a:t>IMPERMEABILIZACION </a:t>
            </a:r>
            <a:r>
              <a:rPr lang="es-ES" dirty="0">
                <a:solidFill>
                  <a:schemeClr val="tx2"/>
                </a:solidFill>
                <a:cs typeface="Myriad Arabic" pitchFamily="50" charset="-78"/>
              </a:rPr>
              <a:t>PISO ,MUROS Y TABIQUES en BAÑOS Y  COCINAS</a:t>
            </a:r>
            <a:br>
              <a:rPr lang="es-ES" dirty="0">
                <a:solidFill>
                  <a:schemeClr val="tx2"/>
                </a:solidFill>
                <a:cs typeface="Myriad Arabic" pitchFamily="50" charset="-78"/>
              </a:rPr>
            </a:br>
            <a:r>
              <a:rPr lang="es-ES" dirty="0">
                <a:solidFill>
                  <a:schemeClr val="tx2"/>
                </a:solidFill>
                <a:cs typeface="Myriad Arabic" pitchFamily="50" charset="-78"/>
              </a:rPr>
              <a:t> En muros de baños se considera la aplicación de cinta de fibra de vidrio tipo </a:t>
            </a:r>
            <a:r>
              <a:rPr lang="es-ES" dirty="0" err="1">
                <a:solidFill>
                  <a:schemeClr val="tx2"/>
                </a:solidFill>
                <a:cs typeface="Myriad Arabic" pitchFamily="50" charset="-78"/>
              </a:rPr>
              <a:t>bemalla</a:t>
            </a:r>
            <a:r>
              <a:rPr lang="es-ES" dirty="0">
                <a:solidFill>
                  <a:schemeClr val="tx2"/>
                </a:solidFill>
                <a:cs typeface="Myriad Arabic" pitchFamily="50" charset="-78"/>
              </a:rPr>
              <a:t>  (aislantes nacionales) de 10cm de ancho para la unión entre tabiques, entre tabique con  muro exterior y entre tabique con piso, cuidando de formar un diafragma continuo. Se aplicará dos manos de impermeabilizante ECOPOLIMER de BAUTEC  en toda la altura del nicho de la tina; hasta una altura de 1 </a:t>
            </a:r>
            <a:r>
              <a:rPr lang="es-ES" dirty="0" err="1">
                <a:solidFill>
                  <a:schemeClr val="tx2"/>
                </a:solidFill>
                <a:cs typeface="Myriad Arabic" pitchFamily="50" charset="-78"/>
              </a:rPr>
              <a:t>mts</a:t>
            </a:r>
            <a:r>
              <a:rPr lang="es-ES" dirty="0">
                <a:solidFill>
                  <a:schemeClr val="tx2"/>
                </a:solidFill>
                <a:cs typeface="Myriad Arabic" pitchFamily="50" charset="-78"/>
              </a:rPr>
              <a:t> en la zona de respaldo de lavamanos y </a:t>
            </a:r>
            <a:r>
              <a:rPr lang="es-ES" dirty="0" err="1">
                <a:solidFill>
                  <a:schemeClr val="tx2"/>
                </a:solidFill>
                <a:cs typeface="Myriad Arabic" pitchFamily="50" charset="-78"/>
              </a:rPr>
              <a:t>wc</a:t>
            </a:r>
            <a:r>
              <a:rPr lang="es-ES" dirty="0">
                <a:solidFill>
                  <a:schemeClr val="tx2"/>
                </a:solidFill>
                <a:cs typeface="Myriad Arabic" pitchFamily="50" charset="-78"/>
              </a:rPr>
              <a:t> y en el resto del perímetro de los tabiques hasta una altura de 30 cm .  </a:t>
            </a:r>
            <a:br>
              <a:rPr lang="es-ES" dirty="0">
                <a:solidFill>
                  <a:schemeClr val="tx2"/>
                </a:solidFill>
                <a:cs typeface="Myriad Arabic" pitchFamily="50" charset="-78"/>
              </a:rPr>
            </a:br>
            <a:r>
              <a:rPr lang="es-ES" dirty="0">
                <a:solidFill>
                  <a:schemeClr val="tx2"/>
                </a:solidFill>
                <a:cs typeface="Myriad Arabic" pitchFamily="50" charset="-78"/>
              </a:rPr>
              <a:t>En al atraque de tina a muro se consulta colocar doble  sello de silicona. </a:t>
            </a:r>
            <a:r>
              <a:rPr lang="es-ES" dirty="0"/>
              <a:t/>
            </a:r>
            <a:br>
              <a:rPr lang="es-ES" dirty="0"/>
            </a:br>
            <a:endParaRPr lang="es-CL" dirty="0"/>
          </a:p>
        </p:txBody>
      </p:sp>
      <p:pic>
        <p:nvPicPr>
          <p:cNvPr id="13" name="1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2708922"/>
            <a:ext cx="4255792" cy="3191844"/>
          </a:xfrm>
          <a:prstGeom prst="rect">
            <a:avLst/>
          </a:prstGeom>
        </p:spPr>
      </p:pic>
      <p:sp>
        <p:nvSpPr>
          <p:cNvPr id="14" name="13 CuadroTexto"/>
          <p:cNvSpPr txBox="1"/>
          <p:nvPr/>
        </p:nvSpPr>
        <p:spPr>
          <a:xfrm>
            <a:off x="683568" y="5901589"/>
            <a:ext cx="4176464" cy="477029"/>
          </a:xfrm>
          <a:prstGeom prst="rect">
            <a:avLst/>
          </a:prstGeom>
          <a:noFill/>
        </p:spPr>
        <p:txBody>
          <a:bodyPr wrap="square" lIns="91417" tIns="45708" rIns="91417" bIns="45708" rtlCol="0">
            <a:spAutoFit/>
          </a:bodyPr>
          <a:lstStyle/>
          <a:p>
            <a:r>
              <a:rPr lang="es-CL" sz="500" dirty="0">
                <a:hlinkClick r:id="rId5"/>
              </a:rPr>
              <a:t>https://www.google.cl/search?q=BAUTEC&amp;source=lnms&amp;tbm=isch&amp;sa=X&amp;ei=PDCCUoz0NcrLsASB94GoBQ&amp;ved=0CAkQ_AUoAQ&amp;biw=1280&amp;bih=866#q=BAUTEC+IMPERMEABILIZANTE&amp;tbm=isch&amp;facrc=_&amp;imgdii=_&amp;imgrc=bIctymF98hfTJM%3A%3BEKXZXVpKQrXQBM%3Bhttp%253A%252F%252Fstatic.habitissimo.com.br%252Fphotos%252Fbusiness%252Fbig%252Fimpermeabilizando-varanda-com-bautech-impermeabilizante-liquido-60metro-quadrado_120243.jpg%3Bhttp%253A%252F%252Ffotos.habitissimo.com.br%252Ffoto%252Fimpermeabilizando-varanda-com-bautech-impermeabilizante-liquido-</a:t>
            </a:r>
            <a:r>
              <a:rPr lang="es-CL" sz="300" dirty="0">
                <a:hlinkClick r:id="rId5"/>
              </a:rPr>
              <a:t>%3B900%3B675</a:t>
            </a:r>
            <a:endParaRPr lang="es-CL" sz="300" dirty="0"/>
          </a:p>
        </p:txBody>
      </p:sp>
      <p:sp>
        <p:nvSpPr>
          <p:cNvPr id="15" name="14 CuadroTexto"/>
          <p:cNvSpPr txBox="1"/>
          <p:nvPr/>
        </p:nvSpPr>
        <p:spPr>
          <a:xfrm>
            <a:off x="683568" y="6292973"/>
            <a:ext cx="4255792" cy="261586"/>
          </a:xfrm>
          <a:prstGeom prst="rect">
            <a:avLst/>
          </a:prstGeom>
          <a:noFill/>
        </p:spPr>
        <p:txBody>
          <a:bodyPr wrap="square" lIns="91417" tIns="45708" rIns="91417" bIns="45708" rtlCol="0">
            <a:spAutoFit/>
          </a:bodyPr>
          <a:lstStyle/>
          <a:p>
            <a:r>
              <a:rPr lang="es-MX" sz="1100" dirty="0">
                <a:solidFill>
                  <a:schemeClr val="tx2"/>
                </a:solidFill>
              </a:rPr>
              <a:t>IMPERMABILIZACION DE LOSAS DE HORMIGON </a:t>
            </a:r>
            <a:endParaRPr lang="es-CL" sz="1100" dirty="0">
              <a:solidFill>
                <a:schemeClr val="tx2"/>
              </a:solidFill>
            </a:endParaRPr>
          </a:p>
        </p:txBody>
      </p:sp>
    </p:spTree>
    <p:extLst>
      <p:ext uri="{BB962C8B-B14F-4D97-AF65-F5344CB8AC3E}">
        <p14:creationId xmlns:p14="http://schemas.microsoft.com/office/powerpoint/2010/main" val="13788631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48</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7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2" action="ppaction://hlinksldjump"/>
              </a:rPr>
              <a:t>INDICE</a:t>
            </a:r>
            <a:endParaRPr lang="es-CL" sz="1300" dirty="0"/>
          </a:p>
        </p:txBody>
      </p:sp>
      <p:sp>
        <p:nvSpPr>
          <p:cNvPr id="10" name="9 Marcador de texto"/>
          <p:cNvSpPr txBox="1">
            <a:spLocks noGrp="1"/>
          </p:cNvSpPr>
          <p:nvPr>
            <p:ph type="body" sz="half" idx="2"/>
          </p:nvPr>
        </p:nvSpPr>
        <p:spPr>
          <a:xfrm>
            <a:off x="5724132" y="404666"/>
            <a:ext cx="3008313" cy="5567650"/>
          </a:xfrm>
          <a:prstGeom prst="rect">
            <a:avLst/>
          </a:prstGeom>
          <a:noFill/>
        </p:spPr>
        <p:txBody>
          <a:bodyPr wrap="square" rtlCol="0">
            <a:spAutoFit/>
          </a:bodyPr>
          <a:lstStyle>
            <a:defPPr>
              <a:defRPr lang="es-CL"/>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r>
              <a:rPr lang="es-ES" sz="1100" b="1" dirty="0">
                <a:solidFill>
                  <a:schemeClr val="tx2"/>
                </a:solidFill>
                <a:cs typeface="Myriad Arabic" pitchFamily="50" charset="-78"/>
              </a:rPr>
              <a:t>PROCESO TERMINACIONES :</a:t>
            </a:r>
          </a:p>
          <a:p>
            <a:r>
              <a:rPr lang="es-ES" sz="1100" dirty="0">
                <a:solidFill>
                  <a:schemeClr val="tx2"/>
                </a:solidFill>
                <a:cs typeface="Myriad Arabic" pitchFamily="50" charset="-78"/>
              </a:rPr>
              <a:t>Para comenzar la impermeabilización se debe tener una superficie de hormigón limpia, exentas de polvo, partes sueltas o mal adheridas, etc. Si la superficie es metálica, debe estar libre de óxido y haber sido tratada con algún producto anticorrosivo previamente. Si el substrato es poroso se debe aplicar </a:t>
            </a:r>
            <a:r>
              <a:rPr lang="es-ES" sz="1100" dirty="0" err="1">
                <a:solidFill>
                  <a:schemeClr val="tx2"/>
                </a:solidFill>
                <a:cs typeface="Myriad Arabic" pitchFamily="50" charset="-78"/>
              </a:rPr>
              <a:t>Poliprimer</a:t>
            </a:r>
            <a:r>
              <a:rPr lang="es-ES" sz="1100" dirty="0">
                <a:solidFill>
                  <a:schemeClr val="tx2"/>
                </a:solidFill>
                <a:cs typeface="Myriad Arabic" pitchFamily="50" charset="-78"/>
              </a:rPr>
              <a:t>, imprimante acrílico para sellar la superficie. Luego  se comienza con una imprimación de los muros con el producto a utilizar, este es aplicado desde el nivel de  metro desde el piso terminado hasta la terminación del zócalo, esta imprimación tiene por finalidad que se obtenga una mejor adherencia del impermeabilizante, este producto es aplicado con rodillo. Prontamente se confecciona una pasta de mortero seco con el impermeabilizante ECOPOLIMER de BAUTEC, y se aplica en toda parte ya imprimada; es muy importante impermeabilizar todo el zócalo , ya que es una zona muy susceptible a absorber humedad por capilaridad existiendo el riesgo de generar problemas en la Pintura. Luego se debe realizar la impermeabilización de todo el perímetro de los rasgos de ventanas y 15 cm. del rasgo de la ventana, pero por el muro interior en cada depto., siguiendo el mismo procedimiento ocupado el las otras impermeabilizaciones.</a:t>
            </a:r>
          </a:p>
          <a:p>
            <a:pPr algn="just"/>
            <a:r>
              <a:rPr lang="es-ES" sz="1800" dirty="0">
                <a:solidFill>
                  <a:schemeClr val="tx2"/>
                </a:solidFill>
                <a:latin typeface="Myriad Arabic" pitchFamily="50" charset="-78"/>
                <a:cs typeface="Myriad Arabic" pitchFamily="50" charset="-78"/>
              </a:rPr>
              <a:t> </a:t>
            </a:r>
            <a:endParaRPr lang="es-CL" sz="1800" dirty="0">
              <a:solidFill>
                <a:schemeClr val="tx2"/>
              </a:solidFill>
              <a:latin typeface="Myriad Arabic" pitchFamily="50" charset="-78"/>
              <a:cs typeface="Myriad Arabic" pitchFamily="50" charset="-78"/>
            </a:endParaRPr>
          </a:p>
          <a:p>
            <a:endParaRPr lang="es-CL" dirty="0">
              <a:latin typeface="Myriad Arabic" pitchFamily="50" charset="-78"/>
              <a:cs typeface="Myriad Arabic" pitchFamily="50" charset="-78"/>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116" y="4630116"/>
            <a:ext cx="2587359" cy="1944216"/>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14" y="99986"/>
            <a:ext cx="4048365" cy="4350264"/>
          </a:xfrm>
          <a:prstGeom prst="rect">
            <a:avLst/>
          </a:prstGeom>
        </p:spPr>
      </p:pic>
    </p:spTree>
    <p:extLst>
      <p:ext uri="{BB962C8B-B14F-4D97-AF65-F5344CB8AC3E}">
        <p14:creationId xmlns:p14="http://schemas.microsoft.com/office/powerpoint/2010/main" val="10192848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49</a:t>
            </a:fld>
            <a:endParaRPr lang="es-CL" dirty="0"/>
          </a:p>
        </p:txBody>
      </p:sp>
      <p:sp>
        <p:nvSpPr>
          <p:cNvPr id="7" name="6 Marcador de pie de página"/>
          <p:cNvSpPr txBox="1">
            <a:spLocks/>
          </p:cNvSpPr>
          <p:nvPr/>
        </p:nvSpPr>
        <p:spPr>
          <a:xfrm>
            <a:off x="395536" y="6525347"/>
            <a:ext cx="8928992" cy="332656"/>
          </a:xfrm>
          <a:prstGeom prst="rect">
            <a:avLst/>
          </a:prstGeom>
        </p:spPr>
        <p:txBody>
          <a:bodyPr vert="horz" lIns="91410" tIns="45706" rIns="91410" bIns="45706" rtlCol="0" anchor="ctr"/>
          <a:lstStyle>
            <a:defPPr>
              <a:defRPr lang="es-CL"/>
            </a:defPPr>
            <a:lvl1pPr marL="0" algn="l" defTabSz="914331" rtl="0" eaLnBrk="1" latinLnBrk="0" hangingPunct="1">
              <a:defRPr sz="1200" kern="1200">
                <a:solidFill>
                  <a:schemeClr val="tx1">
                    <a:lumMod val="60000"/>
                    <a:lumOff val="40000"/>
                  </a:schemeClr>
                </a:solidFill>
                <a:latin typeface="+mn-lt"/>
                <a:ea typeface="+mn-ea"/>
                <a:cs typeface="+mn-cs"/>
              </a:defRPr>
            </a:lvl1pPr>
            <a:lvl2pPr marL="457165"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5" algn="l" defTabSz="914331" rtl="0" eaLnBrk="1" latinLnBrk="0" hangingPunct="1">
              <a:defRPr sz="1800" kern="1200">
                <a:solidFill>
                  <a:schemeClr val="tx1"/>
                </a:solidFill>
                <a:latin typeface="+mn-lt"/>
                <a:ea typeface="+mn-ea"/>
                <a:cs typeface="+mn-cs"/>
              </a:defRPr>
            </a:lvl4pPr>
            <a:lvl5pPr marL="1828660" algn="l" defTabSz="914331" rtl="0" eaLnBrk="1" latinLnBrk="0" hangingPunct="1">
              <a:defRPr sz="1800" kern="1200">
                <a:solidFill>
                  <a:schemeClr val="tx1"/>
                </a:solidFill>
                <a:latin typeface="+mn-lt"/>
                <a:ea typeface="+mn-ea"/>
                <a:cs typeface="+mn-cs"/>
              </a:defRPr>
            </a:lvl5pPr>
            <a:lvl6pPr marL="2285826" algn="l" defTabSz="914331" rtl="0" eaLnBrk="1" latinLnBrk="0" hangingPunct="1">
              <a:defRPr sz="1800" kern="1200">
                <a:solidFill>
                  <a:schemeClr val="tx1"/>
                </a:solidFill>
                <a:latin typeface="+mn-lt"/>
                <a:ea typeface="+mn-ea"/>
                <a:cs typeface="+mn-cs"/>
              </a:defRPr>
            </a:lvl6pPr>
            <a:lvl7pPr marL="2742990" algn="l" defTabSz="914331" rtl="0" eaLnBrk="1" latinLnBrk="0" hangingPunct="1">
              <a:defRPr sz="1800" kern="1200">
                <a:solidFill>
                  <a:schemeClr val="tx1"/>
                </a:solidFill>
                <a:latin typeface="+mn-lt"/>
                <a:ea typeface="+mn-ea"/>
                <a:cs typeface="+mn-cs"/>
              </a:defRPr>
            </a:lvl7pPr>
            <a:lvl8pPr marL="3200156" algn="l" defTabSz="914331" rtl="0" eaLnBrk="1" latinLnBrk="0" hangingPunct="1">
              <a:defRPr sz="1800" kern="1200">
                <a:solidFill>
                  <a:schemeClr val="tx1"/>
                </a:solidFill>
                <a:latin typeface="+mn-lt"/>
                <a:ea typeface="+mn-ea"/>
                <a:cs typeface="+mn-cs"/>
              </a:defRPr>
            </a:lvl8pPr>
            <a:lvl9pPr marL="3657321" algn="l" defTabSz="914331" rtl="0" eaLnBrk="1" latinLnBrk="0" hangingPunct="1">
              <a:defRPr sz="1800" kern="1200">
                <a:solidFill>
                  <a:schemeClr val="tx1"/>
                </a:solidFill>
                <a:latin typeface="+mn-lt"/>
                <a:ea typeface="+mn-ea"/>
                <a:cs typeface="+mn-cs"/>
              </a:defRPr>
            </a:lvl9pPr>
          </a:lstStyle>
          <a:p>
            <a:r>
              <a:rPr lang="es-CL" sz="1100"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466536247"/>
              </p:ext>
            </p:extLst>
          </p:nvPr>
        </p:nvGraphicFramePr>
        <p:xfrm>
          <a:off x="539553" y="476672"/>
          <a:ext cx="8180042" cy="1127588"/>
        </p:xfrm>
        <a:graphic>
          <a:graphicData uri="http://schemas.openxmlformats.org/drawingml/2006/table">
            <a:tbl>
              <a:tblPr firstRow="1" firstCol="1">
                <a:tableStyleId>{5C22544A-7EE6-4342-B048-85BDC9FD1C3A}</a:tableStyleId>
              </a:tblPr>
              <a:tblGrid>
                <a:gridCol w="4913470"/>
                <a:gridCol w="816643"/>
                <a:gridCol w="816643"/>
                <a:gridCol w="816643"/>
                <a:gridCol w="816643"/>
              </a:tblGrid>
              <a:tr h="195698">
                <a:tc>
                  <a:txBody>
                    <a:bodyPr/>
                    <a:lstStyle/>
                    <a:p>
                      <a:pPr algn="l" fontAlgn="b"/>
                      <a:r>
                        <a:rPr lang="es-CL" sz="1100" u="none" strike="noStrike" dirty="0">
                          <a:effectLst/>
                        </a:rPr>
                        <a:t>SUBPARTIDA : IMPERMEABILIZACION TERRAZAS DEPTOS  CAVE 1 </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M3</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24.844 </a:t>
                      </a:r>
                      <a:endParaRPr lang="es-CL" sz="1100" b="1"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dirty="0">
                          <a:effectLst/>
                        </a:rPr>
                        <a:t>IMPERMEBILIZANTE ALBAÑILERIAS   BLANCO   SACO 20 KG   CAVE 1 SEAL</a:t>
                      </a:r>
                      <a:endParaRPr lang="es-CL" sz="1100" b="1"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M3</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0,6</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33.890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20.334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a:effectLst/>
                        </a:rPr>
                        <a:t>INSTALADOR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6378">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24.844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404431452"/>
              </p:ext>
            </p:extLst>
          </p:nvPr>
        </p:nvGraphicFramePr>
        <p:xfrm>
          <a:off x="539557" y="1772816"/>
          <a:ext cx="8208911" cy="1127588"/>
        </p:xfrm>
        <a:graphic>
          <a:graphicData uri="http://schemas.openxmlformats.org/drawingml/2006/table">
            <a:tbl>
              <a:tblPr firstRow="1" firstCol="1">
                <a:tableStyleId>{5C22544A-7EE6-4342-B048-85BDC9FD1C3A}</a:tableStyleId>
              </a:tblPr>
              <a:tblGrid>
                <a:gridCol w="4930811"/>
                <a:gridCol w="819525"/>
                <a:gridCol w="819525"/>
                <a:gridCol w="819525"/>
                <a:gridCol w="819525"/>
              </a:tblGrid>
              <a:tr h="195698">
                <a:tc>
                  <a:txBody>
                    <a:bodyPr/>
                    <a:lstStyle/>
                    <a:p>
                      <a:pPr algn="l" fontAlgn="b"/>
                      <a:r>
                        <a:rPr lang="es-CL" sz="1100" u="none" strike="noStrike" dirty="0">
                          <a:effectLst/>
                        </a:rPr>
                        <a:t>SUBPARTIDA : IMPERMEABILIZACION ESTANQUE AGUA  SIKA</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dirty="0">
                          <a:effectLst/>
                        </a:rPr>
                        <a:t>UNIDAD DE MEDIDA : M3</a:t>
                      </a:r>
                      <a:endParaRPr lang="es-CL" sz="11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34.205 </a:t>
                      </a:r>
                      <a:endParaRPr lang="es-CL" sz="1100" b="1"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pt-BR" sz="1100" u="none" strike="noStrike">
                          <a:effectLst/>
                        </a:rPr>
                        <a:t>ADITIVO  IMPERMEABILIZANTE  TAMBOR 200 LTS SIKA </a:t>
                      </a:r>
                      <a:endParaRPr lang="pt-BR"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LT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0,5</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59.390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29.695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a:effectLst/>
                        </a:rPr>
                        <a:t>INSTALADOR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6378">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34.205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978564537"/>
              </p:ext>
            </p:extLst>
          </p:nvPr>
        </p:nvGraphicFramePr>
        <p:xfrm>
          <a:off x="6110174" y="2996952"/>
          <a:ext cx="2016224" cy="1143000"/>
        </p:xfrm>
        <a:graphic>
          <a:graphicData uri="http://schemas.openxmlformats.org/drawingml/2006/table">
            <a:tbl>
              <a:tblPr lastRow="1" bandCol="1">
                <a:tableStyleId>{5C22544A-7EE6-4342-B048-85BDC9FD1C3A}</a:tableStyleId>
              </a:tblPr>
              <a:tblGrid>
                <a:gridCol w="1022722"/>
                <a:gridCol w="993502"/>
              </a:tblGrid>
              <a:tr h="190500">
                <a:tc>
                  <a:txBody>
                    <a:bodyPr/>
                    <a:lstStyle/>
                    <a:p>
                      <a:pPr algn="l" fontAlgn="b"/>
                      <a:r>
                        <a:rPr lang="es-CL" sz="1000" u="none" strike="noStrike" dirty="0">
                          <a:effectLst/>
                        </a:rPr>
                        <a:t>APU TERRAZAS</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24.844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EST. AGUA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34.205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59.049 </a:t>
                      </a:r>
                      <a:endParaRPr lang="es-CL" sz="1000" b="1"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$ 708.592</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dirty="0">
                          <a:effectLst/>
                        </a:rPr>
                        <a:t>PARTIDA TOTAL</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dirty="0">
                          <a:effectLst/>
                        </a:rPr>
                        <a:t>$ 14.171.832</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4" name="4 Gráfico"/>
          <p:cNvGraphicFramePr>
            <a:graphicFrameLocks/>
          </p:cNvGraphicFramePr>
          <p:nvPr>
            <p:extLst>
              <p:ext uri="{D42A27DB-BD31-4B8C-83A1-F6EECF244321}">
                <p14:modId xmlns:p14="http://schemas.microsoft.com/office/powerpoint/2010/main" val="3199931554"/>
              </p:ext>
            </p:extLst>
          </p:nvPr>
        </p:nvGraphicFramePr>
        <p:xfrm>
          <a:off x="364786" y="2996952"/>
          <a:ext cx="4495245" cy="3319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5 Gráfico"/>
          <p:cNvGraphicFramePr>
            <a:graphicFrameLocks/>
          </p:cNvGraphicFramePr>
          <p:nvPr>
            <p:extLst>
              <p:ext uri="{D42A27DB-BD31-4B8C-83A1-F6EECF244321}">
                <p14:modId xmlns:p14="http://schemas.microsoft.com/office/powerpoint/2010/main" val="2561774945"/>
              </p:ext>
            </p:extLst>
          </p:nvPr>
        </p:nvGraphicFramePr>
        <p:xfrm>
          <a:off x="4824736" y="4149080"/>
          <a:ext cx="3672408" cy="22391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9177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5</a:t>
            </a:fld>
            <a:endParaRPr lang="es-CL" dirty="0"/>
          </a:p>
        </p:txBody>
      </p:sp>
      <p:sp>
        <p:nvSpPr>
          <p:cNvPr id="7" name="6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2" action="ppaction://hlinksldjump"/>
              </a:rPr>
              <a:t>INDICE</a:t>
            </a:r>
            <a:endParaRPr lang="es-CL" sz="1300" dirty="0"/>
          </a:p>
        </p:txBody>
      </p:sp>
      <p:sp>
        <p:nvSpPr>
          <p:cNvPr id="8" name="6 Marcador de pie de página"/>
          <p:cNvSpPr txBox="1">
            <a:spLocks/>
          </p:cNvSpPr>
          <p:nvPr/>
        </p:nvSpPr>
        <p:spPr>
          <a:xfrm>
            <a:off x="755578" y="6525347"/>
            <a:ext cx="8928992" cy="332656"/>
          </a:xfrm>
          <a:prstGeom prst="rect">
            <a:avLst/>
          </a:prstGeom>
        </p:spPr>
        <p:txBody>
          <a:bodyPr vert="horz" lIns="91410" tIns="45706" rIns="91410" bIns="45706" rtlCol="0" anchor="ctr"/>
          <a:lstStyle>
            <a:defPPr>
              <a:defRPr lang="es-CL"/>
            </a:defPPr>
            <a:lvl1pPr marL="0" algn="l" defTabSz="914400" rtl="0" eaLnBrk="1" latinLnBrk="0" hangingPunct="1">
              <a:defRPr sz="12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100" dirty="0"/>
              <a:t>Universidad de Santiago de Chile | Practica Pre Profesional IV | Pilar Emilia Peterson | Profesor Guía: Carlos Richards M.| Fecha  : 8 Noviembre 2013</a:t>
            </a: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541" y="1787221"/>
            <a:ext cx="4119405" cy="3715614"/>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5" y="145437"/>
            <a:ext cx="1176784" cy="1209736"/>
          </a:xfrm>
          <a:prstGeom prst="rect">
            <a:avLst/>
          </a:prstGeom>
        </p:spPr>
      </p:pic>
      <p:pic>
        <p:nvPicPr>
          <p:cNvPr id="12" name="1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940153" y="404666"/>
            <a:ext cx="1176784" cy="1209736"/>
          </a:xfrm>
          <a:prstGeom prst="rect">
            <a:avLst/>
          </a:prstGeom>
        </p:spPr>
      </p:pic>
      <p:sp>
        <p:nvSpPr>
          <p:cNvPr id="13" name="12 CuadroTexto"/>
          <p:cNvSpPr txBox="1"/>
          <p:nvPr/>
        </p:nvSpPr>
        <p:spPr>
          <a:xfrm>
            <a:off x="4471017" y="5570525"/>
            <a:ext cx="4115680" cy="504253"/>
          </a:xfrm>
          <a:prstGeom prst="rect">
            <a:avLst/>
          </a:prstGeom>
          <a:noFill/>
        </p:spPr>
        <p:txBody>
          <a:bodyPr wrap="square" lIns="103138" tIns="51568" rIns="103138" bIns="51568" rtlCol="0">
            <a:spAutoFit/>
          </a:bodyPr>
          <a:lstStyle/>
          <a:p>
            <a:pPr algn="ctr"/>
            <a:r>
              <a:rPr lang="es-CL" sz="1300" b="1" dirty="0"/>
              <a:t>CONTAMINACION VISUAL  PARA EL FUTURO</a:t>
            </a:r>
          </a:p>
          <a:p>
            <a:pPr algn="ctr"/>
            <a:r>
              <a:rPr lang="es-CL" sz="1300" b="1" dirty="0" smtClean="0"/>
              <a:t>USUARIO | VISTA PISO  17 </a:t>
            </a:r>
            <a:endParaRPr lang="es-CL" sz="1300" b="1" dirty="0"/>
          </a:p>
        </p:txBody>
      </p:sp>
      <p:sp>
        <p:nvSpPr>
          <p:cNvPr id="14" name="13 CuadroTexto"/>
          <p:cNvSpPr txBox="1"/>
          <p:nvPr/>
        </p:nvSpPr>
        <p:spPr>
          <a:xfrm>
            <a:off x="329923" y="5570525"/>
            <a:ext cx="4115680" cy="504253"/>
          </a:xfrm>
          <a:prstGeom prst="rect">
            <a:avLst/>
          </a:prstGeom>
          <a:noFill/>
        </p:spPr>
        <p:txBody>
          <a:bodyPr wrap="square" lIns="103138" tIns="51568" rIns="103138" bIns="51568" rtlCol="0">
            <a:spAutoFit/>
          </a:bodyPr>
          <a:lstStyle/>
          <a:p>
            <a:pPr algn="ctr"/>
            <a:r>
              <a:rPr lang="es-CL" sz="1300" b="1" dirty="0"/>
              <a:t>PROXIMIDAD A TRANSPORTE </a:t>
            </a:r>
            <a:r>
              <a:rPr lang="es-CL" sz="1300" b="1" dirty="0" smtClean="0"/>
              <a:t>PÚBLICO (METRO GRUTA DE LOURDES)  </a:t>
            </a:r>
            <a:endParaRPr lang="es-CL" sz="1300" b="1" dirty="0"/>
          </a:p>
        </p:txBody>
      </p:sp>
      <p:pic>
        <p:nvPicPr>
          <p:cNvPr id="18" name="1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34" y="1787221"/>
            <a:ext cx="4128459" cy="3715614"/>
          </a:xfrm>
          <a:prstGeom prst="rect">
            <a:avLst/>
          </a:prstGeom>
        </p:spPr>
      </p:pic>
    </p:spTree>
    <p:extLst>
      <p:ext uri="{BB962C8B-B14F-4D97-AF65-F5344CB8AC3E}">
        <p14:creationId xmlns:p14="http://schemas.microsoft.com/office/powerpoint/2010/main" val="7272846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85904" y="-171400"/>
            <a:ext cx="3008313" cy="1162051"/>
          </a:xfrm>
        </p:spPr>
        <p:txBody>
          <a:bodyPr/>
          <a:lstStyle/>
          <a:p>
            <a:r>
              <a:rPr lang="es-MX" dirty="0" smtClean="0">
                <a:solidFill>
                  <a:schemeClr val="accent2"/>
                </a:solidFill>
              </a:rPr>
              <a:t>PARTIDA 6:</a:t>
            </a:r>
            <a:br>
              <a:rPr lang="es-MX" dirty="0" smtClean="0">
                <a:solidFill>
                  <a:schemeClr val="accent2"/>
                </a:solidFill>
              </a:rPr>
            </a:br>
            <a:r>
              <a:rPr lang="es-MX" dirty="0" smtClean="0">
                <a:solidFill>
                  <a:schemeClr val="accent2"/>
                </a:solidFill>
              </a:rPr>
              <a:t>CIELO FALSO </a:t>
            </a:r>
            <a:endParaRPr lang="es-CL" dirty="0">
              <a:solidFill>
                <a:schemeClr val="accent2"/>
              </a:solidFill>
            </a:endParaRPr>
          </a:p>
        </p:txBody>
      </p:sp>
      <p:sp>
        <p:nvSpPr>
          <p:cNvPr id="3" name="2 Marcador de texto"/>
          <p:cNvSpPr>
            <a:spLocks noGrp="1"/>
          </p:cNvSpPr>
          <p:nvPr>
            <p:ph type="body" sz="half" idx="2"/>
          </p:nvPr>
        </p:nvSpPr>
        <p:spPr>
          <a:xfrm>
            <a:off x="5685904" y="908720"/>
            <a:ext cx="3008313" cy="4386263"/>
          </a:xfrm>
        </p:spPr>
        <p:txBody>
          <a:bodyPr/>
          <a:lstStyle/>
          <a:p>
            <a:pPr algn="just"/>
            <a:r>
              <a:rPr lang="es-ES" b="1" dirty="0" smtClean="0">
                <a:solidFill>
                  <a:schemeClr val="tx2"/>
                </a:solidFill>
                <a:latin typeface="Arial Narrow" panose="020B0606020202030204" pitchFamily="34" charset="0"/>
              </a:rPr>
              <a:t>SEGÚN LA E.E.T.T:</a:t>
            </a:r>
          </a:p>
          <a:p>
            <a:pPr algn="just"/>
            <a:r>
              <a:rPr lang="es-ES" dirty="0" smtClean="0">
                <a:solidFill>
                  <a:schemeClr val="tx2"/>
                </a:solidFill>
              </a:rPr>
              <a:t>Se </a:t>
            </a:r>
            <a:r>
              <a:rPr lang="es-ES" dirty="0">
                <a:solidFill>
                  <a:schemeClr val="tx2"/>
                </a:solidFill>
              </a:rPr>
              <a:t>consultan  </a:t>
            </a:r>
            <a:r>
              <a:rPr lang="es-ES" dirty="0" err="1">
                <a:solidFill>
                  <a:schemeClr val="tx2"/>
                </a:solidFill>
              </a:rPr>
              <a:t>vigones</a:t>
            </a:r>
            <a:r>
              <a:rPr lang="es-ES" dirty="0">
                <a:solidFill>
                  <a:schemeClr val="tx2"/>
                </a:solidFill>
              </a:rPr>
              <a:t> falsos en las áreas indicadas en los planos generales y de detalle de Arquitectura.</a:t>
            </a:r>
            <a:endParaRPr lang="es-CL" dirty="0">
              <a:solidFill>
                <a:schemeClr val="tx2"/>
              </a:solidFill>
            </a:endParaRPr>
          </a:p>
          <a:p>
            <a:pPr algn="just"/>
            <a:r>
              <a:rPr lang="es-ES" dirty="0">
                <a:solidFill>
                  <a:schemeClr val="tx2"/>
                </a:solidFill>
              </a:rPr>
              <a:t>Esta formado por una estructura de perfiles Normal </a:t>
            </a:r>
            <a:r>
              <a:rPr lang="es-ES" dirty="0" err="1">
                <a:solidFill>
                  <a:schemeClr val="tx2"/>
                </a:solidFill>
              </a:rPr>
              <a:t>Tabigal</a:t>
            </a:r>
            <a:r>
              <a:rPr lang="es-ES" dirty="0">
                <a:solidFill>
                  <a:schemeClr val="tx2"/>
                </a:solidFill>
              </a:rPr>
              <a:t>  de acero galvanizado revestida con planchas de </a:t>
            </a:r>
            <a:r>
              <a:rPr lang="es-ES" dirty="0" err="1">
                <a:solidFill>
                  <a:schemeClr val="tx2"/>
                </a:solidFill>
              </a:rPr>
              <a:t>Volcanita</a:t>
            </a:r>
            <a:r>
              <a:rPr lang="es-ES" dirty="0">
                <a:solidFill>
                  <a:schemeClr val="tx2"/>
                </a:solidFill>
              </a:rPr>
              <a:t> de 10 </a:t>
            </a:r>
            <a:r>
              <a:rPr lang="es-ES" dirty="0" err="1">
                <a:solidFill>
                  <a:schemeClr val="tx2"/>
                </a:solidFill>
              </a:rPr>
              <a:t>mm.</a:t>
            </a:r>
            <a:r>
              <a:rPr lang="es-ES" dirty="0">
                <a:solidFill>
                  <a:schemeClr val="tx2"/>
                </a:solidFill>
              </a:rPr>
              <a:t> con rebaje para junta invisible.  </a:t>
            </a:r>
            <a:endParaRPr lang="es-CL" dirty="0">
              <a:solidFill>
                <a:schemeClr val="tx2"/>
              </a:solidFill>
            </a:endParaRPr>
          </a:p>
          <a:p>
            <a:pPr algn="just"/>
            <a:r>
              <a:rPr lang="es-ES" dirty="0">
                <a:solidFill>
                  <a:schemeClr val="tx2"/>
                </a:solidFill>
              </a:rPr>
              <a:t>Las planchas se colocarán después de comprobar la correcta instalación y nivelación de la estructura soportante. </a:t>
            </a:r>
            <a:endParaRPr lang="es-CL" dirty="0">
              <a:solidFill>
                <a:schemeClr val="tx2"/>
              </a:solidFill>
            </a:endParaRPr>
          </a:p>
          <a:p>
            <a:pPr algn="just"/>
            <a:r>
              <a:rPr lang="es-ES" dirty="0">
                <a:solidFill>
                  <a:schemeClr val="tx2"/>
                </a:solidFill>
              </a:rPr>
              <a:t>Las planchas deberán ir trabadas unas con otras, e irán afianzadas a la estructura con clavos </a:t>
            </a:r>
            <a:r>
              <a:rPr lang="es-ES" dirty="0" err="1">
                <a:solidFill>
                  <a:schemeClr val="tx2"/>
                </a:solidFill>
              </a:rPr>
              <a:t>morganizados</a:t>
            </a:r>
            <a:r>
              <a:rPr lang="es-ES" dirty="0">
                <a:solidFill>
                  <a:schemeClr val="tx2"/>
                </a:solidFill>
              </a:rPr>
              <a:t> de cabeza de copa especiales para </a:t>
            </a:r>
            <a:r>
              <a:rPr lang="es-ES" dirty="0" err="1">
                <a:solidFill>
                  <a:schemeClr val="tx2"/>
                </a:solidFill>
              </a:rPr>
              <a:t>Volcanita</a:t>
            </a:r>
            <a:r>
              <a:rPr lang="es-ES" dirty="0">
                <a:solidFill>
                  <a:schemeClr val="tx2"/>
                </a:solidFill>
              </a:rPr>
              <a:t>, y siguiendo las instrucciones del fabricante.</a:t>
            </a:r>
            <a:endParaRPr lang="es-CL" dirty="0">
              <a:solidFill>
                <a:schemeClr val="tx2"/>
              </a:solidFill>
            </a:endParaRP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50</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28" y="3573017"/>
            <a:ext cx="5184576" cy="2592288"/>
          </a:xfrm>
          <a:prstGeom prst="rect">
            <a:avLst/>
          </a:prstGeom>
        </p:spPr>
      </p:pic>
      <p:sp>
        <p:nvSpPr>
          <p:cNvPr id="11" name="10 CuadroTexto"/>
          <p:cNvSpPr txBox="1"/>
          <p:nvPr/>
        </p:nvSpPr>
        <p:spPr>
          <a:xfrm>
            <a:off x="501328" y="6309321"/>
            <a:ext cx="5184576" cy="261586"/>
          </a:xfrm>
          <a:prstGeom prst="rect">
            <a:avLst/>
          </a:prstGeom>
          <a:noFill/>
        </p:spPr>
        <p:txBody>
          <a:bodyPr wrap="square" lIns="91417" tIns="45708" rIns="91417" bIns="45708" rtlCol="0">
            <a:spAutoFit/>
          </a:bodyPr>
          <a:lstStyle/>
          <a:p>
            <a:r>
              <a:rPr lang="es-MX" sz="1100" dirty="0">
                <a:solidFill>
                  <a:schemeClr val="tx2"/>
                </a:solidFill>
              </a:rPr>
              <a:t>PERFILES METALCON TABIGAL  PORTANTE 40 R</a:t>
            </a:r>
            <a:endParaRPr lang="es-CL" sz="1100" dirty="0">
              <a:solidFill>
                <a:schemeClr val="tx2"/>
              </a:solidFill>
            </a:endParaRPr>
          </a:p>
        </p:txBody>
      </p:sp>
      <p:pic>
        <p:nvPicPr>
          <p:cNvPr id="12"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44" y="836714"/>
            <a:ext cx="5108984" cy="2304256"/>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731" y="5631379"/>
            <a:ext cx="2465478" cy="533925"/>
          </a:xfrm>
          <a:prstGeom prst="rect">
            <a:avLst/>
          </a:prstGeom>
        </p:spPr>
      </p:pic>
    </p:spTree>
    <p:extLst>
      <p:ext uri="{BB962C8B-B14F-4D97-AF65-F5344CB8AC3E}">
        <p14:creationId xmlns:p14="http://schemas.microsoft.com/office/powerpoint/2010/main" val="2174662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683825" y="465708"/>
            <a:ext cx="3008313" cy="4691484"/>
          </a:xfrm>
        </p:spPr>
        <p:txBody>
          <a:bodyPr/>
          <a:lstStyle/>
          <a:p>
            <a:r>
              <a:rPr lang="es-ES" b="1" dirty="0" smtClean="0">
                <a:latin typeface="Arial Narrow" panose="020B0606020202030204" pitchFamily="34" charset="0"/>
                <a:cs typeface="Myriad Arabic" pitchFamily="50" charset="-78"/>
              </a:rPr>
              <a:t>DESARROLLO TERMINACIONES:</a:t>
            </a:r>
          </a:p>
          <a:p>
            <a:pPr algn="just"/>
            <a:r>
              <a:rPr lang="es-ES" dirty="0" smtClean="0">
                <a:latin typeface="+mj-lt"/>
                <a:cs typeface="Myriad Arabic" pitchFamily="50" charset="-78"/>
              </a:rPr>
              <a:t>Se </a:t>
            </a:r>
            <a:r>
              <a:rPr lang="es-ES" dirty="0">
                <a:latin typeface="+mj-lt"/>
                <a:cs typeface="Myriad Arabic" pitchFamily="50" charset="-78"/>
              </a:rPr>
              <a:t>realiza una base a portantes omega de 35x19x11.5mm, canal perimetral de 32x20mm y montante 40x62mm que sostienen los tensores rígidos, las demás fijaciones se realizan con trozos de perfiles atornillados tensores. Sobre el encintado se coloca colchoneta de lana de vidrio </a:t>
            </a:r>
            <a:r>
              <a:rPr lang="es-ES" dirty="0" err="1">
                <a:latin typeface="+mj-lt"/>
                <a:cs typeface="Myriad Arabic" pitchFamily="50" charset="-78"/>
              </a:rPr>
              <a:t>AislanGlass</a:t>
            </a:r>
            <a:r>
              <a:rPr lang="es-ES" dirty="0">
                <a:latin typeface="+mj-lt"/>
                <a:cs typeface="Myriad Arabic" pitchFamily="50" charset="-78"/>
              </a:rPr>
              <a:t> o lana mineral </a:t>
            </a:r>
            <a:r>
              <a:rPr lang="es-ES" dirty="0" err="1">
                <a:latin typeface="+mj-lt"/>
                <a:cs typeface="Myriad Arabic" pitchFamily="50" charset="-78"/>
              </a:rPr>
              <a:t>Aislan</a:t>
            </a:r>
            <a:r>
              <a:rPr lang="es-ES" dirty="0">
                <a:latin typeface="+mj-lt"/>
                <a:cs typeface="Myriad Arabic" pitchFamily="50" charset="-78"/>
              </a:rPr>
              <a:t>. El aislamiento debe ser puesto en forma continua para impedir puentes térmicos. Una vez que se ha colocado el aislamiento térmico y los portantes se encuentran nivelados se procede a revestir el cielo con </a:t>
            </a:r>
            <a:r>
              <a:rPr lang="es-ES" dirty="0" err="1">
                <a:latin typeface="+mj-lt"/>
                <a:cs typeface="Myriad Arabic" pitchFamily="50" charset="-78"/>
              </a:rPr>
              <a:t>Volcanita</a:t>
            </a:r>
            <a:r>
              <a:rPr lang="es-ES" dirty="0">
                <a:latin typeface="+mj-lt"/>
                <a:cs typeface="Myriad Arabic" pitchFamily="50" charset="-78"/>
              </a:rPr>
              <a:t> de 10mm de espesor</a:t>
            </a:r>
            <a:r>
              <a:rPr lang="es-ES" dirty="0" smtClean="0">
                <a:latin typeface="+mj-lt"/>
                <a:cs typeface="Myriad Arabic" pitchFamily="50" charset="-78"/>
              </a:rPr>
              <a:t>.</a:t>
            </a:r>
          </a:p>
          <a:p>
            <a:pPr algn="just"/>
            <a:endParaRPr lang="es-ES" dirty="0" smtClean="0">
              <a:latin typeface="+mj-lt"/>
              <a:cs typeface="Myriad Arabic" pitchFamily="50" charset="-78"/>
            </a:endParaRPr>
          </a:p>
          <a:p>
            <a:pPr algn="just"/>
            <a:r>
              <a:rPr lang="es-ES" b="1" dirty="0" smtClean="0">
                <a:latin typeface="Arial Narrow" panose="020B0606020202030204" pitchFamily="34" charset="0"/>
                <a:cs typeface="Myriad Arabic" pitchFamily="50" charset="-78"/>
              </a:rPr>
              <a:t>OBSERVACION CRITICA   </a:t>
            </a:r>
          </a:p>
          <a:p>
            <a:pPr algn="just"/>
            <a:r>
              <a:rPr lang="es-ES" dirty="0" smtClean="0">
                <a:latin typeface="Arial Narrow" panose="020B0606020202030204" pitchFamily="34" charset="0"/>
                <a:cs typeface="Myriad Arabic" pitchFamily="50" charset="-78"/>
              </a:rPr>
              <a:t>No se presentan observaciones </a:t>
            </a:r>
            <a:endParaRPr lang="es-CL" dirty="0">
              <a:latin typeface="Arial Narrow" panose="020B0606020202030204" pitchFamily="34" charset="0"/>
              <a:cs typeface="Myriad Arabic" pitchFamily="50" charset="-78"/>
            </a:endParaRP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51</a:t>
            </a:fld>
            <a:endParaRPr lang="es-CL" dirty="0"/>
          </a:p>
        </p:txBody>
      </p:sp>
      <p:sp>
        <p:nvSpPr>
          <p:cNvPr id="8"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64" y="4195070"/>
            <a:ext cx="2448272" cy="2393866"/>
          </a:xfrm>
          <a:prstGeom prst="rect">
            <a:avLst/>
          </a:prstGeom>
        </p:spPr>
      </p:pic>
      <p:pic>
        <p:nvPicPr>
          <p:cNvPr id="14" name="1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936" y="4221091"/>
            <a:ext cx="3040664" cy="2367845"/>
          </a:xfrm>
          <a:prstGeom prst="rect">
            <a:avLst/>
          </a:prstGeom>
        </p:spPr>
      </p:pic>
      <p:pic>
        <p:nvPicPr>
          <p:cNvPr id="2"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476674"/>
            <a:ext cx="4824536" cy="3618403"/>
          </a:xfrm>
          <a:prstGeom prst="rect">
            <a:avLst/>
          </a:prstGeom>
        </p:spPr>
      </p:pic>
    </p:spTree>
    <p:extLst>
      <p:ext uri="{BB962C8B-B14F-4D97-AF65-F5344CB8AC3E}">
        <p14:creationId xmlns:p14="http://schemas.microsoft.com/office/powerpoint/2010/main" val="31418471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52</a:t>
            </a:fld>
            <a:endParaRPr lang="es-CL" dirty="0"/>
          </a:p>
        </p:txBody>
      </p:sp>
      <p:sp>
        <p:nvSpPr>
          <p:cNvPr id="7"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8"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graphicFrame>
        <p:nvGraphicFramePr>
          <p:cNvPr id="9" name="8 Tabla"/>
          <p:cNvGraphicFramePr>
            <a:graphicFrameLocks noGrp="1"/>
          </p:cNvGraphicFramePr>
          <p:nvPr>
            <p:extLst>
              <p:ext uri="{D42A27DB-BD31-4B8C-83A1-F6EECF244321}">
                <p14:modId xmlns:p14="http://schemas.microsoft.com/office/powerpoint/2010/main" val="1553868462"/>
              </p:ext>
            </p:extLst>
          </p:nvPr>
        </p:nvGraphicFramePr>
        <p:xfrm>
          <a:off x="539552" y="404665"/>
          <a:ext cx="8280920" cy="1342541"/>
        </p:xfrm>
        <a:graphic>
          <a:graphicData uri="http://schemas.openxmlformats.org/drawingml/2006/table">
            <a:tbl>
              <a:tblPr firstRow="1" firstCol="1">
                <a:tableStyleId>{5C22544A-7EE6-4342-B048-85BDC9FD1C3A}</a:tableStyleId>
              </a:tblPr>
              <a:tblGrid>
                <a:gridCol w="4949358"/>
                <a:gridCol w="822608"/>
                <a:gridCol w="822608"/>
                <a:gridCol w="863738"/>
                <a:gridCol w="822608"/>
              </a:tblGrid>
              <a:tr h="169061">
                <a:tc>
                  <a:txBody>
                    <a:bodyPr/>
                    <a:lstStyle/>
                    <a:p>
                      <a:pPr algn="l" fontAlgn="b"/>
                      <a:r>
                        <a:rPr lang="es-CL" sz="1100" u="none" strike="noStrike" dirty="0">
                          <a:effectLst/>
                        </a:rPr>
                        <a:t>SUBPARTIDA :CIELOS FALSOS GENERALES  METALCON CINTAC </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dirty="0">
                          <a:effectLst/>
                        </a:rPr>
                        <a:t>UNIDAD DE MEDIDA : M2</a:t>
                      </a:r>
                      <a:endParaRPr lang="es-CL" sz="11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8.767 </a:t>
                      </a:r>
                      <a:endParaRPr lang="es-CL" sz="1100" b="1" i="0" u="none" strike="noStrike">
                        <a:solidFill>
                          <a:srgbClr val="000000"/>
                        </a:solidFill>
                        <a:effectLst/>
                        <a:latin typeface="Calibri"/>
                      </a:endParaRPr>
                    </a:p>
                  </a:txBody>
                  <a:tcPr marL="0" marR="0" marT="0" marB="0" anchor="b"/>
                </a:tc>
              </a:tr>
              <a:tr h="161012">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61012">
                <a:tc>
                  <a:txBody>
                    <a:bodyPr/>
                    <a:lstStyle/>
                    <a:p>
                      <a:pPr algn="l" fontAlgn="b"/>
                      <a:r>
                        <a:rPr lang="es-CL" sz="1100" u="none" strike="noStrike">
                          <a:effectLst/>
                        </a:rPr>
                        <a:t>PERFILES ACERO GALVANIZADO  METALCON CINTAC NORMAL TABIGAL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M3</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0,6</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2.190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1.314 </a:t>
                      </a:r>
                      <a:endParaRPr lang="es-CL" sz="1100" b="0" i="0" u="none" strike="noStrike">
                        <a:solidFill>
                          <a:srgbClr val="000000"/>
                        </a:solidFill>
                        <a:effectLst/>
                        <a:latin typeface="Calibri"/>
                      </a:endParaRPr>
                    </a:p>
                  </a:txBody>
                  <a:tcPr marL="0" marR="0" marT="0" marB="0" anchor="b"/>
                </a:tc>
              </a:tr>
              <a:tr h="161012">
                <a:tc>
                  <a:txBody>
                    <a:bodyPr/>
                    <a:lstStyle/>
                    <a:p>
                      <a:pPr algn="l" fontAlgn="b"/>
                      <a:r>
                        <a:rPr lang="es-CL" sz="1100" u="none" strike="noStrike">
                          <a:effectLst/>
                        </a:rPr>
                        <a:t>PLANCHA  VOLCANITA  10 MM    RF 60</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0,3</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12.490,00 </a:t>
                      </a:r>
                      <a:endParaRPr lang="es-CL" sz="11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3.747,00 </a:t>
                      </a:r>
                      <a:endParaRPr lang="es-CL" sz="1100" b="0" i="0" u="none" strike="noStrike">
                        <a:solidFill>
                          <a:srgbClr val="000000"/>
                        </a:solidFill>
                        <a:effectLst/>
                        <a:latin typeface="Calibri"/>
                      </a:endParaRPr>
                    </a:p>
                  </a:txBody>
                  <a:tcPr marL="0" marR="0" marT="0" marB="0" anchor="b"/>
                </a:tc>
              </a:tr>
              <a:tr h="161012">
                <a:tc>
                  <a:txBody>
                    <a:bodyPr/>
                    <a:lstStyle/>
                    <a:p>
                      <a:pPr algn="l" fontAlgn="b"/>
                      <a:r>
                        <a:rPr lang="es-CL" sz="1100" u="none" strike="noStrike">
                          <a:effectLst/>
                        </a:rPr>
                        <a:t>CLAVOS  VOLCANITA  1 5/8" X 1/2 KG</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KG</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a:t>
                      </a:r>
                      <a:endParaRPr lang="es-CL" sz="11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978,00 </a:t>
                      </a:r>
                      <a:endParaRPr lang="es-CL" sz="11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195,60 </a:t>
                      </a:r>
                      <a:endParaRPr lang="es-CL" sz="1100" b="0" i="0" u="none" strike="noStrike">
                        <a:solidFill>
                          <a:srgbClr val="000000"/>
                        </a:solidFill>
                        <a:effectLst/>
                        <a:latin typeface="Calibri"/>
                      </a:endParaRPr>
                    </a:p>
                  </a:txBody>
                  <a:tcPr marL="0" marR="0" marT="0" marB="0" anchor="b"/>
                </a:tc>
              </a:tr>
              <a:tr h="161012">
                <a:tc>
                  <a:txBody>
                    <a:bodyPr/>
                    <a:lstStyle/>
                    <a:p>
                      <a:pPr algn="l" fontAlgn="b"/>
                      <a:r>
                        <a:rPr lang="es-CL" sz="1100" u="none" strike="noStrike">
                          <a:effectLst/>
                        </a:rPr>
                        <a:t>INSTALADOR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r>
              <a:tr h="161012">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61012">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8.767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3491724536"/>
              </p:ext>
            </p:extLst>
          </p:nvPr>
        </p:nvGraphicFramePr>
        <p:xfrm>
          <a:off x="5652120" y="1916832"/>
          <a:ext cx="2294420" cy="1143000"/>
        </p:xfrm>
        <a:graphic>
          <a:graphicData uri="http://schemas.openxmlformats.org/drawingml/2006/table">
            <a:tbl>
              <a:tblPr lastRow="1" bandCol="1">
                <a:tableStyleId>{5C22544A-7EE6-4342-B048-85BDC9FD1C3A}</a:tableStyleId>
              </a:tblPr>
              <a:tblGrid>
                <a:gridCol w="1470078"/>
                <a:gridCol w="824342"/>
              </a:tblGrid>
              <a:tr h="190500">
                <a:tc>
                  <a:txBody>
                    <a:bodyPr/>
                    <a:lstStyle/>
                    <a:p>
                      <a:pPr algn="l" fontAlgn="b"/>
                      <a:r>
                        <a:rPr lang="es-CL" sz="1000" u="none" strike="noStrike" dirty="0">
                          <a:effectLst/>
                        </a:rPr>
                        <a:t>APU CIELO FALSO</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8.766,75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8.766,75 </a:t>
                      </a:r>
                      <a:endParaRPr lang="es-CL" sz="1000" b="1"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$ 105.201</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PARTIDA TOTAL PISOS</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$ 2.104.020</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1" name="4 Gráfico"/>
          <p:cNvGraphicFramePr>
            <a:graphicFrameLocks/>
          </p:cNvGraphicFramePr>
          <p:nvPr>
            <p:extLst>
              <p:ext uri="{D42A27DB-BD31-4B8C-83A1-F6EECF244321}">
                <p14:modId xmlns:p14="http://schemas.microsoft.com/office/powerpoint/2010/main" val="2059871755"/>
              </p:ext>
            </p:extLst>
          </p:nvPr>
        </p:nvGraphicFramePr>
        <p:xfrm>
          <a:off x="395536" y="1988840"/>
          <a:ext cx="4572000" cy="4543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5 Gráfico"/>
          <p:cNvGraphicFramePr>
            <a:graphicFrameLocks/>
          </p:cNvGraphicFramePr>
          <p:nvPr>
            <p:extLst>
              <p:ext uri="{D42A27DB-BD31-4B8C-83A1-F6EECF244321}">
                <p14:modId xmlns:p14="http://schemas.microsoft.com/office/powerpoint/2010/main" val="1499460400"/>
              </p:ext>
            </p:extLst>
          </p:nvPr>
        </p:nvGraphicFramePr>
        <p:xfrm>
          <a:off x="4860032" y="3068960"/>
          <a:ext cx="3960440" cy="2592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484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36096" y="116634"/>
            <a:ext cx="3296349" cy="1162051"/>
          </a:xfrm>
        </p:spPr>
        <p:txBody>
          <a:bodyPr/>
          <a:lstStyle/>
          <a:p>
            <a:r>
              <a:rPr lang="es-MX" dirty="0" smtClean="0">
                <a:solidFill>
                  <a:schemeClr val="accent2"/>
                </a:solidFill>
              </a:rPr>
              <a:t>PARTIDA 7 :</a:t>
            </a:r>
            <a:br>
              <a:rPr lang="es-MX" dirty="0" smtClean="0">
                <a:solidFill>
                  <a:schemeClr val="accent2"/>
                </a:solidFill>
              </a:rPr>
            </a:br>
            <a:r>
              <a:rPr lang="es-MX" dirty="0" smtClean="0">
                <a:solidFill>
                  <a:schemeClr val="accent2"/>
                </a:solidFill>
              </a:rPr>
              <a:t>TERMINACIONES  HUMEDAS</a:t>
            </a:r>
            <a:endParaRPr lang="es-CL" dirty="0">
              <a:solidFill>
                <a:schemeClr val="accent2"/>
              </a:solidFill>
            </a:endParaRPr>
          </a:p>
        </p:txBody>
      </p:sp>
      <p:pic>
        <p:nvPicPr>
          <p:cNvPr id="9" name="8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99598" y="404664"/>
            <a:ext cx="3766791" cy="3384376"/>
          </a:xfrm>
        </p:spPr>
      </p:pic>
      <p:sp>
        <p:nvSpPr>
          <p:cNvPr id="5" name="4 Marcador de número de diapositiva"/>
          <p:cNvSpPr>
            <a:spLocks noGrp="1"/>
          </p:cNvSpPr>
          <p:nvPr>
            <p:ph type="sldNum" sz="quarter" idx="15"/>
          </p:nvPr>
        </p:nvSpPr>
        <p:spPr/>
        <p:txBody>
          <a:bodyPr/>
          <a:lstStyle/>
          <a:p>
            <a:fld id="{DE29AA27-3314-4D32-AB85-0F62F01F4559}" type="slidenum">
              <a:rPr lang="es-CL" smtClean="0"/>
              <a:pPr/>
              <a:t>53</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0 CuadroTexto"/>
          <p:cNvSpPr txBox="1">
            <a:spLocks noGrp="1"/>
          </p:cNvSpPr>
          <p:nvPr>
            <p:ph type="body" sz="half" idx="2"/>
          </p:nvPr>
        </p:nvSpPr>
        <p:spPr>
          <a:xfrm>
            <a:off x="5436096" y="1196755"/>
            <a:ext cx="3296349" cy="4019534"/>
          </a:xfrm>
          <a:prstGeom prst="rect">
            <a:avLst/>
          </a:prstGeom>
          <a:noFill/>
        </p:spPr>
        <p:txBody>
          <a:bodyPr wrap="square" rtlCol="0">
            <a:spAutoFit/>
          </a:bodyPr>
          <a:lstStyle>
            <a:defPPr>
              <a:defRPr lang="es-CL"/>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pPr algn="just"/>
            <a:r>
              <a:rPr lang="es-CL" sz="1100" dirty="0">
                <a:solidFill>
                  <a:schemeClr val="tx2"/>
                </a:solidFill>
                <a:cs typeface="Myriad Arabic" pitchFamily="50" charset="-78"/>
              </a:rPr>
              <a:t>SEGÚN LA E.E.T.T.</a:t>
            </a:r>
          </a:p>
          <a:p>
            <a:pPr algn="just"/>
            <a:r>
              <a:rPr lang="es-ES" sz="1100" dirty="0">
                <a:solidFill>
                  <a:schemeClr val="tx2"/>
                </a:solidFill>
                <a:cs typeface="Myriad Arabic" pitchFamily="50" charset="-78"/>
              </a:rPr>
              <a:t>REMATE DE RASGOS EN FACHADA E INTERIORES</a:t>
            </a:r>
            <a:br>
              <a:rPr lang="es-ES" sz="1100" dirty="0">
                <a:solidFill>
                  <a:schemeClr val="tx2"/>
                </a:solidFill>
                <a:cs typeface="Myriad Arabic" pitchFamily="50" charset="-78"/>
              </a:rPr>
            </a:br>
            <a:r>
              <a:rPr lang="es-ES" sz="1100" dirty="0">
                <a:solidFill>
                  <a:schemeClr val="tx2"/>
                </a:solidFill>
                <a:cs typeface="Myriad Arabic" pitchFamily="50" charset="-78"/>
              </a:rPr>
              <a:t>Se rematarán con mortero de cemento en proporción 1:3 (cemento, arena)</a:t>
            </a:r>
            <a:br>
              <a:rPr lang="es-ES" sz="1100" dirty="0">
                <a:solidFill>
                  <a:schemeClr val="tx2"/>
                </a:solidFill>
                <a:cs typeface="Myriad Arabic" pitchFamily="50" charset="-78"/>
              </a:rPr>
            </a:br>
            <a:r>
              <a:rPr lang="es-ES" sz="1100" dirty="0">
                <a:solidFill>
                  <a:schemeClr val="tx2"/>
                </a:solidFill>
                <a:cs typeface="Myriad Arabic" pitchFamily="50" charset="-78"/>
              </a:rPr>
              <a:t>              REPARACION DE PISOS</a:t>
            </a:r>
            <a:br>
              <a:rPr lang="es-ES" sz="1100" dirty="0">
                <a:solidFill>
                  <a:schemeClr val="tx2"/>
                </a:solidFill>
                <a:cs typeface="Myriad Arabic" pitchFamily="50" charset="-78"/>
              </a:rPr>
            </a:br>
            <a:r>
              <a:rPr lang="es-ES" sz="1100" dirty="0">
                <a:solidFill>
                  <a:schemeClr val="tx2"/>
                </a:solidFill>
                <a:cs typeface="Myriad Arabic" pitchFamily="50" charset="-78"/>
              </a:rPr>
              <a:t>La reparación  de los pisos se harán mortero restaurador horizontal de bajo espesor </a:t>
            </a:r>
            <a:r>
              <a:rPr lang="es-ES" sz="1100" dirty="0" err="1">
                <a:solidFill>
                  <a:schemeClr val="tx2"/>
                </a:solidFill>
                <a:cs typeface="Myriad Arabic" pitchFamily="50" charset="-78"/>
              </a:rPr>
              <a:t>predosificado</a:t>
            </a:r>
            <a:r>
              <a:rPr lang="es-ES" sz="1100" dirty="0">
                <a:solidFill>
                  <a:schemeClr val="tx2"/>
                </a:solidFill>
                <a:cs typeface="Myriad Arabic" pitchFamily="50" charset="-78"/>
              </a:rPr>
              <a:t> de dos componentes: BAUPASTCH de BAUTEC o similar una mezcla equilibrada de cemento, arenas de cuarzo y aditivos (parte A), y una emulsión de resinas sintéticas (parte B).  (…)</a:t>
            </a:r>
            <a:br>
              <a:rPr lang="es-ES" sz="1100" dirty="0">
                <a:solidFill>
                  <a:schemeClr val="tx2"/>
                </a:solidFill>
                <a:cs typeface="Myriad Arabic" pitchFamily="50" charset="-78"/>
              </a:rPr>
            </a:br>
            <a:r>
              <a:rPr lang="es-ES" sz="1100" dirty="0">
                <a:solidFill>
                  <a:schemeClr val="tx2"/>
                </a:solidFill>
                <a:cs typeface="Myriad Arabic" pitchFamily="50" charset="-78"/>
              </a:rPr>
              <a:t>               MAQUILLAJE EXTERIOR MURO</a:t>
            </a:r>
            <a:br>
              <a:rPr lang="es-ES" sz="1100" dirty="0">
                <a:solidFill>
                  <a:schemeClr val="tx2"/>
                </a:solidFill>
                <a:cs typeface="Myriad Arabic" pitchFamily="50" charset="-78"/>
              </a:rPr>
            </a:br>
            <a:r>
              <a:rPr lang="es-ES" sz="1100" dirty="0">
                <a:solidFill>
                  <a:schemeClr val="tx2"/>
                </a:solidFill>
                <a:cs typeface="Myriad Arabic" pitchFamily="50" charset="-78"/>
              </a:rPr>
              <a:t>Los muros se repararán  con mortero de restauración  </a:t>
            </a:r>
            <a:r>
              <a:rPr lang="es-ES" sz="1100" dirty="0" err="1">
                <a:solidFill>
                  <a:schemeClr val="tx2"/>
                </a:solidFill>
                <a:cs typeface="Myriad Arabic" pitchFamily="50" charset="-78"/>
              </a:rPr>
              <a:t>predosificado</a:t>
            </a:r>
            <a:r>
              <a:rPr lang="es-ES" sz="1100" dirty="0">
                <a:solidFill>
                  <a:schemeClr val="tx2"/>
                </a:solidFill>
                <a:cs typeface="Myriad Arabic" pitchFamily="50" charset="-78"/>
              </a:rPr>
              <a:t> de 1 solo componente, </a:t>
            </a:r>
            <a:r>
              <a:rPr lang="es-ES" sz="1100" dirty="0" err="1">
                <a:solidFill>
                  <a:schemeClr val="tx2"/>
                </a:solidFill>
                <a:cs typeface="Myriad Arabic" pitchFamily="50" charset="-78"/>
              </a:rPr>
              <a:t>baurepar</a:t>
            </a:r>
            <a:r>
              <a:rPr lang="es-ES" sz="1100" dirty="0">
                <a:solidFill>
                  <a:schemeClr val="tx2"/>
                </a:solidFill>
                <a:cs typeface="Myriad Arabic" pitchFamily="50" charset="-78"/>
              </a:rPr>
              <a:t>-de BAUTEC o similar de fraguado rápido, formulado con cementos especiales, arenas de cuarzo y aditivos modificadores. Amasado con agua, forma una mezcla de excelente consistencia para realizar restauraciones en superficies verticales o sobre cabeza de hormigón o albañilería.</a:t>
            </a:r>
            <a:br>
              <a:rPr lang="es-ES" sz="1100" dirty="0">
                <a:solidFill>
                  <a:schemeClr val="tx2"/>
                </a:solidFill>
                <a:cs typeface="Myriad Arabic" pitchFamily="50" charset="-78"/>
              </a:rPr>
            </a:br>
            <a:r>
              <a:rPr lang="es-ES" sz="1100" dirty="0">
                <a:solidFill>
                  <a:schemeClr val="tx2"/>
                </a:solidFill>
                <a:cs typeface="Myriad Arabic" pitchFamily="50" charset="-78"/>
              </a:rPr>
              <a:t>Cuando el producto queda expuesto directamente a la intemperie, debe mantenerse húmedo durante 24 horas. </a:t>
            </a:r>
            <a:endParaRPr lang="es-CL" sz="1100" dirty="0">
              <a:solidFill>
                <a:schemeClr val="tx2"/>
              </a:solidFill>
              <a:cs typeface="Myriad Arabic" pitchFamily="50" charset="-78"/>
            </a:endParaRPr>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005067"/>
            <a:ext cx="1341390" cy="2277245"/>
          </a:xfrm>
          <a:prstGeom prst="rect">
            <a:avLst/>
          </a:prstGeom>
        </p:spPr>
      </p:pic>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4134676"/>
            <a:ext cx="2143125" cy="2143126"/>
          </a:xfrm>
          <a:prstGeom prst="rect">
            <a:avLst/>
          </a:prstGeom>
        </p:spPr>
      </p:pic>
      <p:pic>
        <p:nvPicPr>
          <p:cNvPr id="3"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9267" y="5373216"/>
            <a:ext cx="2913888" cy="1133856"/>
          </a:xfrm>
          <a:prstGeom prst="rect">
            <a:avLst/>
          </a:prstGeom>
        </p:spPr>
      </p:pic>
    </p:spTree>
    <p:extLst>
      <p:ext uri="{BB962C8B-B14F-4D97-AF65-F5344CB8AC3E}">
        <p14:creationId xmlns:p14="http://schemas.microsoft.com/office/powerpoint/2010/main" val="30866965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Marcador de contenido"/>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11560" y="1628802"/>
            <a:ext cx="4932040" cy="3699031"/>
          </a:xfrm>
        </p:spPr>
      </p:pic>
      <p:sp>
        <p:nvSpPr>
          <p:cNvPr id="5" name="4 Marcador de número de diapositiva"/>
          <p:cNvSpPr>
            <a:spLocks noGrp="1"/>
          </p:cNvSpPr>
          <p:nvPr>
            <p:ph type="sldNum" sz="quarter" idx="15"/>
          </p:nvPr>
        </p:nvSpPr>
        <p:spPr/>
        <p:txBody>
          <a:bodyPr/>
          <a:lstStyle/>
          <a:p>
            <a:fld id="{DE29AA27-3314-4D32-AB85-0F62F01F4559}" type="slidenum">
              <a:rPr lang="es-CL" smtClean="0"/>
              <a:pPr/>
              <a:t>54</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1 CuadroTexto"/>
          <p:cNvSpPr txBox="1">
            <a:spLocks noGrp="1"/>
          </p:cNvSpPr>
          <p:nvPr>
            <p:ph type="body" sz="half" idx="2"/>
          </p:nvPr>
        </p:nvSpPr>
        <p:spPr>
          <a:xfrm>
            <a:off x="5715004" y="620688"/>
            <a:ext cx="3008313" cy="5299884"/>
          </a:xfrm>
          <a:prstGeom prst="rect">
            <a:avLst/>
          </a:prstGeom>
          <a:noFill/>
        </p:spPr>
        <p:txBody>
          <a:bodyPr wrap="square" rtlCol="0">
            <a:spAutoFit/>
          </a:bodyPr>
          <a:lstStyle>
            <a:defPPr>
              <a:defRPr lang="es-CL"/>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pPr algn="just"/>
            <a:r>
              <a:rPr lang="es-CL" sz="1200" b="1" dirty="0">
                <a:solidFill>
                  <a:schemeClr val="tx2"/>
                </a:solidFill>
                <a:cs typeface="Myriad Arabic" pitchFamily="50" charset="-78"/>
              </a:rPr>
              <a:t>PROCESO TERMINACIONES:</a:t>
            </a:r>
          </a:p>
          <a:p>
            <a:pPr algn="just"/>
            <a:r>
              <a:rPr lang="es-ES" sz="1200" dirty="0">
                <a:solidFill>
                  <a:schemeClr val="tx2"/>
                </a:solidFill>
                <a:cs typeface="Myriad Arabic" pitchFamily="50" charset="-78"/>
              </a:rPr>
              <a:t>• CARGA</a:t>
            </a:r>
            <a:br>
              <a:rPr lang="es-ES" sz="1200" dirty="0">
                <a:solidFill>
                  <a:schemeClr val="tx2"/>
                </a:solidFill>
                <a:cs typeface="Myriad Arabic" pitchFamily="50" charset="-78"/>
              </a:rPr>
            </a:br>
            <a:r>
              <a:rPr lang="es-ES" sz="1200" dirty="0">
                <a:solidFill>
                  <a:schemeClr val="tx2"/>
                </a:solidFill>
                <a:cs typeface="Myriad Arabic" pitchFamily="50" charset="-78"/>
              </a:rPr>
              <a:t> La carga o “chicoteo” del mortero deberá ejecutarse de manera perpendicular a la superficie. Se recomienda que cada capa no tenga un espesor superior a 15 </a:t>
            </a:r>
            <a:r>
              <a:rPr lang="es-ES" sz="1200" dirty="0" err="1">
                <a:solidFill>
                  <a:schemeClr val="tx2"/>
                </a:solidFill>
                <a:cs typeface="Myriad Arabic" pitchFamily="50" charset="-78"/>
              </a:rPr>
              <a:t>mm.</a:t>
            </a:r>
            <a:r>
              <a:rPr lang="es-ES" sz="1200" dirty="0">
                <a:solidFill>
                  <a:schemeClr val="tx2"/>
                </a:solidFill>
                <a:cs typeface="Myriad Arabic" pitchFamily="50" charset="-78"/>
              </a:rPr>
              <a:t> Las diferentes capas necesarias deberán colocarse con intervalos de 24 horas. Los paños que requieran de cargas superiores a los 40 mm necesariamente deberán ser armados con algún tipo de malla anclada a la base que recibirá el estuco. La primera capa (de adherencia) y/o la anterior a la última deben ser curadas hasta la terminación del mismo.</a:t>
            </a:r>
            <a:br>
              <a:rPr lang="es-ES" sz="1200" dirty="0">
                <a:solidFill>
                  <a:schemeClr val="tx2"/>
                </a:solidFill>
                <a:cs typeface="Myriad Arabic" pitchFamily="50" charset="-78"/>
              </a:rPr>
            </a:br>
            <a:r>
              <a:rPr lang="es-ES" sz="1200" dirty="0">
                <a:solidFill>
                  <a:schemeClr val="tx2"/>
                </a:solidFill>
                <a:cs typeface="Myriad Arabic" pitchFamily="50" charset="-78"/>
              </a:rPr>
              <a:t>•REGLEO</a:t>
            </a:r>
            <a:br>
              <a:rPr lang="es-ES" sz="1200" dirty="0">
                <a:solidFill>
                  <a:schemeClr val="tx2"/>
                </a:solidFill>
                <a:cs typeface="Myriad Arabic" pitchFamily="50" charset="-78"/>
              </a:rPr>
            </a:br>
            <a:r>
              <a:rPr lang="es-ES" sz="1200" dirty="0">
                <a:solidFill>
                  <a:schemeClr val="tx2"/>
                </a:solidFill>
                <a:cs typeface="Myriad Arabic" pitchFamily="50" charset="-78"/>
              </a:rPr>
              <a:t> Debe efectuarse en forma ascendente, inmediatamente después de cargar. Las esquinas o vértices deben biselarse en lo posible en estado fresco, para aumentar la superficie de contacto y evitar sopladuras localizadas.</a:t>
            </a:r>
            <a:br>
              <a:rPr lang="es-ES" sz="1200" dirty="0">
                <a:solidFill>
                  <a:schemeClr val="tx2"/>
                </a:solidFill>
                <a:cs typeface="Myriad Arabic" pitchFamily="50" charset="-78"/>
              </a:rPr>
            </a:br>
            <a:r>
              <a:rPr lang="es-ES" sz="1200" dirty="0">
                <a:solidFill>
                  <a:schemeClr val="tx2"/>
                </a:solidFill>
                <a:cs typeface="Myriad Arabic" pitchFamily="50" charset="-78"/>
              </a:rPr>
              <a:t>• TERMINACIÓN</a:t>
            </a:r>
            <a:br>
              <a:rPr lang="es-ES" sz="1200" dirty="0">
                <a:solidFill>
                  <a:schemeClr val="tx2"/>
                </a:solidFill>
                <a:cs typeface="Myriad Arabic" pitchFamily="50" charset="-78"/>
              </a:rPr>
            </a:br>
            <a:r>
              <a:rPr lang="es-ES" sz="1200" dirty="0">
                <a:solidFill>
                  <a:schemeClr val="tx2"/>
                </a:solidFill>
                <a:cs typeface="Myriad Arabic" pitchFamily="50" charset="-78"/>
              </a:rPr>
              <a:t> Evitar el exceso de llana, produce fisuras. Eliminar las fajas y maestras al terminar los paños. El fraguado de los paños cargados no debe ser acelerado con mezcla seca, cemento, yeso u otro </a:t>
            </a:r>
            <a:endParaRPr lang="es-CL" sz="1200" dirty="0">
              <a:solidFill>
                <a:schemeClr val="tx2"/>
              </a:solidFill>
              <a:cs typeface="Myriad Arabic" pitchFamily="50" charset="-78"/>
            </a:endParaRPr>
          </a:p>
        </p:txBody>
      </p:sp>
    </p:spTree>
    <p:extLst>
      <p:ext uri="{BB962C8B-B14F-4D97-AF65-F5344CB8AC3E}">
        <p14:creationId xmlns:p14="http://schemas.microsoft.com/office/powerpoint/2010/main" val="36942126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55</a:t>
            </a:fld>
            <a:endParaRPr lang="es-CL" dirty="0"/>
          </a:p>
        </p:txBody>
      </p:sp>
      <p:sp>
        <p:nvSpPr>
          <p:cNvPr id="7"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8"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graphicFrame>
        <p:nvGraphicFramePr>
          <p:cNvPr id="9" name="8 Tabla"/>
          <p:cNvGraphicFramePr>
            <a:graphicFrameLocks noGrp="1"/>
          </p:cNvGraphicFramePr>
          <p:nvPr>
            <p:extLst>
              <p:ext uri="{D42A27DB-BD31-4B8C-83A1-F6EECF244321}">
                <p14:modId xmlns:p14="http://schemas.microsoft.com/office/powerpoint/2010/main" val="2786112475"/>
              </p:ext>
            </p:extLst>
          </p:nvPr>
        </p:nvGraphicFramePr>
        <p:xfrm>
          <a:off x="395537" y="404664"/>
          <a:ext cx="8280920" cy="1123854"/>
        </p:xfrm>
        <a:graphic>
          <a:graphicData uri="http://schemas.openxmlformats.org/drawingml/2006/table">
            <a:tbl>
              <a:tblPr firstRow="1" firstCol="1">
                <a:tableStyleId>{5C22544A-7EE6-4342-B048-85BDC9FD1C3A}</a:tableStyleId>
              </a:tblPr>
              <a:tblGrid>
                <a:gridCol w="4943833"/>
                <a:gridCol w="823972"/>
                <a:gridCol w="823972"/>
                <a:gridCol w="865171"/>
                <a:gridCol w="823972"/>
              </a:tblGrid>
              <a:tr h="195049">
                <a:tc>
                  <a:txBody>
                    <a:bodyPr/>
                    <a:lstStyle/>
                    <a:p>
                      <a:pPr algn="l" fontAlgn="b"/>
                      <a:r>
                        <a:rPr lang="es-CL" sz="1100" u="none" strike="noStrike" dirty="0">
                          <a:effectLst/>
                        </a:rPr>
                        <a:t>SUBPARTIDA : REPARACION GENERALES  PREDOSICADO BAUTEC</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M2</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12.912 </a:t>
                      </a:r>
                      <a:endParaRPr lang="es-CL" sz="1100" b="1" i="0" u="none" strike="noStrike">
                        <a:solidFill>
                          <a:srgbClr val="000000"/>
                        </a:solidFill>
                        <a:effectLst/>
                        <a:latin typeface="Calibri"/>
                      </a:endParaRPr>
                    </a:p>
                  </a:txBody>
                  <a:tcPr marL="0" marR="0" marT="0" marB="0" anchor="b"/>
                </a:tc>
              </a:tr>
              <a:tr h="185761">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CANTIDAD</a:t>
                      </a:r>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5761">
                <a:tc>
                  <a:txBody>
                    <a:bodyPr/>
                    <a:lstStyle/>
                    <a:p>
                      <a:pPr algn="l" fontAlgn="b"/>
                      <a:r>
                        <a:rPr lang="es-CL" sz="1100" u="none" strike="noStrike">
                          <a:effectLst/>
                        </a:rPr>
                        <a:t>PREDOSIFICADO  BAUTEC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M3</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0,6</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15.670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9.402 </a:t>
                      </a:r>
                      <a:endParaRPr lang="es-CL" sz="1100" b="0" i="0" u="none" strike="noStrike">
                        <a:solidFill>
                          <a:srgbClr val="000000"/>
                        </a:solidFill>
                        <a:effectLst/>
                        <a:latin typeface="Calibri"/>
                      </a:endParaRPr>
                    </a:p>
                  </a:txBody>
                  <a:tcPr marL="0" marR="0" marT="0" marB="0" anchor="b"/>
                </a:tc>
              </a:tr>
              <a:tr h="185761">
                <a:tc>
                  <a:txBody>
                    <a:bodyPr/>
                    <a:lstStyle/>
                    <a:p>
                      <a:pPr algn="l" fontAlgn="b"/>
                      <a:r>
                        <a:rPr lang="es-CL" sz="1100" u="none" strike="noStrike" dirty="0">
                          <a:effectLst/>
                        </a:rPr>
                        <a:t>INSTALADOR      +  AYUDANTE</a:t>
                      </a:r>
                      <a:endParaRPr lang="es-CL" sz="1100" b="1"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r>
              <a:tr h="185761">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5761">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12.912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5" name="4 Gráfico"/>
          <p:cNvGraphicFramePr>
            <a:graphicFrameLocks/>
          </p:cNvGraphicFramePr>
          <p:nvPr>
            <p:extLst>
              <p:ext uri="{D42A27DB-BD31-4B8C-83A1-F6EECF244321}">
                <p14:modId xmlns:p14="http://schemas.microsoft.com/office/powerpoint/2010/main" val="3977087373"/>
              </p:ext>
            </p:extLst>
          </p:nvPr>
        </p:nvGraphicFramePr>
        <p:xfrm>
          <a:off x="251520" y="1700808"/>
          <a:ext cx="4176464" cy="4680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5 Gráfico"/>
          <p:cNvGraphicFramePr>
            <a:graphicFrameLocks/>
          </p:cNvGraphicFramePr>
          <p:nvPr>
            <p:extLst>
              <p:ext uri="{D42A27DB-BD31-4B8C-83A1-F6EECF244321}">
                <p14:modId xmlns:p14="http://schemas.microsoft.com/office/powerpoint/2010/main" val="1689316265"/>
              </p:ext>
            </p:extLst>
          </p:nvPr>
        </p:nvGraphicFramePr>
        <p:xfrm>
          <a:off x="4499992" y="3140968"/>
          <a:ext cx="3960440" cy="3168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1 Tabla"/>
          <p:cNvGraphicFramePr>
            <a:graphicFrameLocks noGrp="1"/>
          </p:cNvGraphicFramePr>
          <p:nvPr>
            <p:extLst>
              <p:ext uri="{D42A27DB-BD31-4B8C-83A1-F6EECF244321}">
                <p14:modId xmlns:p14="http://schemas.microsoft.com/office/powerpoint/2010/main" val="3624407328"/>
              </p:ext>
            </p:extLst>
          </p:nvPr>
        </p:nvGraphicFramePr>
        <p:xfrm>
          <a:off x="5940152" y="1628800"/>
          <a:ext cx="2304256" cy="1143000"/>
        </p:xfrm>
        <a:graphic>
          <a:graphicData uri="http://schemas.openxmlformats.org/drawingml/2006/table">
            <a:tbl>
              <a:tblPr lastRow="1" bandCol="1">
                <a:tableStyleId>{5C22544A-7EE6-4342-B048-85BDC9FD1C3A}</a:tableStyleId>
              </a:tblPr>
              <a:tblGrid>
                <a:gridCol w="1245544"/>
                <a:gridCol w="1058712"/>
              </a:tblGrid>
              <a:tr h="190500">
                <a:tc>
                  <a:txBody>
                    <a:bodyPr/>
                    <a:lstStyle/>
                    <a:p>
                      <a:pPr algn="l" fontAlgn="b"/>
                      <a:r>
                        <a:rPr lang="es-CL" sz="1000" u="none" strike="noStrike" dirty="0">
                          <a:effectLst/>
                        </a:rPr>
                        <a:t>APU TERM X AREF</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619.783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619.783 </a:t>
                      </a:r>
                      <a:endParaRPr lang="es-CL" sz="1000" b="1" i="0" u="none" strike="noStrike" dirty="0">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619.783 </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$ 12.395.664</a:t>
                      </a:r>
                      <a:endParaRPr lang="es-CL" sz="1100" b="1"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762959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1800" dirty="0">
                <a:solidFill>
                  <a:schemeClr val="accent2"/>
                </a:solidFill>
              </a:rPr>
              <a:t>PARTIDA 8:</a:t>
            </a:r>
            <a:br>
              <a:rPr lang="es-MX" sz="1800" dirty="0">
                <a:solidFill>
                  <a:schemeClr val="accent2"/>
                </a:solidFill>
              </a:rPr>
            </a:br>
            <a:r>
              <a:rPr lang="es-MX" sz="1800" dirty="0">
                <a:solidFill>
                  <a:schemeClr val="accent2"/>
                </a:solidFill>
              </a:rPr>
              <a:t>REVESTIMIENTO INTERIOR </a:t>
            </a:r>
            <a:br>
              <a:rPr lang="es-MX" sz="1800" dirty="0">
                <a:solidFill>
                  <a:schemeClr val="accent2"/>
                </a:solidFill>
              </a:rPr>
            </a:br>
            <a:r>
              <a:rPr lang="es-MX" sz="1800" dirty="0">
                <a:solidFill>
                  <a:schemeClr val="accent2"/>
                </a:solidFill>
              </a:rPr>
              <a:t>PAPEL MURAL  </a:t>
            </a:r>
            <a:endParaRPr lang="es-CL" sz="1800"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56</a:t>
            </a:fld>
            <a:endParaRPr lang="es-CL" dirty="0"/>
          </a:p>
        </p:txBody>
      </p:sp>
      <p:pic>
        <p:nvPicPr>
          <p:cNvPr id="9" name="Picture 8" descr="C:\Users\Sole\Desktop\fotos lourdes\110_45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30" y="684687"/>
            <a:ext cx="4252755" cy="5714794"/>
          </a:xfrm>
          <a:prstGeom prst="rect">
            <a:avLst/>
          </a:prstGeom>
          <a:noFill/>
          <a:extLst>
            <a:ext uri="{909E8E84-426E-40DD-AFC4-6F175D3DCCD1}">
              <a14:hiddenFill xmlns:a14="http://schemas.microsoft.com/office/drawing/2010/main">
                <a:solidFill>
                  <a:srgbClr val="FFFFFF"/>
                </a:solidFill>
              </a14:hiddenFill>
            </a:ext>
          </a:extLst>
        </p:spPr>
      </p:pic>
      <p:sp>
        <p:nvSpPr>
          <p:cNvPr id="10"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11" name="9 Marcador de texto"/>
          <p:cNvSpPr txBox="1">
            <a:spLocks noGrp="1"/>
          </p:cNvSpPr>
          <p:nvPr>
            <p:ph type="body" sz="half" idx="2"/>
          </p:nvPr>
        </p:nvSpPr>
        <p:spPr>
          <a:xfrm>
            <a:off x="5715004" y="1557340"/>
            <a:ext cx="3008313" cy="2289829"/>
          </a:xfrm>
          <a:prstGeom prst="rect">
            <a:avLst/>
          </a:prstGeom>
          <a:noFill/>
        </p:spPr>
        <p:txBody>
          <a:bodyPr wrap="square" rtlCol="0">
            <a:spAutoFit/>
          </a:bodyPr>
          <a:lstStyle>
            <a:defPPr>
              <a:defRPr lang="es-CL"/>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pPr algn="just"/>
            <a:r>
              <a:rPr lang="es-CL" sz="1400" b="1" dirty="0">
                <a:solidFill>
                  <a:schemeClr val="tx2"/>
                </a:solidFill>
                <a:latin typeface="+mj-lt"/>
                <a:cs typeface="Myriad Arabic" pitchFamily="50" charset="-78"/>
              </a:rPr>
              <a:t>SEGÚN LA E.E.T.T:</a:t>
            </a:r>
          </a:p>
          <a:p>
            <a:pPr algn="just"/>
            <a:r>
              <a:rPr lang="es-ES" sz="1400" dirty="0">
                <a:solidFill>
                  <a:schemeClr val="tx2"/>
                </a:solidFill>
                <a:latin typeface="+mj-lt"/>
                <a:cs typeface="Myriad Arabic" pitchFamily="50" charset="-78"/>
              </a:rPr>
              <a:t>En todos los paramentos interiores de departamentos, dormitorios, estar, comedor y pasillos, se consulta papel vinílico tipo COLLOWALL, MODELO ARPILLERA BEIGE DE 200 </a:t>
            </a:r>
            <a:r>
              <a:rPr lang="es-ES" sz="1400" dirty="0" err="1">
                <a:solidFill>
                  <a:schemeClr val="tx2"/>
                </a:solidFill>
                <a:latin typeface="+mj-lt"/>
                <a:cs typeface="Myriad Arabic" pitchFamily="50" charset="-78"/>
              </a:rPr>
              <a:t>grs</a:t>
            </a:r>
            <a:r>
              <a:rPr lang="es-ES" sz="1400" dirty="0">
                <a:solidFill>
                  <a:schemeClr val="tx2"/>
                </a:solidFill>
                <a:latin typeface="+mj-lt"/>
                <a:cs typeface="Myriad Arabic" pitchFamily="50" charset="-78"/>
              </a:rPr>
              <a:t> , de 105cm DE ANCHO. La preparación de la base se hará con SELLO CAL y de acuerdo a especificación del fabricante del papel.</a:t>
            </a:r>
            <a:endParaRPr lang="es-CL" sz="1400" dirty="0">
              <a:solidFill>
                <a:schemeClr val="tx2"/>
              </a:solidFill>
              <a:latin typeface="+mj-lt"/>
              <a:cs typeface="Myriad Arabic" pitchFamily="50" charset="-78"/>
            </a:endParaRPr>
          </a:p>
        </p:txBody>
      </p:sp>
      <p:pic>
        <p:nvPicPr>
          <p:cNvPr id="12"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0" y="4149080"/>
            <a:ext cx="2592294" cy="864098"/>
          </a:xfrm>
          <a:prstGeom prst="rect">
            <a:avLst/>
          </a:prstGeom>
        </p:spPr>
      </p:pic>
      <p:sp>
        <p:nvSpPr>
          <p:cNvPr id="13" name="12 CuadroTexto"/>
          <p:cNvSpPr txBox="1"/>
          <p:nvPr/>
        </p:nvSpPr>
        <p:spPr>
          <a:xfrm>
            <a:off x="6170205" y="5301210"/>
            <a:ext cx="2592288" cy="292364"/>
          </a:xfrm>
          <a:prstGeom prst="rect">
            <a:avLst/>
          </a:prstGeom>
          <a:noFill/>
        </p:spPr>
        <p:txBody>
          <a:bodyPr wrap="square" lIns="91417" tIns="45708" rIns="91417" bIns="45708" rtlCol="0">
            <a:spAutoFit/>
          </a:bodyPr>
          <a:lstStyle/>
          <a:p>
            <a:r>
              <a:rPr lang="es-CL" sz="1300" dirty="0">
                <a:hlinkClick r:id="rId4"/>
              </a:rPr>
              <a:t>http://www.dapducasse.cl/</a:t>
            </a:r>
            <a:endParaRPr lang="es-CL" sz="1300" dirty="0"/>
          </a:p>
        </p:txBody>
      </p:sp>
    </p:spTree>
    <p:extLst>
      <p:ext uri="{BB962C8B-B14F-4D97-AF65-F5344CB8AC3E}">
        <p14:creationId xmlns:p14="http://schemas.microsoft.com/office/powerpoint/2010/main" val="29542064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57</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Picture 7" descr="C:\Users\Sole\Desktop\fotos lourdes\110_45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6784" y="3709518"/>
            <a:ext cx="2313476" cy="17388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ole\Desktop\Nueva carpeta (2)\IMG_61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7448" y="3831105"/>
            <a:ext cx="2808312" cy="2148122"/>
          </a:xfrm>
          <a:prstGeom prst="rect">
            <a:avLst/>
          </a:prstGeom>
          <a:noFill/>
          <a:extLst>
            <a:ext uri="{909E8E84-426E-40DD-AFC4-6F175D3DCCD1}">
              <a14:hiddenFill xmlns:a14="http://schemas.microsoft.com/office/drawing/2010/main">
                <a:solidFill>
                  <a:srgbClr val="FFFFFF"/>
                </a:solidFill>
              </a14:hiddenFill>
            </a:ext>
          </a:extLst>
        </p:spPr>
      </p:pic>
      <p:sp>
        <p:nvSpPr>
          <p:cNvPr id="11" name="10 Marcador de texto"/>
          <p:cNvSpPr>
            <a:spLocks noGrp="1"/>
          </p:cNvSpPr>
          <p:nvPr>
            <p:ph type="body" sz="half" idx="2"/>
          </p:nvPr>
        </p:nvSpPr>
        <p:spPr>
          <a:xfrm>
            <a:off x="5364088" y="260650"/>
            <a:ext cx="3008313" cy="6192686"/>
          </a:xfrm>
        </p:spPr>
        <p:txBody>
          <a:bodyPr>
            <a:normAutofit/>
          </a:bodyPr>
          <a:lstStyle/>
          <a:p>
            <a:pPr algn="just"/>
            <a:r>
              <a:rPr lang="es-CL" sz="1200" b="1" dirty="0">
                <a:solidFill>
                  <a:schemeClr val="tx2"/>
                </a:solidFill>
                <a:latin typeface="+mj-lt"/>
                <a:cs typeface="Myriad Arabic" pitchFamily="50" charset="-78"/>
              </a:rPr>
              <a:t>PROCESO TERMINACIONE</a:t>
            </a:r>
            <a:r>
              <a:rPr lang="es-CL" sz="1200" dirty="0">
                <a:solidFill>
                  <a:schemeClr val="tx2"/>
                </a:solidFill>
                <a:latin typeface="+mj-lt"/>
                <a:cs typeface="Myriad Arabic" pitchFamily="50" charset="-78"/>
              </a:rPr>
              <a:t>S</a:t>
            </a:r>
          </a:p>
          <a:p>
            <a:pPr algn="just"/>
            <a:endParaRPr lang="es-CL" sz="1100" dirty="0">
              <a:solidFill>
                <a:schemeClr val="tx2"/>
              </a:solidFill>
              <a:latin typeface="+mj-lt"/>
              <a:cs typeface="Myriad Arabic" pitchFamily="50" charset="-78"/>
            </a:endParaRPr>
          </a:p>
          <a:p>
            <a:pPr algn="just"/>
            <a:r>
              <a:rPr lang="es-CL" sz="1100" dirty="0">
                <a:solidFill>
                  <a:schemeClr val="tx2"/>
                </a:solidFill>
                <a:latin typeface="+mj-lt"/>
                <a:cs typeface="Myriad Arabic" pitchFamily="50" charset="-78"/>
              </a:rPr>
              <a:t>El papel mural es aplicado en dormitorios, estar y pasillos. Su aplicación requiere una superficie completamente lisa y limpia. Sobre la pared se aplica pegamento vinílico con un cepillo y luego se ubica el papel. Sobre el papel se pasa otro cepillo o espátula de plástico para aplanar y conseguir la adherencia completa. Finalmente se corta el papel excedente.</a:t>
            </a:r>
          </a:p>
          <a:p>
            <a:pPr algn="just"/>
            <a:endParaRPr lang="es-CL" sz="1100" dirty="0">
              <a:solidFill>
                <a:schemeClr val="tx2"/>
              </a:solidFill>
              <a:latin typeface="+mj-lt"/>
              <a:cs typeface="Myriad Arabic" pitchFamily="50" charset="-78"/>
            </a:endParaRPr>
          </a:p>
          <a:p>
            <a:pPr algn="just"/>
            <a:r>
              <a:rPr lang="es-CL" sz="1100" b="1" dirty="0">
                <a:solidFill>
                  <a:schemeClr val="tx2"/>
                </a:solidFill>
                <a:latin typeface="+mj-lt"/>
                <a:cs typeface="Myriad Arabic" pitchFamily="50" charset="-78"/>
              </a:rPr>
              <a:t>DESCRIPCIÓN DEL MATERIAL:</a:t>
            </a:r>
          </a:p>
          <a:p>
            <a:r>
              <a:rPr lang="es-CL" sz="1100" b="1" dirty="0"/>
              <a:t>Tamaños:</a:t>
            </a:r>
            <a:r>
              <a:rPr lang="es-CL" sz="1100" dirty="0"/>
              <a:t> Medidas de Bobina 1,06 mts ancho x 30,00 mts</a:t>
            </a:r>
            <a:br>
              <a:rPr lang="es-CL" sz="1100" dirty="0"/>
            </a:br>
            <a:endParaRPr lang="es-CL" sz="1100" dirty="0"/>
          </a:p>
          <a:p>
            <a:r>
              <a:rPr lang="es-CL" sz="1100" b="1" dirty="0"/>
              <a:t>Código:</a:t>
            </a:r>
            <a:r>
              <a:rPr lang="es-CL" sz="1100" dirty="0"/>
              <a:t> 10P0113301</a:t>
            </a:r>
            <a:br>
              <a:rPr lang="es-CL" sz="1100" dirty="0"/>
            </a:br>
            <a:r>
              <a:rPr lang="es-CL" sz="1100" b="1" dirty="0"/>
              <a:t>Procedencia:</a:t>
            </a:r>
            <a:r>
              <a:rPr lang="es-CL" sz="1100" dirty="0"/>
              <a:t> CHILE</a:t>
            </a:r>
            <a:br>
              <a:rPr lang="es-CL" sz="1100" dirty="0"/>
            </a:br>
            <a:r>
              <a:rPr lang="es-CL" sz="1100" b="1" dirty="0"/>
              <a:t>Material:</a:t>
            </a:r>
            <a:r>
              <a:rPr lang="es-CL" sz="1100" dirty="0"/>
              <a:t> Papel </a:t>
            </a:r>
            <a:r>
              <a:rPr lang="es-CL" sz="1100" dirty="0" err="1"/>
              <a:t>Vinilico</a:t>
            </a:r>
            <a:r>
              <a:rPr lang="es-CL" sz="1100" dirty="0"/>
              <a:t/>
            </a:r>
            <a:br>
              <a:rPr lang="es-CL" sz="1100" dirty="0"/>
            </a:br>
            <a:r>
              <a:rPr lang="es-CL" sz="1100" b="1" dirty="0"/>
              <a:t>Marca:</a:t>
            </a:r>
            <a:r>
              <a:rPr lang="es-CL" sz="1100" dirty="0"/>
              <a:t> </a:t>
            </a:r>
            <a:r>
              <a:rPr lang="es-CL" sz="1100" dirty="0" err="1"/>
              <a:t>Colowall</a:t>
            </a:r>
            <a:r>
              <a:rPr lang="es-CL" sz="1100" dirty="0"/>
              <a:t/>
            </a:r>
            <a:br>
              <a:rPr lang="es-CL" sz="1100" dirty="0"/>
            </a:br>
            <a:r>
              <a:rPr lang="es-CL" sz="1100" b="1" dirty="0"/>
              <a:t>Uso:</a:t>
            </a:r>
            <a:r>
              <a:rPr lang="es-CL" sz="1100" dirty="0"/>
              <a:t> </a:t>
            </a:r>
            <a:r>
              <a:rPr lang="es-CL" sz="1100" dirty="0" err="1"/>
              <a:t>ResIdencial</a:t>
            </a:r>
            <a:r>
              <a:rPr lang="es-CL" sz="1100" dirty="0"/>
              <a:t/>
            </a:r>
            <a:br>
              <a:rPr lang="es-CL" sz="1100" dirty="0"/>
            </a:br>
            <a:endParaRPr lang="es-CL" sz="1100" dirty="0"/>
          </a:p>
          <a:p>
            <a:r>
              <a:rPr lang="es-CL" sz="1100" b="1" dirty="0"/>
              <a:t>Descripción: </a:t>
            </a:r>
            <a:r>
              <a:rPr lang="es-CL" sz="1100" dirty="0"/>
              <a:t>Textura, Color, 100% Lavable, Ignífugo, Uso Preferente Oficinas, Departamento </a:t>
            </a:r>
            <a:r>
              <a:rPr lang="es-CL" sz="1100" dirty="0" smtClean="0"/>
              <a:t>Hoteles</a:t>
            </a:r>
          </a:p>
          <a:p>
            <a:pPr algn="just"/>
            <a:r>
              <a:rPr lang="es-CL" sz="1200" b="1" dirty="0" smtClean="0"/>
              <a:t>OBSERVACIÓN CRITICA:</a:t>
            </a:r>
          </a:p>
          <a:p>
            <a:pPr algn="just"/>
            <a:r>
              <a:rPr lang="es-CL" sz="1100" dirty="0" smtClean="0"/>
              <a:t>En algunos departamentos se observó que no hubo cuidado con el material instalado , debido a que habían restos de pasta de </a:t>
            </a:r>
            <a:r>
              <a:rPr lang="es-CL" sz="1100" dirty="0" err="1" smtClean="0"/>
              <a:t>nivelacíon</a:t>
            </a:r>
            <a:r>
              <a:rPr lang="es-CL" sz="1100" dirty="0" smtClean="0"/>
              <a:t> de cielo adheridas al material. Se debe ser </a:t>
            </a:r>
            <a:r>
              <a:rPr lang="es-CL" sz="1100" dirty="0" err="1" smtClean="0"/>
              <a:t>conciente</a:t>
            </a:r>
            <a:r>
              <a:rPr lang="es-CL" sz="1100" dirty="0" smtClean="0"/>
              <a:t> de que el material ya está instalado y pasó las revisiones del I.T.O , por lo que  remplazar el material   puede significar  retraso en el proceso de  entrega y aumento de presupuesto.</a:t>
            </a:r>
          </a:p>
          <a:p>
            <a:endParaRPr lang="es-CL" sz="1100" dirty="0"/>
          </a:p>
          <a:p>
            <a:pPr algn="just"/>
            <a:endParaRPr lang="es-CL" sz="1100" dirty="0">
              <a:solidFill>
                <a:schemeClr val="tx2"/>
              </a:solidFill>
              <a:latin typeface="+mj-lt"/>
              <a:cs typeface="Myriad Arabic" pitchFamily="50" charset="-78"/>
            </a:endParaRPr>
          </a:p>
          <a:p>
            <a:pPr algn="r"/>
            <a:endParaRPr lang="es-CL" dirty="0"/>
          </a:p>
        </p:txBody>
      </p:sp>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7" y="260650"/>
            <a:ext cx="4638483" cy="3312368"/>
          </a:xfrm>
          <a:prstGeom prst="rect">
            <a:avLst/>
          </a:prstGeom>
        </p:spPr>
      </p:pic>
      <p:sp>
        <p:nvSpPr>
          <p:cNvPr id="2" name="1 CuadroTexto"/>
          <p:cNvSpPr txBox="1"/>
          <p:nvPr/>
        </p:nvSpPr>
        <p:spPr>
          <a:xfrm>
            <a:off x="2781018" y="5467285"/>
            <a:ext cx="2319242" cy="261586"/>
          </a:xfrm>
          <a:prstGeom prst="rect">
            <a:avLst/>
          </a:prstGeom>
          <a:noFill/>
        </p:spPr>
        <p:txBody>
          <a:bodyPr wrap="square" lIns="91417" tIns="45708" rIns="91417" bIns="45708" rtlCol="0">
            <a:spAutoFit/>
          </a:bodyPr>
          <a:lstStyle/>
          <a:p>
            <a:r>
              <a:rPr lang="es-CL" sz="1100" dirty="0"/>
              <a:t>Textura arpillera </a:t>
            </a:r>
          </a:p>
        </p:txBody>
      </p:sp>
    </p:spTree>
    <p:extLst>
      <p:ext uri="{BB962C8B-B14F-4D97-AF65-F5344CB8AC3E}">
        <p14:creationId xmlns:p14="http://schemas.microsoft.com/office/powerpoint/2010/main" val="4086261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58</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698557290"/>
              </p:ext>
            </p:extLst>
          </p:nvPr>
        </p:nvGraphicFramePr>
        <p:xfrm>
          <a:off x="467545" y="548681"/>
          <a:ext cx="8136902" cy="1416978"/>
        </p:xfrm>
        <a:graphic>
          <a:graphicData uri="http://schemas.openxmlformats.org/drawingml/2006/table">
            <a:tbl>
              <a:tblPr firstRow="1" firstCol="1">
                <a:tableStyleId>{5C22544A-7EE6-4342-B048-85BDC9FD1C3A}</a:tableStyleId>
              </a:tblPr>
              <a:tblGrid>
                <a:gridCol w="5413254"/>
                <a:gridCol w="680912"/>
                <a:gridCol w="680912"/>
                <a:gridCol w="680912"/>
                <a:gridCol w="680912"/>
              </a:tblGrid>
              <a:tr h="165642">
                <a:tc>
                  <a:txBody>
                    <a:bodyPr/>
                    <a:lstStyle/>
                    <a:p>
                      <a:pPr algn="l" fontAlgn="b"/>
                      <a:r>
                        <a:rPr lang="pt-BR" sz="1000" u="none" strike="noStrike" dirty="0">
                          <a:effectLst/>
                        </a:rPr>
                        <a:t>SUBPARTIDA :  PAPEL  VINILICO COLOWALL DUCASSE  BEIGE TEXTURA ARPILLERA </a:t>
                      </a:r>
                      <a:endParaRPr lang="pt-BR"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10.397 </a:t>
                      </a:r>
                      <a:endParaRPr lang="es-CL" sz="1000" b="1" i="0" u="none" strike="noStrike">
                        <a:solidFill>
                          <a:srgbClr val="000000"/>
                        </a:solidFill>
                        <a:effectLst/>
                        <a:latin typeface="Calibri"/>
                      </a:endParaRPr>
                    </a:p>
                  </a:txBody>
                  <a:tcPr marL="0" marR="0" marT="0" marB="0" anchor="b"/>
                </a:tc>
              </a:tr>
              <a:tr h="157756">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57756">
                <a:tc>
                  <a:txBody>
                    <a:bodyPr/>
                    <a:lstStyle/>
                    <a:p>
                      <a:pPr algn="l" fontAlgn="b"/>
                      <a:r>
                        <a:rPr lang="es-CL" sz="1000" u="none" strike="noStrike">
                          <a:effectLst/>
                        </a:rPr>
                        <a:t>BOBINA PAPEL MURAL VINILICO COLOWALL DUCASSE  BEIGE TEXTURA ARPILLERA 1.6M X 3.00 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12.990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5.196 </a:t>
                      </a:r>
                      <a:endParaRPr lang="es-CL" sz="1000" b="0" i="0" u="none" strike="noStrike">
                        <a:solidFill>
                          <a:srgbClr val="000000"/>
                        </a:solidFill>
                        <a:effectLst/>
                        <a:latin typeface="Calibri"/>
                      </a:endParaRPr>
                    </a:p>
                  </a:txBody>
                  <a:tcPr marL="0" marR="0" marT="0" marB="0" anchor="b"/>
                </a:tc>
              </a:tr>
              <a:tr h="157756">
                <a:tc>
                  <a:txBody>
                    <a:bodyPr/>
                    <a:lstStyle/>
                    <a:p>
                      <a:pPr algn="l" fontAlgn="b"/>
                      <a:r>
                        <a:rPr lang="pt-BR" sz="1000" u="none" strike="noStrike">
                          <a:effectLst/>
                        </a:rPr>
                        <a:t>ADHESIVO PAPEL MURAL   COLOWALL DUCASSE ENCOWALL  1 KG </a:t>
                      </a:r>
                      <a:endParaRPr lang="pt-BR"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KG</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510,00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153,00 </a:t>
                      </a:r>
                      <a:endParaRPr lang="es-CL" sz="1000" b="0" i="0" u="none" strike="noStrike">
                        <a:solidFill>
                          <a:srgbClr val="000000"/>
                        </a:solidFill>
                        <a:effectLst/>
                        <a:latin typeface="Calibri"/>
                      </a:endParaRPr>
                    </a:p>
                  </a:txBody>
                  <a:tcPr marL="0" marR="0" marT="0" marB="0" anchor="b"/>
                </a:tc>
              </a:tr>
              <a:tr h="157756">
                <a:tc>
                  <a:txBody>
                    <a:bodyPr/>
                    <a:lstStyle/>
                    <a:p>
                      <a:pPr algn="l" fontAlgn="b"/>
                      <a:r>
                        <a:rPr lang="pt-BR" sz="1000" u="none" strike="noStrike">
                          <a:effectLst/>
                        </a:rPr>
                        <a:t>ADITIVO DE PAPEL MURAL  COLOWALL DUCASSE ADHEWALL  0,1 KG</a:t>
                      </a:r>
                      <a:endParaRPr lang="pt-BR"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KG</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2.690,00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538,00 </a:t>
                      </a:r>
                      <a:endParaRPr lang="es-CL" sz="1000" b="0" i="0" u="none" strike="noStrike">
                        <a:solidFill>
                          <a:srgbClr val="000000"/>
                        </a:solidFill>
                        <a:effectLst/>
                        <a:latin typeface="Calibri"/>
                      </a:endParaRPr>
                    </a:p>
                  </a:txBody>
                  <a:tcPr marL="0" marR="0" marT="0" marB="0" anchor="b"/>
                </a:tc>
              </a:tr>
              <a:tr h="157756">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 </a:t>
                      </a:r>
                      <a:endParaRPr lang="es-CL" sz="1000" b="0" i="0" u="none" strike="noStrike">
                        <a:solidFill>
                          <a:srgbClr val="000000"/>
                        </a:solidFill>
                        <a:effectLst/>
                        <a:latin typeface="Calibri"/>
                      </a:endParaRPr>
                    </a:p>
                  </a:txBody>
                  <a:tcPr marL="0" marR="0" marT="0" marB="0" anchor="b"/>
                </a:tc>
              </a:tr>
              <a:tr h="255974">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10 </a:t>
                      </a:r>
                      <a:endParaRPr lang="es-CL" sz="1000" b="0" i="0" u="none" strike="noStrike" dirty="0">
                        <a:solidFill>
                          <a:srgbClr val="000000"/>
                        </a:solidFill>
                        <a:effectLst/>
                        <a:latin typeface="Calibri"/>
                      </a:endParaRPr>
                    </a:p>
                  </a:txBody>
                  <a:tcPr marL="0" marR="0" marT="0" marB="0" anchor="b"/>
                </a:tc>
              </a:tr>
              <a:tr h="157756">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10.397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3" name="4 Gráfico"/>
          <p:cNvGraphicFramePr>
            <a:graphicFrameLocks/>
          </p:cNvGraphicFramePr>
          <p:nvPr>
            <p:extLst>
              <p:ext uri="{D42A27DB-BD31-4B8C-83A1-F6EECF244321}">
                <p14:modId xmlns:p14="http://schemas.microsoft.com/office/powerpoint/2010/main" val="2907577158"/>
              </p:ext>
            </p:extLst>
          </p:nvPr>
        </p:nvGraphicFramePr>
        <p:xfrm>
          <a:off x="467544" y="2060848"/>
          <a:ext cx="5184576" cy="43924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1 Tabla"/>
          <p:cNvGraphicFramePr>
            <a:graphicFrameLocks noGrp="1"/>
          </p:cNvGraphicFramePr>
          <p:nvPr>
            <p:extLst>
              <p:ext uri="{D42A27DB-BD31-4B8C-83A1-F6EECF244321}">
                <p14:modId xmlns:p14="http://schemas.microsoft.com/office/powerpoint/2010/main" val="1353864000"/>
              </p:ext>
            </p:extLst>
          </p:nvPr>
        </p:nvGraphicFramePr>
        <p:xfrm>
          <a:off x="5940152" y="3429000"/>
          <a:ext cx="2399506" cy="1152126"/>
        </p:xfrm>
        <a:graphic>
          <a:graphicData uri="http://schemas.openxmlformats.org/drawingml/2006/table">
            <a:tbl>
              <a:tblPr lastRow="1" bandCol="1">
                <a:tableStyleId>{5C22544A-7EE6-4342-B048-85BDC9FD1C3A}</a:tableStyleId>
              </a:tblPr>
              <a:tblGrid>
                <a:gridCol w="1242297"/>
                <a:gridCol w="1157209"/>
              </a:tblGrid>
              <a:tr h="192021">
                <a:tc>
                  <a:txBody>
                    <a:bodyPr/>
                    <a:lstStyle/>
                    <a:p>
                      <a:pPr algn="l" fontAlgn="b"/>
                      <a:r>
                        <a:rPr lang="es-CL" sz="1000" u="none" strike="noStrike" dirty="0">
                          <a:effectLst/>
                        </a:rPr>
                        <a:t>APU CERAMICO</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24.387,00 </a:t>
                      </a:r>
                      <a:endParaRPr lang="es-CL" sz="1000" b="0" i="0" u="none" strike="noStrike">
                        <a:solidFill>
                          <a:srgbClr val="000000"/>
                        </a:solidFill>
                        <a:effectLst/>
                        <a:latin typeface="Calibri"/>
                      </a:endParaRPr>
                    </a:p>
                  </a:txBody>
                  <a:tcPr marL="0" marR="0" marT="0" marB="0" anchor="b"/>
                </a:tc>
              </a:tr>
              <a:tr h="192021">
                <a:tc>
                  <a:txBody>
                    <a:bodyPr/>
                    <a:lstStyle/>
                    <a:p>
                      <a:pPr algn="l" fontAlgn="b"/>
                      <a:r>
                        <a:rPr lang="es-CL" sz="1000" u="none" strike="noStrike">
                          <a:effectLst/>
                        </a:rPr>
                        <a:t>APU P.MURAL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10.397 </a:t>
                      </a:r>
                      <a:endParaRPr lang="es-CL" sz="1000" b="0" i="0" u="none" strike="noStrike">
                        <a:solidFill>
                          <a:srgbClr val="000000"/>
                        </a:solidFill>
                        <a:effectLst/>
                        <a:latin typeface="Calibri"/>
                      </a:endParaRPr>
                    </a:p>
                  </a:txBody>
                  <a:tcPr marL="0" marR="0" marT="0" marB="0" anchor="b"/>
                </a:tc>
              </a:tr>
              <a:tr h="192021">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34.784,15 </a:t>
                      </a:r>
                      <a:endParaRPr lang="es-CL" sz="1000" b="1" i="0" u="none" strike="noStrike">
                        <a:solidFill>
                          <a:srgbClr val="000000"/>
                        </a:solidFill>
                        <a:effectLst/>
                        <a:latin typeface="Calibri"/>
                      </a:endParaRPr>
                    </a:p>
                  </a:txBody>
                  <a:tcPr marL="0" marR="0" marT="0" marB="0" anchor="b"/>
                </a:tc>
              </a:tr>
              <a:tr h="192021">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r>
              <a:tr h="192021">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$ 417.410</a:t>
                      </a:r>
                      <a:endParaRPr lang="es-CL" sz="1100" b="0" i="0" u="none" strike="noStrike">
                        <a:solidFill>
                          <a:srgbClr val="000000"/>
                        </a:solidFill>
                        <a:effectLst/>
                        <a:latin typeface="Calibri"/>
                      </a:endParaRPr>
                    </a:p>
                  </a:txBody>
                  <a:tcPr marL="0" marR="0" marT="0" marB="0" anchor="b"/>
                </a:tc>
              </a:tr>
              <a:tr h="192021">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$ 8.348.196</a:t>
                      </a:r>
                      <a:endParaRPr lang="es-CL" sz="1100" b="1"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2559695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64092" y="0"/>
            <a:ext cx="3008313" cy="1162051"/>
          </a:xfrm>
        </p:spPr>
        <p:txBody>
          <a:bodyPr/>
          <a:lstStyle/>
          <a:p>
            <a:r>
              <a:rPr lang="es-MX" dirty="0" smtClean="0">
                <a:solidFill>
                  <a:schemeClr val="accent2"/>
                </a:solidFill>
              </a:rPr>
              <a:t>PARTIDA 9:</a:t>
            </a:r>
            <a:br>
              <a:rPr lang="es-MX" dirty="0" smtClean="0">
                <a:solidFill>
                  <a:schemeClr val="accent2"/>
                </a:solidFill>
              </a:rPr>
            </a:br>
            <a:r>
              <a:rPr lang="es-MX" dirty="0" smtClean="0">
                <a:solidFill>
                  <a:schemeClr val="accent2"/>
                </a:solidFill>
              </a:rPr>
              <a:t>PUERTAS</a:t>
            </a:r>
            <a:endParaRPr lang="es-CL"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59</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Picture 2" descr="C:\Users\Sole\Desktop\Nueva carpeta (2)\IMG_6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358" y="548682"/>
            <a:ext cx="4080650" cy="5832646"/>
          </a:xfrm>
          <a:prstGeom prst="rect">
            <a:avLst/>
          </a:prstGeom>
          <a:noFill/>
          <a:extLst>
            <a:ext uri="{909E8E84-426E-40DD-AFC4-6F175D3DCCD1}">
              <a14:hiddenFill xmlns:a14="http://schemas.microsoft.com/office/drawing/2010/main">
                <a:solidFill>
                  <a:srgbClr val="FFFFFF"/>
                </a:solidFill>
              </a14:hiddenFill>
            </a:ext>
          </a:extLst>
        </p:spPr>
      </p:pic>
      <p:sp>
        <p:nvSpPr>
          <p:cNvPr id="9" name="9 CuadroTexto"/>
          <p:cNvSpPr txBox="1">
            <a:spLocks noGrp="1"/>
          </p:cNvSpPr>
          <p:nvPr>
            <p:ph type="body" sz="half" idx="2"/>
          </p:nvPr>
        </p:nvSpPr>
        <p:spPr>
          <a:xfrm>
            <a:off x="5292086" y="1052736"/>
            <a:ext cx="3359225" cy="4222666"/>
          </a:xfrm>
          <a:prstGeom prst="rect">
            <a:avLst/>
          </a:prstGeom>
          <a:noFill/>
        </p:spPr>
        <p:txBody>
          <a:bodyPr wrap="square" rtlCol="0">
            <a:spAutoFit/>
          </a:bodyPr>
          <a:lstStyle>
            <a:defPPr>
              <a:defRPr lang="es-CL"/>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r>
              <a:rPr lang="es-CL" sz="1100" b="1" dirty="0">
                <a:solidFill>
                  <a:schemeClr val="tx2"/>
                </a:solidFill>
                <a:latin typeface="+mj-lt"/>
                <a:cs typeface="Myriad Arabic" pitchFamily="50" charset="-78"/>
              </a:rPr>
              <a:t>SEGÚN LA EETT</a:t>
            </a:r>
          </a:p>
          <a:p>
            <a:pPr algn="just"/>
            <a:r>
              <a:rPr lang="es-ES" sz="1100" dirty="0">
                <a:solidFill>
                  <a:schemeClr val="tx2"/>
                </a:solidFill>
                <a:latin typeface="+mj-lt"/>
                <a:cs typeface="Myriad Arabic" pitchFamily="50" charset="-78"/>
              </a:rPr>
              <a:t>Las puertas son de  altura  hasta el cielo según lo indicado en planos de detalles.</a:t>
            </a:r>
            <a:endParaRPr lang="es-CL" sz="1100" dirty="0">
              <a:solidFill>
                <a:schemeClr val="tx2"/>
              </a:solidFill>
              <a:latin typeface="+mj-lt"/>
              <a:cs typeface="Myriad Arabic" pitchFamily="50" charset="-78"/>
            </a:endParaRPr>
          </a:p>
          <a:p>
            <a:pPr algn="just"/>
            <a:r>
              <a:rPr lang="es-ES" sz="1100" dirty="0">
                <a:solidFill>
                  <a:schemeClr val="tx2"/>
                </a:solidFill>
                <a:latin typeface="+mj-lt"/>
                <a:cs typeface="Myriad Arabic" pitchFamily="50" charset="-78"/>
              </a:rPr>
              <a:t>En los Pasillos Protegidos, que se indican en planos de Arquitectura, estas puertas deben cumplir con la norma de incendio para F-30.</a:t>
            </a:r>
            <a:endParaRPr lang="es-CL" sz="1100" dirty="0">
              <a:solidFill>
                <a:schemeClr val="tx2"/>
              </a:solidFill>
              <a:latin typeface="+mj-lt"/>
              <a:cs typeface="Myriad Arabic" pitchFamily="50" charset="-78"/>
            </a:endParaRPr>
          </a:p>
          <a:p>
            <a:pPr algn="just"/>
            <a:r>
              <a:rPr lang="es-ES" sz="1100" dirty="0">
                <a:solidFill>
                  <a:schemeClr val="tx2"/>
                </a:solidFill>
                <a:latin typeface="+mj-lt"/>
                <a:cs typeface="Myriad Arabic" pitchFamily="50" charset="-78"/>
              </a:rPr>
              <a:t>Las   puertas  de acceso a departamentos  modelo Milano de </a:t>
            </a:r>
            <a:r>
              <a:rPr lang="es-ES" sz="1100" dirty="0" err="1">
                <a:solidFill>
                  <a:schemeClr val="tx2"/>
                </a:solidFill>
                <a:latin typeface="+mj-lt"/>
                <a:cs typeface="Myriad Arabic" pitchFamily="50" charset="-78"/>
              </a:rPr>
              <a:t>Jeldwen</a:t>
            </a:r>
            <a:r>
              <a:rPr lang="es-ES" sz="1100" dirty="0">
                <a:solidFill>
                  <a:schemeClr val="tx2"/>
                </a:solidFill>
                <a:latin typeface="+mj-lt"/>
                <a:cs typeface="Myriad Arabic" pitchFamily="50" charset="-78"/>
              </a:rPr>
              <a:t> o similar aprobado por Arquitecto ,  por ambas caras, para terminación pintura  serán de 45mm de espesor.</a:t>
            </a:r>
            <a:endParaRPr lang="es-CL" sz="1100" dirty="0">
              <a:solidFill>
                <a:schemeClr val="tx2"/>
              </a:solidFill>
              <a:latin typeface="+mj-lt"/>
              <a:cs typeface="Myriad Arabic" pitchFamily="50" charset="-78"/>
            </a:endParaRPr>
          </a:p>
          <a:p>
            <a:pPr algn="just"/>
            <a:r>
              <a:rPr lang="es-ES" sz="1100" dirty="0">
                <a:solidFill>
                  <a:schemeClr val="tx2"/>
                </a:solidFill>
                <a:latin typeface="+mj-lt"/>
                <a:cs typeface="Myriad Arabic" pitchFamily="50" charset="-78"/>
              </a:rPr>
              <a:t>Los marcos  se harán en MDF modelo M3  </a:t>
            </a:r>
            <a:r>
              <a:rPr lang="es-ES" sz="1100" dirty="0" err="1">
                <a:solidFill>
                  <a:schemeClr val="tx2"/>
                </a:solidFill>
                <a:latin typeface="+mj-lt"/>
                <a:cs typeface="Myriad Arabic" pitchFamily="50" charset="-78"/>
              </a:rPr>
              <a:t>prepintado</a:t>
            </a:r>
            <a:r>
              <a:rPr lang="es-ES" sz="1100" dirty="0">
                <a:solidFill>
                  <a:schemeClr val="tx2"/>
                </a:solidFill>
                <a:latin typeface="+mj-lt"/>
                <a:cs typeface="Myriad Arabic" pitchFamily="50" charset="-78"/>
              </a:rPr>
              <a:t> de Beagle </a:t>
            </a:r>
            <a:r>
              <a:rPr lang="es-ES" sz="1100" dirty="0" err="1">
                <a:solidFill>
                  <a:schemeClr val="tx2"/>
                </a:solidFill>
                <a:latin typeface="+mj-lt"/>
                <a:cs typeface="Myriad Arabic" pitchFamily="50" charset="-78"/>
              </a:rPr>
              <a:t>Doors</a:t>
            </a:r>
            <a:r>
              <a:rPr lang="es-ES" sz="1100" dirty="0">
                <a:solidFill>
                  <a:schemeClr val="tx2"/>
                </a:solidFill>
                <a:latin typeface="+mj-lt"/>
                <a:cs typeface="Myriad Arabic" pitchFamily="50" charset="-78"/>
              </a:rPr>
              <a:t> o similar, para terminación pintura,  Los marcos. Serán de 90 x 30.</a:t>
            </a:r>
            <a:endParaRPr lang="es-CL" sz="1100" dirty="0">
              <a:solidFill>
                <a:schemeClr val="tx2"/>
              </a:solidFill>
              <a:latin typeface="+mj-lt"/>
              <a:cs typeface="Myriad Arabic" pitchFamily="50" charset="-78"/>
            </a:endParaRPr>
          </a:p>
          <a:p>
            <a:pPr algn="just"/>
            <a:r>
              <a:rPr lang="es-ES" sz="1100" dirty="0">
                <a:solidFill>
                  <a:schemeClr val="tx2"/>
                </a:solidFill>
                <a:latin typeface="+mj-lt"/>
                <a:cs typeface="Myriad Arabic" pitchFamily="50" charset="-78"/>
              </a:rPr>
              <a:t>Los marcos se fijarán por medio de adhesivo y  tornillos </a:t>
            </a:r>
            <a:r>
              <a:rPr lang="es-ES" sz="1100" dirty="0" err="1">
                <a:solidFill>
                  <a:schemeClr val="tx2"/>
                </a:solidFill>
                <a:latin typeface="+mj-lt"/>
                <a:cs typeface="Myriad Arabic" pitchFamily="50" charset="-78"/>
              </a:rPr>
              <a:t>zincados</a:t>
            </a:r>
            <a:r>
              <a:rPr lang="es-ES" sz="1100" dirty="0">
                <a:solidFill>
                  <a:schemeClr val="tx2"/>
                </a:solidFill>
                <a:latin typeface="+mj-lt"/>
                <a:cs typeface="Myriad Arabic" pitchFamily="50" charset="-78"/>
              </a:rPr>
              <a:t> perdidos (mínimo 3 en cada jamba  y 1 en el cabezal)  los cuales se recubrirán con tarugos de la misma madera y veta.</a:t>
            </a:r>
            <a:r>
              <a:rPr lang="es-CL" sz="1100" dirty="0">
                <a:solidFill>
                  <a:schemeClr val="tx2"/>
                </a:solidFill>
                <a:latin typeface="+mj-lt"/>
                <a:cs typeface="Myriad Arabic" pitchFamily="50" charset="-78"/>
              </a:rPr>
              <a:t> </a:t>
            </a:r>
            <a:r>
              <a:rPr lang="es-ES" sz="1100" dirty="0">
                <a:solidFill>
                  <a:schemeClr val="tx2"/>
                </a:solidFill>
                <a:latin typeface="+mj-lt"/>
                <a:cs typeface="Myriad Arabic" pitchFamily="50" charset="-78"/>
              </a:rPr>
              <a:t>La unión entre cabezal y  jambas  se hará en 45º.</a:t>
            </a:r>
            <a:endParaRPr lang="es-CL" sz="1100" dirty="0">
              <a:solidFill>
                <a:schemeClr val="tx2"/>
              </a:solidFill>
              <a:latin typeface="+mj-lt"/>
              <a:cs typeface="Myriad Arabic" pitchFamily="50" charset="-78"/>
            </a:endParaRPr>
          </a:p>
          <a:p>
            <a:pPr algn="just"/>
            <a:r>
              <a:rPr lang="es-ES" sz="1100" dirty="0">
                <a:solidFill>
                  <a:schemeClr val="tx2"/>
                </a:solidFill>
                <a:latin typeface="+mj-lt"/>
                <a:cs typeface="Myriad Arabic" pitchFamily="50" charset="-78"/>
              </a:rPr>
              <a:t>Se comprobará la nivelación del dintel y </a:t>
            </a:r>
            <a:r>
              <a:rPr lang="es-ES" sz="1100" dirty="0" err="1">
                <a:solidFill>
                  <a:schemeClr val="tx2"/>
                </a:solidFill>
                <a:latin typeface="+mj-lt"/>
                <a:cs typeface="Myriad Arabic" pitchFamily="50" charset="-78"/>
              </a:rPr>
              <a:t>aplomadura</a:t>
            </a:r>
            <a:r>
              <a:rPr lang="es-ES" sz="1100" dirty="0">
                <a:solidFill>
                  <a:schemeClr val="tx2"/>
                </a:solidFill>
                <a:latin typeface="+mj-lt"/>
                <a:cs typeface="Myriad Arabic" pitchFamily="50" charset="-78"/>
              </a:rPr>
              <a:t> de las jambas mediante el nivel y el plomo previo a la fijación del marco. </a:t>
            </a:r>
            <a:endParaRPr lang="es-CL" sz="1100" dirty="0">
              <a:solidFill>
                <a:schemeClr val="tx2"/>
              </a:solidFill>
              <a:latin typeface="+mj-lt"/>
              <a:cs typeface="Myriad Arabic" pitchFamily="50" charset="-78"/>
            </a:endParaRPr>
          </a:p>
          <a:p>
            <a:pPr algn="just"/>
            <a:r>
              <a:rPr lang="es-ES" sz="1100" dirty="0">
                <a:solidFill>
                  <a:schemeClr val="tx2"/>
                </a:solidFill>
                <a:latin typeface="+mj-lt"/>
                <a:cs typeface="Myriad Arabic" pitchFamily="50" charset="-78"/>
              </a:rPr>
              <a:t>La instalación de las bisagras se hará rebajada en el marco.</a:t>
            </a:r>
            <a:endParaRPr lang="es-CL" sz="1100" dirty="0">
              <a:solidFill>
                <a:schemeClr val="tx2"/>
              </a:solidFill>
              <a:latin typeface="+mj-lt"/>
              <a:cs typeface="Myriad Arabic" pitchFamily="50" charset="-78"/>
            </a:endParaRPr>
          </a:p>
        </p:txBody>
      </p:sp>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5589240"/>
            <a:ext cx="3200400" cy="914400"/>
          </a:xfrm>
          <a:prstGeom prst="rect">
            <a:avLst/>
          </a:prstGeom>
        </p:spPr>
      </p:pic>
    </p:spTree>
    <p:extLst>
      <p:ext uri="{BB962C8B-B14F-4D97-AF65-F5344CB8AC3E}">
        <p14:creationId xmlns:p14="http://schemas.microsoft.com/office/powerpoint/2010/main" val="2833155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DE29AA27-3314-4D32-AB85-0F62F01F4559}" type="slidenum">
              <a:rPr lang="es-CL" smtClean="0"/>
              <a:pPr/>
              <a:t>6</a:t>
            </a:fld>
            <a:endParaRPr lang="es-CL" dirty="0"/>
          </a:p>
        </p:txBody>
      </p:sp>
      <p:sp>
        <p:nvSpPr>
          <p:cNvPr id="13" name="12 CuadroTexto"/>
          <p:cNvSpPr txBox="1"/>
          <p:nvPr/>
        </p:nvSpPr>
        <p:spPr>
          <a:xfrm>
            <a:off x="236714" y="3964767"/>
            <a:ext cx="5256584" cy="261582"/>
          </a:xfrm>
          <a:prstGeom prst="rect">
            <a:avLst/>
          </a:prstGeom>
          <a:noFill/>
        </p:spPr>
        <p:txBody>
          <a:bodyPr wrap="square" lIns="91410" tIns="45706" rIns="91410" bIns="45706" rtlCol="0">
            <a:spAutoFit/>
          </a:bodyPr>
          <a:lstStyle/>
          <a:p>
            <a:r>
              <a:rPr lang="es-CL" sz="1100" dirty="0">
                <a:hlinkClick r:id="rId2"/>
              </a:rPr>
              <a:t>FUENTE : http://www.nollagam.cl/proyectos/proyectos.asp?p=8&amp;accion=ver</a:t>
            </a:r>
            <a:endParaRPr lang="es-CL" sz="1100" dirty="0"/>
          </a:p>
        </p:txBody>
      </p:sp>
      <p:sp>
        <p:nvSpPr>
          <p:cNvPr id="8" name="6 Marcador de pie de página"/>
          <p:cNvSpPr txBox="1">
            <a:spLocks/>
          </p:cNvSpPr>
          <p:nvPr/>
        </p:nvSpPr>
        <p:spPr>
          <a:xfrm>
            <a:off x="755578" y="6525347"/>
            <a:ext cx="8928992" cy="332656"/>
          </a:xfrm>
          <a:prstGeom prst="rect">
            <a:avLst/>
          </a:prstGeom>
        </p:spPr>
        <p:txBody>
          <a:bodyPr vert="horz" lIns="91410" tIns="45706" rIns="91410" bIns="45706" rtlCol="0" anchor="ctr"/>
          <a:lstStyle>
            <a:defPPr>
              <a:defRPr lang="es-CL"/>
            </a:defPPr>
            <a:lvl1pPr marL="0" algn="l" defTabSz="914400" rtl="0" eaLnBrk="1" latinLnBrk="0" hangingPunct="1">
              <a:defRPr sz="12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100" dirty="0"/>
              <a:t>Universidad de Santiago de Chile | Practica Pre Profesional IV | Pilar Emilia Peterson | Profesor Guía: Carlos Richards M.| Fecha  : 8 Noviembre 2013</a:t>
            </a: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20" y="4323"/>
            <a:ext cx="8657707" cy="3960442"/>
          </a:xfrm>
          <a:prstGeom prst="rect">
            <a:avLst/>
          </a:prstGeom>
        </p:spPr>
      </p:pic>
      <p:sp>
        <p:nvSpPr>
          <p:cNvPr id="7" name="6 Título"/>
          <p:cNvSpPr>
            <a:spLocks noGrp="1"/>
          </p:cNvSpPr>
          <p:nvPr>
            <p:ph type="title"/>
          </p:nvPr>
        </p:nvSpPr>
        <p:spPr>
          <a:xfrm>
            <a:off x="6173557" y="6120900"/>
            <a:ext cx="2797043" cy="404446"/>
          </a:xfrm>
        </p:spPr>
        <p:txBody>
          <a:bodyPr/>
          <a:lstStyle/>
          <a:p>
            <a:r>
              <a:rPr lang="es-CL" sz="1100" dirty="0"/>
              <a:t>EDIFICIO LOURDES</a:t>
            </a:r>
            <a:br>
              <a:rPr lang="es-CL" sz="1100" dirty="0"/>
            </a:br>
            <a:r>
              <a:rPr lang="es-CL" sz="1100" dirty="0"/>
              <a:t>SAN PABLO  4100</a:t>
            </a:r>
            <a:br>
              <a:rPr lang="es-CL" sz="1100" dirty="0"/>
            </a:br>
            <a:r>
              <a:rPr lang="es-CL" sz="1100" dirty="0"/>
              <a:t>CONSTRUCTORA NOLLAGAM LTDA.</a:t>
            </a:r>
            <a:br>
              <a:rPr lang="es-CL" sz="1100" dirty="0"/>
            </a:br>
            <a:r>
              <a:rPr lang="es-CL" sz="1100" dirty="0"/>
              <a:t>ASTABURUAGA Y ASOCIADOS ARQTOS</a:t>
            </a:r>
            <a:br>
              <a:rPr lang="es-CL" sz="1100" dirty="0"/>
            </a:br>
            <a:r>
              <a:rPr lang="es-CL" sz="1100" dirty="0"/>
              <a:t>PROGRAMA ASOCIADO :COMERCIO Y  SERVICIOS  +  DEPARTAMENTOS</a:t>
            </a:r>
            <a:br>
              <a:rPr lang="es-CL" sz="1100" dirty="0"/>
            </a:br>
            <a:r>
              <a:rPr lang="es-CL" sz="1100" dirty="0">
                <a:solidFill>
                  <a:srgbClr val="FF0000"/>
                </a:solidFill>
              </a:rPr>
              <a:t>DESDE UF 1657 (  $ 38.462.930)</a:t>
            </a:r>
            <a:r>
              <a:rPr lang="es-CL" sz="1300" dirty="0"/>
              <a:t/>
            </a:r>
            <a:br>
              <a:rPr lang="es-CL" sz="1300" dirty="0"/>
            </a:br>
            <a:r>
              <a:rPr lang="es-CL" sz="1100" dirty="0"/>
              <a:t>METRAJE :34,4 M2 – 62.33M2</a:t>
            </a:r>
            <a:br>
              <a:rPr lang="es-CL" sz="1100" dirty="0"/>
            </a:br>
            <a:r>
              <a:rPr lang="es-CL" sz="1100" dirty="0">
                <a:solidFill>
                  <a:srgbClr val="FF0000"/>
                </a:solidFill>
              </a:rPr>
              <a:t>DIVIDENDO:  UF 9,84 |MES ($ 228.499)</a:t>
            </a:r>
            <a:r>
              <a:rPr lang="es-CL" sz="1100" dirty="0"/>
              <a:t/>
            </a:r>
            <a:br>
              <a:rPr lang="es-CL" sz="1100" dirty="0"/>
            </a:br>
            <a:r>
              <a:rPr lang="es-CL" sz="1100" dirty="0"/>
              <a:t>F.ENTREGA:MARZO 2014 ESTIMADO </a:t>
            </a:r>
            <a:br>
              <a:rPr lang="es-CL" sz="1100" dirty="0"/>
            </a:br>
            <a:r>
              <a:rPr lang="es-CL" sz="1100" dirty="0"/>
              <a:t>VALOR UF : </a:t>
            </a:r>
            <a:r>
              <a:rPr lang="es-CL" sz="1100" dirty="0">
                <a:solidFill>
                  <a:srgbClr val="FF0000"/>
                </a:solidFill>
              </a:rPr>
              <a:t>$23.212,93 </a:t>
            </a:r>
            <a:r>
              <a:rPr lang="es-CL" sz="1100" b="0" dirty="0"/>
              <a:t>|</a:t>
            </a:r>
            <a:br>
              <a:rPr lang="es-CL" sz="1100" b="0" dirty="0"/>
            </a:br>
            <a:r>
              <a:rPr lang="es-CL" sz="1100" dirty="0"/>
              <a:t>FECHA UF:  7 NOV 2013</a:t>
            </a:r>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11" y="332656"/>
            <a:ext cx="2540579" cy="1016232"/>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737" y="1715636"/>
            <a:ext cx="2958684" cy="2249135"/>
          </a:xfrm>
          <a:prstGeom prst="rect">
            <a:avLst/>
          </a:prstGeom>
        </p:spPr>
      </p:pic>
      <p:pic>
        <p:nvPicPr>
          <p:cNvPr id="15" name="1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162" y="4309338"/>
            <a:ext cx="2958686" cy="2249137"/>
          </a:xfrm>
          <a:prstGeom prst="rect">
            <a:avLst/>
          </a:prstGeom>
        </p:spPr>
      </p:pic>
      <p:pic>
        <p:nvPicPr>
          <p:cNvPr id="16" name="1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3854" y="4309332"/>
            <a:ext cx="2958685" cy="2249136"/>
          </a:xfrm>
          <a:prstGeom prst="rect">
            <a:avLst/>
          </a:prstGeom>
        </p:spPr>
      </p:pic>
      <p:sp>
        <p:nvSpPr>
          <p:cNvPr id="11" name="10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8" action="ppaction://hlinksldjump"/>
              </a:rPr>
              <a:t>INDICE</a:t>
            </a:r>
            <a:endParaRPr lang="es-CL" sz="1300" dirty="0"/>
          </a:p>
        </p:txBody>
      </p:sp>
    </p:spTree>
    <p:extLst>
      <p:ext uri="{BB962C8B-B14F-4D97-AF65-F5344CB8AC3E}">
        <p14:creationId xmlns:p14="http://schemas.microsoft.com/office/powerpoint/2010/main" val="9368618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6012160" y="188644"/>
            <a:ext cx="2520280" cy="4386263"/>
          </a:xfrm>
        </p:spPr>
        <p:txBody>
          <a:bodyPr/>
          <a:lstStyle/>
          <a:p>
            <a:r>
              <a:rPr lang="es-MX" b="1" dirty="0" smtClean="0"/>
              <a:t>DESARROLLO TERMINACIONES:</a:t>
            </a:r>
          </a:p>
          <a:p>
            <a:endParaRPr lang="es-MX" b="1" dirty="0"/>
          </a:p>
          <a:p>
            <a:pPr algn="just"/>
            <a:r>
              <a:rPr lang="es-MX" dirty="0" smtClean="0"/>
              <a:t>Para Instalar las puertas  es necesario trabar el vano en donde se colocará  el marco y posteriormente la puerta.</a:t>
            </a:r>
          </a:p>
          <a:p>
            <a:pPr algn="just"/>
            <a:r>
              <a:rPr lang="es-MX" dirty="0" smtClean="0"/>
              <a:t>Como se especifica en la E.E.T.T se utilizan puertas con factor de resistencia al fuego . </a:t>
            </a:r>
          </a:p>
          <a:p>
            <a:pPr algn="just"/>
            <a:r>
              <a:rPr lang="es-MX" dirty="0" smtClean="0"/>
              <a:t>Utiliza un sistema bastante tradicional de instalación.</a:t>
            </a:r>
          </a:p>
          <a:p>
            <a:endParaRPr lang="es-MX" dirty="0"/>
          </a:p>
          <a:p>
            <a:pPr algn="just"/>
            <a:endParaRPr lang="es-MX" dirty="0" smtClean="0"/>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60</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536741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3" y="1568924"/>
            <a:ext cx="5368752" cy="128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6" y="2996954"/>
            <a:ext cx="5371605" cy="163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93" y="4866828"/>
            <a:ext cx="5295655" cy="158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C:\Users\Sole\Desktop\Nueva carpeta (2)\IMG_62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7" y="3033335"/>
            <a:ext cx="2558208" cy="3193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620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61</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1288576245"/>
              </p:ext>
            </p:extLst>
          </p:nvPr>
        </p:nvGraphicFramePr>
        <p:xfrm>
          <a:off x="467544" y="476674"/>
          <a:ext cx="7920880" cy="2101377"/>
        </p:xfrm>
        <a:graphic>
          <a:graphicData uri="http://schemas.openxmlformats.org/drawingml/2006/table">
            <a:tbl>
              <a:tblPr firstRow="1" firstCol="1">
                <a:tableStyleId>{5C22544A-7EE6-4342-B048-85BDC9FD1C3A}</a:tableStyleId>
              </a:tblPr>
              <a:tblGrid>
                <a:gridCol w="5003910"/>
                <a:gridCol w="711456"/>
                <a:gridCol w="711456"/>
                <a:gridCol w="747029"/>
                <a:gridCol w="747029"/>
              </a:tblGrid>
              <a:tr h="177251">
                <a:tc>
                  <a:txBody>
                    <a:bodyPr/>
                    <a:lstStyle/>
                    <a:p>
                      <a:pPr algn="l" fontAlgn="b"/>
                      <a:r>
                        <a:rPr lang="es-CL" sz="1000" u="none" strike="noStrike" dirty="0">
                          <a:effectLst/>
                        </a:rPr>
                        <a:t>SUBPARTIDA : PORTON DE ACCESO AL EDIFICIO IN SITU | GERDAU AZA ARAUCO</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:UNI</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   18.777,30 </a:t>
                      </a:r>
                      <a:endParaRPr lang="es-CL" sz="1000" b="1" i="0" u="none" strike="noStrike">
                        <a:solidFill>
                          <a:srgbClr val="000000"/>
                        </a:solidFill>
                        <a:effectLst/>
                        <a:latin typeface="Calibri"/>
                      </a:endParaRPr>
                    </a:p>
                  </a:txBody>
                  <a:tcPr marL="0" marR="0" marT="0" marB="0" anchor="b"/>
                </a:tc>
              </a:tr>
              <a:tr h="168812">
                <a:tc>
                  <a:txBody>
                    <a:bodyPr/>
                    <a:lstStyle/>
                    <a:p>
                      <a:pPr algn="l" fontAlgn="b"/>
                      <a:r>
                        <a:rPr lang="es-CL" sz="1000" u="none" strike="noStrike">
                          <a:effectLst/>
                        </a:rPr>
                        <a:t>ITEM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a:t>
                      </a:r>
                      <a:endParaRPr lang="es-CL" sz="1000" b="1" i="0" u="none" strike="noStrike">
                        <a:solidFill>
                          <a:srgbClr val="000000"/>
                        </a:solidFill>
                        <a:effectLst/>
                        <a:latin typeface="Calibri"/>
                      </a:endParaRPr>
                    </a:p>
                  </a:txBody>
                  <a:tcPr marL="0" marR="0" marT="0" marB="0" anchor="b"/>
                </a:tc>
              </a:tr>
              <a:tr h="168812">
                <a:tc>
                  <a:txBody>
                    <a:bodyPr/>
                    <a:lstStyle/>
                    <a:p>
                      <a:pPr algn="l" fontAlgn="b"/>
                      <a:r>
                        <a:rPr lang="es-CL" sz="1000" u="none" strike="noStrike" dirty="0">
                          <a:effectLst/>
                        </a:rPr>
                        <a:t>PERFIL  LAMINADO  FE PLETINA  12/5  L= 6 M  GERDAU AZA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0,5</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3.626,00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1.813,00 </a:t>
                      </a:r>
                      <a:endParaRPr lang="es-CL" sz="1000" b="0" i="0" u="none" strike="noStrike">
                        <a:solidFill>
                          <a:srgbClr val="000000"/>
                        </a:solidFill>
                        <a:effectLst/>
                        <a:latin typeface="Calibri"/>
                      </a:endParaRPr>
                    </a:p>
                  </a:txBody>
                  <a:tcPr marL="0" marR="0" marT="0" marB="0" anchor="b"/>
                </a:tc>
              </a:tr>
              <a:tr h="205206">
                <a:tc>
                  <a:txBody>
                    <a:bodyPr/>
                    <a:lstStyle/>
                    <a:p>
                      <a:pPr algn="l" fontAlgn="b"/>
                      <a:r>
                        <a:rPr lang="pt-BR" sz="1000" u="none" strike="noStrike">
                          <a:effectLst/>
                        </a:rPr>
                        <a:t>PINO  SECO  CEPILLADO  ARAUCO   1"X2" </a:t>
                      </a:r>
                      <a:endParaRPr lang="pt-BR"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761,00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228,30 </a:t>
                      </a:r>
                      <a:endParaRPr lang="es-CL" sz="1000" b="0" i="0" u="none" strike="noStrike">
                        <a:solidFill>
                          <a:srgbClr val="000000"/>
                        </a:solidFill>
                        <a:effectLst/>
                        <a:latin typeface="Calibri"/>
                      </a:endParaRPr>
                    </a:p>
                  </a:txBody>
                  <a:tcPr marL="0" marR="0" marT="0" marB="0" anchor="b"/>
                </a:tc>
              </a:tr>
              <a:tr h="216024">
                <a:tc>
                  <a:txBody>
                    <a:bodyPr/>
                    <a:lstStyle/>
                    <a:p>
                      <a:pPr algn="l" fontAlgn="b"/>
                      <a:r>
                        <a:rPr lang="es-CL" sz="1000" u="none" strike="noStrike">
                          <a:effectLst/>
                        </a:rPr>
                        <a:t>ELECTRODO PUNTO VERDE 3/32 " 1 KG  INDURA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KG</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3.280,00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656,00 </a:t>
                      </a:r>
                      <a:endParaRPr lang="es-CL" sz="1000" b="0" i="0" u="none" strike="noStrike">
                        <a:solidFill>
                          <a:srgbClr val="000000"/>
                        </a:solidFill>
                        <a:effectLst/>
                        <a:latin typeface="Calibri"/>
                      </a:endParaRPr>
                    </a:p>
                  </a:txBody>
                  <a:tcPr marL="0" marR="0" marT="0" marB="0" anchor="b"/>
                </a:tc>
              </a:tr>
              <a:tr h="152400">
                <a:tc>
                  <a:txBody>
                    <a:bodyPr/>
                    <a:lstStyle/>
                    <a:p>
                      <a:pPr algn="l" fontAlgn="b"/>
                      <a:r>
                        <a:rPr lang="es-CL" sz="1000" u="none" strike="noStrike">
                          <a:effectLst/>
                        </a:rPr>
                        <a:t>TORNILLO TRUSS PUNTA BROCA CON GOLILLA  8X1/2  BOLSA 5 UNID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0,7</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870,00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609,00 </a:t>
                      </a:r>
                      <a:endParaRPr lang="es-CL" sz="1000" b="0" i="0" u="none" strike="noStrike">
                        <a:solidFill>
                          <a:srgbClr val="000000"/>
                        </a:solidFill>
                        <a:effectLst/>
                        <a:latin typeface="Calibri"/>
                      </a:endParaRPr>
                    </a:p>
                  </a:txBody>
                  <a:tcPr marL="0" marR="0" marT="0" marB="0" anchor="b"/>
                </a:tc>
              </a:tr>
              <a:tr h="168812">
                <a:tc>
                  <a:txBody>
                    <a:bodyPr/>
                    <a:lstStyle/>
                    <a:p>
                      <a:pPr algn="l" fontAlgn="b"/>
                      <a:r>
                        <a:rPr lang="es-CL" sz="1000" u="none" strike="noStrike">
                          <a:effectLst/>
                        </a:rPr>
                        <a:t>BARNIZ  VETRIFICADO  POLIURETANO   CHILCORRIOFIN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KG</a:t>
                      </a:r>
                      <a:endParaRPr lang="es-CL" sz="1000" b="0" i="0" u="none" strike="noStrike">
                        <a:solidFill>
                          <a:srgbClr val="000000"/>
                        </a:solidFill>
                        <a:effectLst/>
                        <a:latin typeface="Calibri"/>
                      </a:endParaRPr>
                    </a:p>
                  </a:txBody>
                  <a:tcPr marL="0" marR="0" marT="0" marB="0" anchor="b"/>
                </a:tc>
                <a:tc>
                  <a:txBody>
                    <a:bodyPr/>
                    <a:lstStyle/>
                    <a:p>
                      <a:pPr algn="ctr" fontAlgn="ctr"/>
                      <a:r>
                        <a:rPr lang="es-CL" sz="1000" u="none" strike="noStrike">
                          <a:effectLst/>
                        </a:rPr>
                        <a:t>0,2</a:t>
                      </a:r>
                      <a:endParaRPr lang="es-CL" sz="1000" b="0" i="0" u="none" strike="noStrike">
                        <a:solidFill>
                          <a:srgbClr val="000000"/>
                        </a:solidFill>
                        <a:effectLst/>
                        <a:latin typeface="Calibri"/>
                      </a:endParaRPr>
                    </a:p>
                  </a:txBody>
                  <a:tcPr marL="0" marR="0" marT="0" marB="0" anchor="ctr"/>
                </a:tc>
                <a:tc>
                  <a:txBody>
                    <a:bodyPr/>
                    <a:lstStyle/>
                    <a:p>
                      <a:pPr algn="ctr" fontAlgn="ctr"/>
                      <a:r>
                        <a:rPr lang="es-CL" sz="1000" u="none" strike="noStrike">
                          <a:effectLst/>
                        </a:rPr>
                        <a:t> $   27.290,00 </a:t>
                      </a:r>
                      <a:endParaRPr lang="es-CL" sz="1000" b="0" i="0" u="none" strike="noStrike">
                        <a:solidFill>
                          <a:srgbClr val="000000"/>
                        </a:solidFill>
                        <a:effectLst/>
                        <a:latin typeface="Calibri"/>
                      </a:endParaRPr>
                    </a:p>
                  </a:txBody>
                  <a:tcPr marL="0" marR="0" marT="0" marB="0" anchor="ctr"/>
                </a:tc>
                <a:tc>
                  <a:txBody>
                    <a:bodyPr/>
                    <a:lstStyle/>
                    <a:p>
                      <a:pPr algn="ctr" fontAlgn="b"/>
                      <a:r>
                        <a:rPr lang="es-CL" sz="1000" u="none" strike="noStrike">
                          <a:effectLst/>
                        </a:rPr>
                        <a:t> $     5.458,00 </a:t>
                      </a:r>
                      <a:endParaRPr lang="es-CL" sz="1000" b="0" i="0" u="none" strike="noStrike">
                        <a:solidFill>
                          <a:srgbClr val="000000"/>
                        </a:solidFill>
                        <a:effectLst/>
                        <a:latin typeface="Calibri"/>
                      </a:endParaRPr>
                    </a:p>
                  </a:txBody>
                  <a:tcPr marL="0" marR="0" marT="0" marB="0" anchor="b"/>
                </a:tc>
              </a:tr>
              <a:tr h="168812">
                <a:tc>
                  <a:txBody>
                    <a:bodyPr/>
                    <a:lstStyle/>
                    <a:p>
                      <a:pPr algn="l" fontAlgn="b"/>
                      <a:r>
                        <a:rPr lang="es-CL" sz="1000" u="none" strike="noStrike">
                          <a:effectLst/>
                        </a:rPr>
                        <a:t>ADHESIVO   VOLCAFIX   SACO  15 KG | NCH 143</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KG</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14.980,00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1.498,00 </a:t>
                      </a:r>
                      <a:endParaRPr lang="es-CL" sz="1000" b="0" i="0" u="none" strike="noStrike">
                        <a:solidFill>
                          <a:srgbClr val="000000"/>
                        </a:solidFill>
                        <a:effectLst/>
                        <a:latin typeface="Calibri"/>
                      </a:endParaRPr>
                    </a:p>
                  </a:txBody>
                  <a:tcPr marL="0" marR="0" marT="0" marB="0" anchor="b"/>
                </a:tc>
              </a:tr>
              <a:tr h="168812">
                <a:tc>
                  <a:txBody>
                    <a:bodyPr/>
                    <a:lstStyle/>
                    <a:p>
                      <a:pPr algn="l" fontAlgn="b"/>
                      <a:r>
                        <a:rPr lang="es-CL" sz="1000" u="none" strike="noStrike">
                          <a:effectLst/>
                        </a:rPr>
                        <a:t>SOLDADOR  + AYUDANTE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40.000,00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4.000,00 </a:t>
                      </a:r>
                      <a:endParaRPr lang="es-CL" sz="1000" b="0" i="0" u="none" strike="noStrike">
                        <a:solidFill>
                          <a:srgbClr val="000000"/>
                        </a:solidFill>
                        <a:effectLst/>
                        <a:latin typeface="Calibri"/>
                      </a:endParaRPr>
                    </a:p>
                  </a:txBody>
                  <a:tcPr marL="0" marR="0" marT="0" marB="0" anchor="b"/>
                </a:tc>
              </a:tr>
              <a:tr h="168812">
                <a:tc>
                  <a:txBody>
                    <a:bodyPr/>
                    <a:lstStyle/>
                    <a:p>
                      <a:pPr algn="l" fontAlgn="b"/>
                      <a:r>
                        <a:rPr lang="es-CL" sz="1000" u="none" strike="noStrike">
                          <a:effectLst/>
                        </a:rPr>
                        <a:t>CARPINTERO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3.500,00 </a:t>
                      </a:r>
                      <a:endParaRPr lang="es-CL" sz="1000" b="0" i="0" u="none" strike="noStrike">
                        <a:solidFill>
                          <a:srgbClr val="000000"/>
                        </a:solidFill>
                        <a:effectLst/>
                        <a:latin typeface="Calibri"/>
                      </a:endParaRPr>
                    </a:p>
                  </a:txBody>
                  <a:tcPr marL="0" marR="0" marT="0" marB="0" anchor="b"/>
                </a:tc>
              </a:tr>
              <a:tr h="168812">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1.015,00 </a:t>
                      </a:r>
                      <a:endParaRPr lang="es-CL" sz="1000" b="0" i="0" u="none" strike="noStrike">
                        <a:solidFill>
                          <a:srgbClr val="000000"/>
                        </a:solidFill>
                        <a:effectLst/>
                        <a:latin typeface="Calibri"/>
                      </a:endParaRPr>
                    </a:p>
                  </a:txBody>
                  <a:tcPr marL="0" marR="0" marT="0" marB="0" anchor="b"/>
                </a:tc>
              </a:tr>
              <a:tr h="168812">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18.777,30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3005375132"/>
              </p:ext>
            </p:extLst>
          </p:nvPr>
        </p:nvGraphicFramePr>
        <p:xfrm>
          <a:off x="467544" y="3068965"/>
          <a:ext cx="7920880" cy="1080118"/>
        </p:xfrm>
        <a:graphic>
          <a:graphicData uri="http://schemas.openxmlformats.org/drawingml/2006/table">
            <a:tbl>
              <a:tblPr firstRow="1" firstCol="1">
                <a:tableStyleId>{5C22544A-7EE6-4342-B048-85BDC9FD1C3A}</a:tableStyleId>
              </a:tblPr>
              <a:tblGrid>
                <a:gridCol w="5003908"/>
                <a:gridCol w="711457"/>
                <a:gridCol w="711457"/>
                <a:gridCol w="747029"/>
                <a:gridCol w="747029"/>
              </a:tblGrid>
              <a:tr h="187458">
                <a:tc>
                  <a:txBody>
                    <a:bodyPr/>
                    <a:lstStyle/>
                    <a:p>
                      <a:pPr algn="l" fontAlgn="b"/>
                      <a:r>
                        <a:rPr lang="es-CL" sz="1000" u="none" strike="noStrike" dirty="0">
                          <a:effectLst/>
                        </a:rPr>
                        <a:t>SUBPARTIDA : PUERTA  RF 60  ESCALELAS  MDF | INTI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:M2</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 APU </a:t>
                      </a:r>
                      <a:endParaRPr lang="es-CL" sz="1000" b="1"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   49.240,00 </a:t>
                      </a:r>
                      <a:endParaRPr lang="es-CL" sz="1000" b="1"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a:effectLst/>
                        </a:rPr>
                        <a:t>ITEM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TOTAL </a:t>
                      </a:r>
                      <a:endParaRPr lang="es-CL" sz="1000" b="1"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a:effectLst/>
                        </a:rPr>
                        <a:t>PUERTA  RF 60  INTI   100X220</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0,5</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78.450,00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39.225,00 </a:t>
                      </a:r>
                      <a:endParaRPr lang="es-CL" sz="1000" b="0"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9.000,00 </a:t>
                      </a:r>
                      <a:endParaRPr lang="es-CL" sz="1000" b="0" i="0" u="none" strike="noStrike">
                        <a:solidFill>
                          <a:srgbClr val="000000"/>
                        </a:solidFill>
                        <a:effectLst/>
                        <a:latin typeface="Calibri"/>
                      </a:endParaRPr>
                    </a:p>
                  </a:txBody>
                  <a:tcPr marL="0" marR="0" marT="0" marB="0" anchor="b"/>
                </a:tc>
              </a:tr>
              <a:tr h="178532">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1.015,00 </a:t>
                      </a:r>
                      <a:endParaRPr lang="es-CL" sz="1000" b="0" i="0" u="none" strike="noStrike">
                        <a:solidFill>
                          <a:srgbClr val="000000"/>
                        </a:solidFill>
                        <a:effectLst/>
                        <a:latin typeface="Calibri"/>
                      </a:endParaRPr>
                    </a:p>
                  </a:txBody>
                  <a:tcPr marL="0" marR="0" marT="0" marB="0" anchor="b"/>
                </a:tc>
              </a:tr>
              <a:tr h="178532">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49.240,00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1298122695"/>
              </p:ext>
            </p:extLst>
          </p:nvPr>
        </p:nvGraphicFramePr>
        <p:xfrm>
          <a:off x="467544" y="4653138"/>
          <a:ext cx="7920880" cy="1517559"/>
        </p:xfrm>
        <a:graphic>
          <a:graphicData uri="http://schemas.openxmlformats.org/drawingml/2006/table">
            <a:tbl>
              <a:tblPr firstRow="1" firstCol="1">
                <a:tableStyleId>{5C22544A-7EE6-4342-B048-85BDC9FD1C3A}</a:tableStyleId>
              </a:tblPr>
              <a:tblGrid>
                <a:gridCol w="5003910"/>
                <a:gridCol w="711456"/>
                <a:gridCol w="711456"/>
                <a:gridCol w="747029"/>
                <a:gridCol w="747029"/>
              </a:tblGrid>
              <a:tr h="176071">
                <a:tc>
                  <a:txBody>
                    <a:bodyPr/>
                    <a:lstStyle/>
                    <a:p>
                      <a:pPr algn="l" fontAlgn="b"/>
                      <a:r>
                        <a:rPr lang="es-CL" sz="1000" u="none" strike="noStrike" dirty="0">
                          <a:effectLst/>
                        </a:rPr>
                        <a:t>SUBPARTIDA : PUERTA  RF 30 ACCESO DEPARTAMENTOS   JELDWEN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:UNI</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 APU </a:t>
                      </a:r>
                      <a:endParaRPr lang="es-CL" sz="1000" b="1"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   40.319,00 </a:t>
                      </a:r>
                      <a:endParaRPr lang="es-CL" sz="1000" b="1" i="0" u="none" strike="noStrike">
                        <a:solidFill>
                          <a:srgbClr val="000000"/>
                        </a:solidFill>
                        <a:effectLst/>
                        <a:latin typeface="Calibri"/>
                      </a:endParaRPr>
                    </a:p>
                  </a:txBody>
                  <a:tcPr marL="0" marR="0" marT="0" marB="0" anchor="b"/>
                </a:tc>
              </a:tr>
              <a:tr h="167686">
                <a:tc>
                  <a:txBody>
                    <a:bodyPr/>
                    <a:lstStyle/>
                    <a:p>
                      <a:pPr algn="l" fontAlgn="b"/>
                      <a:r>
                        <a:rPr lang="es-CL" sz="1000" u="none" strike="noStrike">
                          <a:effectLst/>
                        </a:rPr>
                        <a:t>ITEM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TOTAL </a:t>
                      </a:r>
                      <a:endParaRPr lang="es-CL" sz="1000" b="1" i="0" u="none" strike="noStrike">
                        <a:solidFill>
                          <a:srgbClr val="000000"/>
                        </a:solidFill>
                        <a:effectLst/>
                        <a:latin typeface="Calibri"/>
                      </a:endParaRPr>
                    </a:p>
                  </a:txBody>
                  <a:tcPr marL="0" marR="0" marT="0" marB="0" anchor="b"/>
                </a:tc>
              </a:tr>
              <a:tr h="167686">
                <a:tc>
                  <a:txBody>
                    <a:bodyPr/>
                    <a:lstStyle/>
                    <a:p>
                      <a:pPr algn="l" fontAlgn="b"/>
                      <a:r>
                        <a:rPr lang="es-CL" sz="1000" u="none" strike="noStrike">
                          <a:effectLst/>
                        </a:rPr>
                        <a:t>PUERTA  MDF  RF 30  MODELO MILANO JELDWEN</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0,5</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44.690,00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22.345,00 </a:t>
                      </a:r>
                      <a:endParaRPr lang="es-CL" sz="1000" b="0" i="0" u="none" strike="noStrike">
                        <a:solidFill>
                          <a:srgbClr val="000000"/>
                        </a:solidFill>
                        <a:effectLst/>
                        <a:latin typeface="Calibri"/>
                      </a:endParaRPr>
                    </a:p>
                  </a:txBody>
                  <a:tcPr marL="0" marR="0" marT="0" marB="0" anchor="b"/>
                </a:tc>
              </a:tr>
              <a:tr h="167686">
                <a:tc>
                  <a:txBody>
                    <a:bodyPr/>
                    <a:lstStyle/>
                    <a:p>
                      <a:pPr algn="l" fontAlgn="b"/>
                      <a:r>
                        <a:rPr lang="es-CL" sz="1000" u="none" strike="noStrike">
                          <a:effectLst/>
                        </a:rPr>
                        <a:t>PINTURA BEAGLE DOOR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LTS</a:t>
                      </a:r>
                      <a:endParaRPr lang="es-CL" sz="1000" b="0" i="0" u="none" strike="noStrike">
                        <a:solidFill>
                          <a:srgbClr val="000000"/>
                        </a:solidFill>
                        <a:effectLst/>
                        <a:latin typeface="Calibri"/>
                      </a:endParaRPr>
                    </a:p>
                  </a:txBody>
                  <a:tcPr marL="0" marR="0" marT="0" marB="0" anchor="b"/>
                </a:tc>
                <a:tc>
                  <a:txBody>
                    <a:bodyPr/>
                    <a:lstStyle/>
                    <a:p>
                      <a:pPr algn="ctr" fontAlgn="ctr"/>
                      <a:r>
                        <a:rPr lang="es-CL" sz="1000" u="none" strike="noStrike">
                          <a:effectLst/>
                        </a:rPr>
                        <a:t>0,2</a:t>
                      </a:r>
                      <a:endParaRPr lang="es-CL" sz="1000" b="0" i="0" u="none" strike="noStrike">
                        <a:solidFill>
                          <a:srgbClr val="000000"/>
                        </a:solidFill>
                        <a:effectLst/>
                        <a:latin typeface="Calibri"/>
                      </a:endParaRPr>
                    </a:p>
                  </a:txBody>
                  <a:tcPr marL="0" marR="0" marT="0" marB="0" anchor="ctr"/>
                </a:tc>
                <a:tc>
                  <a:txBody>
                    <a:bodyPr/>
                    <a:lstStyle/>
                    <a:p>
                      <a:pPr algn="l" fontAlgn="b"/>
                      <a:r>
                        <a:rPr lang="es-CL" sz="1000" u="none" strike="noStrike">
                          <a:effectLst/>
                        </a:rPr>
                        <a:t> $   19.990,00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3.998,00 </a:t>
                      </a:r>
                      <a:endParaRPr lang="es-CL" sz="1000" b="0" i="0" u="none" strike="noStrike">
                        <a:solidFill>
                          <a:srgbClr val="000000"/>
                        </a:solidFill>
                        <a:effectLst/>
                        <a:latin typeface="Calibri"/>
                      </a:endParaRPr>
                    </a:p>
                  </a:txBody>
                  <a:tcPr marL="0" marR="0" marT="0" marB="0" anchor="b"/>
                </a:tc>
              </a:tr>
              <a:tr h="167686">
                <a:tc>
                  <a:txBody>
                    <a:bodyPr/>
                    <a:lstStyle/>
                    <a:p>
                      <a:pPr algn="l" fontAlgn="b"/>
                      <a:r>
                        <a:rPr lang="es-CL" sz="1000" u="none" strike="noStrike">
                          <a:effectLst/>
                        </a:rPr>
                        <a:t>TORNILLO ZINCADO  PERDIDO  IMPORTPER | BOLSA 2 UNIDADES</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9.086,00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3.634,40 </a:t>
                      </a:r>
                      <a:endParaRPr lang="es-CL" sz="1000" b="0" i="0" u="none" strike="noStrike">
                        <a:solidFill>
                          <a:srgbClr val="000000"/>
                        </a:solidFill>
                        <a:effectLst/>
                        <a:latin typeface="Calibri"/>
                      </a:endParaRPr>
                    </a:p>
                  </a:txBody>
                  <a:tcPr marL="0" marR="0" marT="0" marB="0" anchor="b"/>
                </a:tc>
              </a:tr>
              <a:tr h="167686">
                <a:tc>
                  <a:txBody>
                    <a:bodyPr/>
                    <a:lstStyle/>
                    <a:p>
                      <a:pPr algn="l" fontAlgn="b"/>
                      <a:r>
                        <a:rPr lang="es-CL" sz="1000" u="none" strike="noStrike">
                          <a:effectLst/>
                        </a:rPr>
                        <a:t>TARUGO ESTRIADO COIGUE  40MMX8MM | BOLSA 50 U UNIDADES</a:t>
                      </a:r>
                      <a:endParaRPr lang="es-CL" sz="1000" b="1" i="0" u="none" strike="noStrike">
                        <a:solidFill>
                          <a:srgbClr val="000000"/>
                        </a:solidFill>
                        <a:effectLst/>
                        <a:latin typeface="Calibri"/>
                      </a:endParaRPr>
                    </a:p>
                  </a:txBody>
                  <a:tcPr marL="0" marR="0" marT="0" marB="0" anchor="b"/>
                </a:tc>
                <a:tc>
                  <a:txBody>
                    <a:bodyPr/>
                    <a:lstStyle/>
                    <a:p>
                      <a:pPr algn="ctr" fontAlgn="ctr"/>
                      <a:r>
                        <a:rPr lang="es-CL" sz="1000" u="none" strike="noStrike">
                          <a:effectLst/>
                        </a:rPr>
                        <a:t>UNI</a:t>
                      </a:r>
                      <a:endParaRPr lang="es-CL" sz="1000" b="0" i="0" u="none" strike="noStrike">
                        <a:solidFill>
                          <a:srgbClr val="000000"/>
                        </a:solidFill>
                        <a:effectLst/>
                        <a:latin typeface="Calibri"/>
                      </a:endParaRPr>
                    </a:p>
                  </a:txBody>
                  <a:tcPr marL="0" marR="0" marT="0" marB="0" anchor="ctr"/>
                </a:tc>
                <a:tc>
                  <a:txBody>
                    <a:bodyPr/>
                    <a:lstStyle/>
                    <a:p>
                      <a:pPr algn="ctr" fontAlgn="ctr"/>
                      <a:r>
                        <a:rPr lang="es-CL" sz="1000" u="none" strike="noStrike">
                          <a:effectLst/>
                        </a:rPr>
                        <a:t>0,3</a:t>
                      </a:r>
                      <a:endParaRPr lang="es-CL" sz="1000" b="0" i="0" u="none" strike="noStrike">
                        <a:solidFill>
                          <a:srgbClr val="000000"/>
                        </a:solidFill>
                        <a:effectLst/>
                        <a:latin typeface="Calibri"/>
                      </a:endParaRPr>
                    </a:p>
                  </a:txBody>
                  <a:tcPr marL="0" marR="0" marT="0" marB="0" anchor="ctr"/>
                </a:tc>
                <a:tc>
                  <a:txBody>
                    <a:bodyPr/>
                    <a:lstStyle/>
                    <a:p>
                      <a:pPr algn="l" fontAlgn="b"/>
                      <a:r>
                        <a:rPr lang="es-CL" sz="1000" u="none" strike="noStrike">
                          <a:effectLst/>
                        </a:rPr>
                        <a:t> $     1.090,00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327,00 </a:t>
                      </a:r>
                      <a:endParaRPr lang="es-CL" sz="1000" b="0" i="0" u="none" strike="noStrike">
                        <a:solidFill>
                          <a:srgbClr val="000000"/>
                        </a:solidFill>
                        <a:effectLst/>
                        <a:latin typeface="Calibri"/>
                      </a:endParaRPr>
                    </a:p>
                  </a:txBody>
                  <a:tcPr marL="0" marR="0" marT="0" marB="0" anchor="b"/>
                </a:tc>
              </a:tr>
              <a:tr h="167686">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9.000,00 </a:t>
                      </a:r>
                      <a:endParaRPr lang="es-CL" sz="1000" b="0" i="0" u="none" strike="noStrike">
                        <a:solidFill>
                          <a:srgbClr val="000000"/>
                        </a:solidFill>
                        <a:effectLst/>
                        <a:latin typeface="Calibri"/>
                      </a:endParaRPr>
                    </a:p>
                  </a:txBody>
                  <a:tcPr marL="0" marR="0" marT="0" marB="0" anchor="b"/>
                </a:tc>
              </a:tr>
              <a:tr h="167686">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1.015,00 </a:t>
                      </a:r>
                      <a:endParaRPr lang="es-CL" sz="1000" b="0" i="0" u="none" strike="noStrike">
                        <a:solidFill>
                          <a:srgbClr val="000000"/>
                        </a:solidFill>
                        <a:effectLst/>
                        <a:latin typeface="Calibri"/>
                      </a:endParaRPr>
                    </a:p>
                  </a:txBody>
                  <a:tcPr marL="0" marR="0" marT="0" marB="0" anchor="b"/>
                </a:tc>
              </a:tr>
              <a:tr h="167686">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40.319,40 </a:t>
                      </a:r>
                      <a:endParaRPr lang="es-CL" sz="10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1521723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62</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322665230"/>
              </p:ext>
            </p:extLst>
          </p:nvPr>
        </p:nvGraphicFramePr>
        <p:xfrm>
          <a:off x="539552" y="332656"/>
          <a:ext cx="7992887" cy="1829260"/>
        </p:xfrm>
        <a:graphic>
          <a:graphicData uri="http://schemas.openxmlformats.org/drawingml/2006/table">
            <a:tbl>
              <a:tblPr firstRow="1" firstCol="1">
                <a:tableStyleId>{5C22544A-7EE6-4342-B048-85BDC9FD1C3A}</a:tableStyleId>
              </a:tblPr>
              <a:tblGrid>
                <a:gridCol w="5049397"/>
                <a:gridCol w="717925"/>
                <a:gridCol w="717925"/>
                <a:gridCol w="753820"/>
                <a:gridCol w="753820"/>
              </a:tblGrid>
              <a:tr h="191116">
                <a:tc>
                  <a:txBody>
                    <a:bodyPr/>
                    <a:lstStyle/>
                    <a:p>
                      <a:pPr algn="l" fontAlgn="b"/>
                      <a:r>
                        <a:rPr lang="es-CL" sz="1000" u="none" strike="noStrike" dirty="0">
                          <a:effectLst/>
                        </a:rPr>
                        <a:t>SUBPARTIDA : PUERTA  RF 30 ACCESO BAÑOS   JELDWEN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:UNI</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 APU </a:t>
                      </a:r>
                      <a:endParaRPr lang="es-CL" sz="1000" b="1"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   40.508,00 </a:t>
                      </a:r>
                      <a:endParaRPr lang="es-CL" sz="1000" b="1" i="0" u="none" strike="noStrike">
                        <a:solidFill>
                          <a:srgbClr val="000000"/>
                        </a:solidFill>
                        <a:effectLst/>
                        <a:latin typeface="Calibri"/>
                      </a:endParaRPr>
                    </a:p>
                  </a:txBody>
                  <a:tcPr marL="0" marR="0" marT="0" marB="0" anchor="b"/>
                </a:tc>
              </a:tr>
              <a:tr h="182016">
                <a:tc>
                  <a:txBody>
                    <a:bodyPr/>
                    <a:lstStyle/>
                    <a:p>
                      <a:pPr algn="l" fontAlgn="b"/>
                      <a:r>
                        <a:rPr lang="es-CL" sz="1000" u="none" strike="noStrike">
                          <a:effectLst/>
                        </a:rPr>
                        <a:t>ITEM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TOTAL </a:t>
                      </a:r>
                      <a:endParaRPr lang="es-CL" sz="1000" b="1" i="0" u="none" strike="noStrike" dirty="0">
                        <a:solidFill>
                          <a:srgbClr val="000000"/>
                        </a:solidFill>
                        <a:effectLst/>
                        <a:latin typeface="Calibri"/>
                      </a:endParaRPr>
                    </a:p>
                  </a:txBody>
                  <a:tcPr marL="0" marR="0" marT="0" marB="0" anchor="b"/>
                </a:tc>
              </a:tr>
              <a:tr h="182016">
                <a:tc>
                  <a:txBody>
                    <a:bodyPr/>
                    <a:lstStyle/>
                    <a:p>
                      <a:pPr algn="l" fontAlgn="b"/>
                      <a:r>
                        <a:rPr lang="es-CL" sz="1000" u="none" strike="noStrike">
                          <a:effectLst/>
                        </a:rPr>
                        <a:t>PUERTA  MDF  RF 30  MODELO MILANO JELDWEN</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0,5</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44.690,00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22.345,00 </a:t>
                      </a:r>
                      <a:endParaRPr lang="es-CL" sz="1000" b="0" i="0" u="none" strike="noStrike">
                        <a:solidFill>
                          <a:srgbClr val="000000"/>
                        </a:solidFill>
                        <a:effectLst/>
                        <a:latin typeface="Calibri"/>
                      </a:endParaRPr>
                    </a:p>
                  </a:txBody>
                  <a:tcPr marL="0" marR="0" marT="0" marB="0" anchor="b"/>
                </a:tc>
              </a:tr>
              <a:tr h="182016">
                <a:tc>
                  <a:txBody>
                    <a:bodyPr/>
                    <a:lstStyle/>
                    <a:p>
                      <a:pPr algn="l" fontAlgn="b"/>
                      <a:r>
                        <a:rPr lang="es-CL" sz="1000" u="none" strike="noStrike">
                          <a:effectLst/>
                        </a:rPr>
                        <a:t>PINTURA BEAGLE DOOR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LTS</a:t>
                      </a:r>
                      <a:endParaRPr lang="es-CL" sz="1000" b="0" i="0" u="none" strike="noStrike">
                        <a:solidFill>
                          <a:srgbClr val="000000"/>
                        </a:solidFill>
                        <a:effectLst/>
                        <a:latin typeface="Calibri"/>
                      </a:endParaRPr>
                    </a:p>
                  </a:txBody>
                  <a:tcPr marL="0" marR="0" marT="0" marB="0" anchor="b"/>
                </a:tc>
                <a:tc>
                  <a:txBody>
                    <a:bodyPr/>
                    <a:lstStyle/>
                    <a:p>
                      <a:pPr algn="ctr" fontAlgn="ctr"/>
                      <a:r>
                        <a:rPr lang="es-CL" sz="1000" u="none" strike="noStrike">
                          <a:effectLst/>
                        </a:rPr>
                        <a:t>0,2</a:t>
                      </a:r>
                      <a:endParaRPr lang="es-CL" sz="1000" b="0" i="0" u="none" strike="noStrike">
                        <a:solidFill>
                          <a:srgbClr val="000000"/>
                        </a:solidFill>
                        <a:effectLst/>
                        <a:latin typeface="Calibri"/>
                      </a:endParaRPr>
                    </a:p>
                  </a:txBody>
                  <a:tcPr marL="0" marR="0" marT="0" marB="0" anchor="ctr"/>
                </a:tc>
                <a:tc>
                  <a:txBody>
                    <a:bodyPr/>
                    <a:lstStyle/>
                    <a:p>
                      <a:pPr algn="l" fontAlgn="b"/>
                      <a:r>
                        <a:rPr lang="es-CL" sz="1000" u="none" strike="noStrike">
                          <a:effectLst/>
                        </a:rPr>
                        <a:t> $   19.990,00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3.998,00 </a:t>
                      </a:r>
                      <a:endParaRPr lang="es-CL" sz="1000" b="0" i="0" u="none" strike="noStrike">
                        <a:solidFill>
                          <a:srgbClr val="000000"/>
                        </a:solidFill>
                        <a:effectLst/>
                        <a:latin typeface="Calibri"/>
                      </a:endParaRPr>
                    </a:p>
                  </a:txBody>
                  <a:tcPr marL="0" marR="0" marT="0" marB="0" anchor="b"/>
                </a:tc>
              </a:tr>
              <a:tr h="182016">
                <a:tc>
                  <a:txBody>
                    <a:bodyPr/>
                    <a:lstStyle/>
                    <a:p>
                      <a:pPr algn="l" fontAlgn="b"/>
                      <a:r>
                        <a:rPr lang="es-CL" sz="1000" u="none" strike="noStrike">
                          <a:effectLst/>
                        </a:rPr>
                        <a:t>TORNILLO ZINCADO  PERDIDO  IMPORTPER | BOLSA 2 UNIDADES</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9.086,00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3.634,40 </a:t>
                      </a:r>
                      <a:endParaRPr lang="es-CL" sz="1000" b="0" i="0" u="none" strike="noStrike">
                        <a:solidFill>
                          <a:srgbClr val="000000"/>
                        </a:solidFill>
                        <a:effectLst/>
                        <a:latin typeface="Calibri"/>
                      </a:endParaRPr>
                    </a:p>
                  </a:txBody>
                  <a:tcPr marL="0" marR="0" marT="0" marB="0" anchor="b"/>
                </a:tc>
              </a:tr>
              <a:tr h="182016">
                <a:tc>
                  <a:txBody>
                    <a:bodyPr/>
                    <a:lstStyle/>
                    <a:p>
                      <a:pPr algn="l" fontAlgn="b"/>
                      <a:r>
                        <a:rPr lang="es-CL" sz="1000" u="none" strike="noStrike">
                          <a:effectLst/>
                        </a:rPr>
                        <a:t>TARUGO ESTRIADO COIGUE  40MMX8MM | BOLSA 50 U UNIDADES</a:t>
                      </a:r>
                      <a:endParaRPr lang="es-CL" sz="1000" b="1" i="0" u="none" strike="noStrike">
                        <a:solidFill>
                          <a:srgbClr val="000000"/>
                        </a:solidFill>
                        <a:effectLst/>
                        <a:latin typeface="Calibri"/>
                      </a:endParaRPr>
                    </a:p>
                  </a:txBody>
                  <a:tcPr marL="0" marR="0" marT="0" marB="0" anchor="b"/>
                </a:tc>
                <a:tc>
                  <a:txBody>
                    <a:bodyPr/>
                    <a:lstStyle/>
                    <a:p>
                      <a:pPr algn="ctr" fontAlgn="ctr"/>
                      <a:r>
                        <a:rPr lang="es-CL" sz="1000" u="none" strike="noStrike">
                          <a:effectLst/>
                        </a:rPr>
                        <a:t>UNI</a:t>
                      </a:r>
                      <a:endParaRPr lang="es-CL" sz="1000" b="0" i="0" u="none" strike="noStrike">
                        <a:solidFill>
                          <a:srgbClr val="000000"/>
                        </a:solidFill>
                        <a:effectLst/>
                        <a:latin typeface="Calibri"/>
                      </a:endParaRPr>
                    </a:p>
                  </a:txBody>
                  <a:tcPr marL="0" marR="0" marT="0" marB="0" anchor="ctr"/>
                </a:tc>
                <a:tc>
                  <a:txBody>
                    <a:bodyPr/>
                    <a:lstStyle/>
                    <a:p>
                      <a:pPr algn="ctr" fontAlgn="ctr"/>
                      <a:r>
                        <a:rPr lang="es-CL" sz="1000" u="none" strike="noStrike">
                          <a:effectLst/>
                        </a:rPr>
                        <a:t>0,3</a:t>
                      </a:r>
                      <a:endParaRPr lang="es-CL" sz="1000" b="0" i="0" u="none" strike="noStrike">
                        <a:solidFill>
                          <a:srgbClr val="000000"/>
                        </a:solidFill>
                        <a:effectLst/>
                        <a:latin typeface="Calibri"/>
                      </a:endParaRPr>
                    </a:p>
                  </a:txBody>
                  <a:tcPr marL="0" marR="0" marT="0" marB="0" anchor="ctr"/>
                </a:tc>
                <a:tc>
                  <a:txBody>
                    <a:bodyPr/>
                    <a:lstStyle/>
                    <a:p>
                      <a:pPr algn="l" fontAlgn="b"/>
                      <a:r>
                        <a:rPr lang="es-CL" sz="1000" u="none" strike="noStrike">
                          <a:effectLst/>
                        </a:rPr>
                        <a:t> $     1.090,00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327,00 </a:t>
                      </a:r>
                      <a:endParaRPr lang="es-CL" sz="1000" b="0" i="0" u="none" strike="noStrike">
                        <a:solidFill>
                          <a:srgbClr val="000000"/>
                        </a:solidFill>
                        <a:effectLst/>
                        <a:latin typeface="Calibri"/>
                      </a:endParaRPr>
                    </a:p>
                  </a:txBody>
                  <a:tcPr marL="0" marR="0" marT="0" marB="0" anchor="b"/>
                </a:tc>
              </a:tr>
              <a:tr h="182016">
                <a:tc>
                  <a:txBody>
                    <a:bodyPr/>
                    <a:lstStyle/>
                    <a:p>
                      <a:pPr algn="l" fontAlgn="b"/>
                      <a:r>
                        <a:rPr lang="es-CL" sz="1000" u="none" strike="noStrike">
                          <a:effectLst/>
                        </a:rPr>
                        <a:t>REJILLA VENTILACION  10X20  ULTRA</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1.890,00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189,00 </a:t>
                      </a:r>
                      <a:endParaRPr lang="es-CL" sz="1000" b="0" i="0" u="none" strike="noStrike" dirty="0">
                        <a:solidFill>
                          <a:srgbClr val="000000"/>
                        </a:solidFill>
                        <a:effectLst/>
                        <a:latin typeface="Calibri"/>
                      </a:endParaRPr>
                    </a:p>
                  </a:txBody>
                  <a:tcPr marL="0" marR="0" marT="0" marB="0" anchor="b"/>
                </a:tc>
              </a:tr>
              <a:tr h="182016">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9.000,00 </a:t>
                      </a:r>
                      <a:endParaRPr lang="es-CL" sz="1000" b="0" i="0" u="none" strike="noStrike">
                        <a:solidFill>
                          <a:srgbClr val="000000"/>
                        </a:solidFill>
                        <a:effectLst/>
                        <a:latin typeface="Calibri"/>
                      </a:endParaRPr>
                    </a:p>
                  </a:txBody>
                  <a:tcPr marL="0" marR="0" marT="0" marB="0" anchor="b"/>
                </a:tc>
              </a:tr>
              <a:tr h="182016">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29</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 $     3.500,00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1.015,00 </a:t>
                      </a:r>
                      <a:endParaRPr lang="es-CL" sz="1000" b="0" i="0" u="none" strike="noStrike">
                        <a:solidFill>
                          <a:srgbClr val="000000"/>
                        </a:solidFill>
                        <a:effectLst/>
                        <a:latin typeface="Calibri"/>
                      </a:endParaRPr>
                    </a:p>
                  </a:txBody>
                  <a:tcPr marL="0" marR="0" marT="0" marB="0" anchor="b"/>
                </a:tc>
              </a:tr>
              <a:tr h="182016">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40.508,40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3" name="1 Gráfico"/>
          <p:cNvGraphicFramePr>
            <a:graphicFrameLocks/>
          </p:cNvGraphicFramePr>
          <p:nvPr>
            <p:extLst>
              <p:ext uri="{D42A27DB-BD31-4B8C-83A1-F6EECF244321}">
                <p14:modId xmlns:p14="http://schemas.microsoft.com/office/powerpoint/2010/main" val="2442746102"/>
              </p:ext>
            </p:extLst>
          </p:nvPr>
        </p:nvGraphicFramePr>
        <p:xfrm>
          <a:off x="395536" y="2276872"/>
          <a:ext cx="4838700" cy="42484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1 Tabla"/>
          <p:cNvGraphicFramePr>
            <a:graphicFrameLocks noGrp="1"/>
          </p:cNvGraphicFramePr>
          <p:nvPr>
            <p:extLst>
              <p:ext uri="{D42A27DB-BD31-4B8C-83A1-F6EECF244321}">
                <p14:modId xmlns:p14="http://schemas.microsoft.com/office/powerpoint/2010/main" val="879630686"/>
              </p:ext>
            </p:extLst>
          </p:nvPr>
        </p:nvGraphicFramePr>
        <p:xfrm>
          <a:off x="5578044" y="2276872"/>
          <a:ext cx="2954395" cy="1280160"/>
        </p:xfrm>
        <a:graphic>
          <a:graphicData uri="http://schemas.openxmlformats.org/drawingml/2006/table">
            <a:tbl>
              <a:tblPr lastRow="1" bandCol="1">
                <a:tableStyleId>{5C22544A-7EE6-4342-B048-85BDC9FD1C3A}</a:tableStyleId>
              </a:tblPr>
              <a:tblGrid>
                <a:gridCol w="1649277"/>
                <a:gridCol w="1305118"/>
              </a:tblGrid>
              <a:tr h="126014">
                <a:tc>
                  <a:txBody>
                    <a:bodyPr/>
                    <a:lstStyle/>
                    <a:p>
                      <a:pPr algn="l" fontAlgn="b"/>
                      <a:r>
                        <a:rPr lang="es-CL" sz="1000" u="none" strike="noStrike" dirty="0">
                          <a:effectLst/>
                        </a:rPr>
                        <a:t> APU PORTON </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100" u="none" strike="noStrike">
                          <a:effectLst/>
                        </a:rPr>
                        <a:t> $             18.777 </a:t>
                      </a:r>
                      <a:endParaRPr lang="es-CL" sz="1100" b="0" i="0" u="none" strike="noStrike">
                        <a:solidFill>
                          <a:srgbClr val="000000"/>
                        </a:solidFill>
                        <a:effectLst/>
                        <a:latin typeface="Calibri"/>
                      </a:endParaRPr>
                    </a:p>
                  </a:txBody>
                  <a:tcPr marL="0" marR="0" marT="0" marB="0" anchor="b"/>
                </a:tc>
              </a:tr>
              <a:tr h="126014">
                <a:tc>
                  <a:txBody>
                    <a:bodyPr/>
                    <a:lstStyle/>
                    <a:p>
                      <a:pPr algn="l" fontAlgn="b"/>
                      <a:r>
                        <a:rPr lang="es-CL" sz="1000" u="none" strike="noStrike">
                          <a:effectLst/>
                        </a:rPr>
                        <a:t>APU PUERTAS ESCAL.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49.240 </a:t>
                      </a:r>
                      <a:endParaRPr lang="es-CL" sz="1000" b="0" i="0" u="none" strike="noStrike">
                        <a:solidFill>
                          <a:srgbClr val="000000"/>
                        </a:solidFill>
                        <a:effectLst/>
                        <a:latin typeface="Calibri"/>
                      </a:endParaRPr>
                    </a:p>
                  </a:txBody>
                  <a:tcPr marL="0" marR="0" marT="0" marB="0" anchor="b"/>
                </a:tc>
              </a:tr>
              <a:tr h="126014">
                <a:tc>
                  <a:txBody>
                    <a:bodyPr/>
                    <a:lstStyle/>
                    <a:p>
                      <a:pPr algn="l" fontAlgn="b"/>
                      <a:r>
                        <a:rPr lang="es-CL" sz="1000" u="none" strike="noStrike">
                          <a:effectLst/>
                        </a:rPr>
                        <a:t>APU PUERTAS DPTOS</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483.833 </a:t>
                      </a:r>
                      <a:endParaRPr lang="es-CL" sz="1000" b="0" i="0" u="none" strike="noStrike">
                        <a:solidFill>
                          <a:srgbClr val="000000"/>
                        </a:solidFill>
                        <a:effectLst/>
                        <a:latin typeface="Calibri"/>
                      </a:endParaRPr>
                    </a:p>
                  </a:txBody>
                  <a:tcPr marL="0" marR="0" marT="0" marB="0" anchor="b"/>
                </a:tc>
              </a:tr>
              <a:tr h="126014">
                <a:tc>
                  <a:txBody>
                    <a:bodyPr/>
                    <a:lstStyle/>
                    <a:p>
                      <a:pPr algn="l" fontAlgn="b"/>
                      <a:r>
                        <a:rPr lang="es-CL" sz="1000" u="none" strike="noStrike">
                          <a:effectLst/>
                        </a:rPr>
                        <a:t>APU PUERTAS BAÑOS</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486.101 </a:t>
                      </a:r>
                      <a:endParaRPr lang="es-CL" sz="1000" b="0" i="0" u="none" strike="noStrike">
                        <a:solidFill>
                          <a:srgbClr val="000000"/>
                        </a:solidFill>
                        <a:effectLst/>
                        <a:latin typeface="Calibri"/>
                      </a:endParaRPr>
                    </a:p>
                  </a:txBody>
                  <a:tcPr marL="0" marR="0" marT="0" marB="0" anchor="b"/>
                </a:tc>
              </a:tr>
              <a:tr h="126014">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1.037.950,90 </a:t>
                      </a:r>
                      <a:endParaRPr lang="es-CL" sz="1000" b="1" i="0" u="none" strike="noStrike" dirty="0">
                        <a:solidFill>
                          <a:srgbClr val="000000"/>
                        </a:solidFill>
                        <a:effectLst/>
                        <a:latin typeface="Calibri"/>
                      </a:endParaRPr>
                    </a:p>
                  </a:txBody>
                  <a:tcPr marL="0" marR="0" marT="0" marB="0" anchor="b"/>
                </a:tc>
              </a:tr>
              <a:tr h="126014">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26014">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$ 12.230.083</a:t>
                      </a:r>
                      <a:endParaRPr lang="es-CL" sz="1100" b="0" i="0" u="none" strike="noStrike">
                        <a:solidFill>
                          <a:srgbClr val="000000"/>
                        </a:solidFill>
                        <a:effectLst/>
                        <a:latin typeface="Calibri"/>
                      </a:endParaRPr>
                    </a:p>
                  </a:txBody>
                  <a:tcPr marL="0" marR="0" marT="0" marB="0" anchor="b"/>
                </a:tc>
              </a:tr>
              <a:tr h="126014">
                <a:tc>
                  <a:txBody>
                    <a:bodyPr/>
                    <a:lstStyle/>
                    <a:p>
                      <a:pPr algn="l" fontAlgn="b"/>
                      <a:r>
                        <a:rPr lang="es-CL" sz="1000" u="none" strike="noStrike" dirty="0">
                          <a:effectLst/>
                        </a:rPr>
                        <a:t>PARTIDA TOTAL</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dirty="0">
                          <a:effectLst/>
                        </a:rPr>
                        <a:t>$ 244.601.664</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5" name="2 Gráfico"/>
          <p:cNvGraphicFramePr>
            <a:graphicFrameLocks/>
          </p:cNvGraphicFramePr>
          <p:nvPr>
            <p:extLst>
              <p:ext uri="{D42A27DB-BD31-4B8C-83A1-F6EECF244321}">
                <p14:modId xmlns:p14="http://schemas.microsoft.com/office/powerpoint/2010/main" val="2773214075"/>
              </p:ext>
            </p:extLst>
          </p:nvPr>
        </p:nvGraphicFramePr>
        <p:xfrm>
          <a:off x="5220072" y="3717032"/>
          <a:ext cx="3201566"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07766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4128" y="0"/>
            <a:ext cx="3008313" cy="1162051"/>
          </a:xfrm>
        </p:spPr>
        <p:txBody>
          <a:bodyPr/>
          <a:lstStyle/>
          <a:p>
            <a:r>
              <a:rPr lang="es-MX" dirty="0" smtClean="0">
                <a:solidFill>
                  <a:schemeClr val="accent2"/>
                </a:solidFill>
              </a:rPr>
              <a:t>PARTIDA 10 :</a:t>
            </a:r>
            <a:br>
              <a:rPr lang="es-MX" dirty="0" smtClean="0">
                <a:solidFill>
                  <a:schemeClr val="accent2"/>
                </a:solidFill>
              </a:rPr>
            </a:br>
            <a:r>
              <a:rPr lang="es-MX" dirty="0" smtClean="0">
                <a:solidFill>
                  <a:schemeClr val="accent2"/>
                </a:solidFill>
              </a:rPr>
              <a:t>VENTANAS Y CRISTALERIA </a:t>
            </a:r>
            <a:endParaRPr lang="es-CL"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63</a:t>
            </a:fld>
            <a:endParaRPr lang="es-CL" dirty="0"/>
          </a:p>
        </p:txBody>
      </p:sp>
      <p:sp>
        <p:nvSpPr>
          <p:cNvPr id="7" name="6 Marcador de pie de página"/>
          <p:cNvSpPr>
            <a:spLocks noGrp="1"/>
          </p:cNvSpPr>
          <p:nvPr>
            <p:ph type="ftr" sz="quarter" idx="4294967295"/>
          </p:nvPr>
        </p:nvSpPr>
        <p:spPr>
          <a:xfrm>
            <a:off x="323528" y="6525344"/>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0 CuadroTexto"/>
          <p:cNvSpPr txBox="1">
            <a:spLocks noGrp="1"/>
          </p:cNvSpPr>
          <p:nvPr>
            <p:ph type="body" sz="half" idx="2"/>
          </p:nvPr>
        </p:nvSpPr>
        <p:spPr>
          <a:xfrm>
            <a:off x="5715004" y="1484784"/>
            <a:ext cx="2745427" cy="2979249"/>
          </a:xfrm>
          <a:prstGeom prst="rect">
            <a:avLst/>
          </a:prstGeom>
          <a:noFill/>
        </p:spPr>
        <p:txBody>
          <a:bodyPr wrap="square" rtlCol="0">
            <a:spAutoFit/>
          </a:bodyPr>
          <a:lstStyle>
            <a:defPPr>
              <a:defRPr lang="es-CL"/>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r>
              <a:rPr lang="es-CL" sz="1400" b="1" dirty="0">
                <a:solidFill>
                  <a:schemeClr val="tx2"/>
                </a:solidFill>
                <a:latin typeface="+mj-lt"/>
                <a:cs typeface="Myriad Arabic" pitchFamily="50" charset="-78"/>
              </a:rPr>
              <a:t>SEGÚN LA EETT:</a:t>
            </a:r>
          </a:p>
          <a:p>
            <a:pPr algn="just"/>
            <a:r>
              <a:rPr lang="es-MX" sz="1400" dirty="0">
                <a:solidFill>
                  <a:schemeClr val="tx2"/>
                </a:solidFill>
                <a:latin typeface="+mj-lt"/>
                <a:cs typeface="Myriad Arabic" pitchFamily="50" charset="-78"/>
              </a:rPr>
              <a:t>Todas las ventanas y puertas ventanas de los departamentos serán de aluminio anodizado color  titanio,  de la serie AL-25, con las dimensiones de acuerdo a planos de detalles. La ventanas  correderas dobles  tendrán un paño fijo y se colocará cierre tipo Caracol .</a:t>
            </a:r>
            <a:endParaRPr lang="es-CL" sz="1400" dirty="0">
              <a:solidFill>
                <a:schemeClr val="tx2"/>
              </a:solidFill>
              <a:latin typeface="+mj-lt"/>
              <a:cs typeface="Myriad Arabic" pitchFamily="50" charset="-78"/>
            </a:endParaRPr>
          </a:p>
          <a:p>
            <a:pPr algn="just"/>
            <a:r>
              <a:rPr lang="es-MX" sz="1400" dirty="0">
                <a:solidFill>
                  <a:schemeClr val="tx2"/>
                </a:solidFill>
                <a:latin typeface="+mj-lt"/>
                <a:cs typeface="Myriad Arabic" pitchFamily="50" charset="-78"/>
              </a:rPr>
              <a:t>Los perfiles serán extruidos en forma recta y no se aceptará rayas o defectos similares.</a:t>
            </a:r>
            <a:endParaRPr lang="es-CL" sz="1400" dirty="0">
              <a:solidFill>
                <a:schemeClr val="tx2"/>
              </a:solidFill>
              <a:latin typeface="+mj-lt"/>
              <a:cs typeface="Myriad Arabic" pitchFamily="50" charset="-78"/>
            </a:endParaRPr>
          </a:p>
        </p:txBody>
      </p:sp>
      <p:pic>
        <p:nvPicPr>
          <p:cNvPr id="9" name="Picture 5" descr="C:\Users\Sole\Desktop\Nueva carpeta (2)\IMG_61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43511" y="1088741"/>
            <a:ext cx="6048676" cy="4536506"/>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972" y="5517232"/>
            <a:ext cx="2715747" cy="864101"/>
          </a:xfrm>
          <a:prstGeom prst="rect">
            <a:avLst/>
          </a:prstGeom>
        </p:spPr>
      </p:pic>
    </p:spTree>
    <p:extLst>
      <p:ext uri="{BB962C8B-B14F-4D97-AF65-F5344CB8AC3E}">
        <p14:creationId xmlns:p14="http://schemas.microsoft.com/office/powerpoint/2010/main" val="3912168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364089" y="476675"/>
            <a:ext cx="3312368" cy="4386263"/>
          </a:xfrm>
        </p:spPr>
        <p:txBody>
          <a:bodyPr/>
          <a:lstStyle/>
          <a:p>
            <a:r>
              <a:rPr lang="es-MX" sz="1400" b="1" dirty="0" smtClean="0"/>
              <a:t>PROCESO TERMINACIONES :</a:t>
            </a:r>
          </a:p>
          <a:p>
            <a:pPr algn="just"/>
            <a:r>
              <a:rPr lang="es-MX" sz="1400" dirty="0" smtClean="0"/>
              <a:t>Las ventanas se instaron correctamente según las E.E.T.T.</a:t>
            </a:r>
          </a:p>
          <a:p>
            <a:pPr algn="just"/>
            <a:r>
              <a:rPr lang="es-MX" sz="1400" dirty="0" smtClean="0"/>
              <a:t>La </a:t>
            </a:r>
            <a:r>
              <a:rPr lang="es-MX" sz="1400" dirty="0" err="1" smtClean="0"/>
              <a:t>mayoria</a:t>
            </a:r>
            <a:r>
              <a:rPr lang="es-MX" sz="1400" dirty="0" smtClean="0"/>
              <a:t> de las ventanas fueron instaladas a partir de los pisos inferiores hacia los superiores debido al estado de avance de terminaciones alcanzados en esos pisos (piso 2 al 16 </a:t>
            </a:r>
            <a:r>
              <a:rPr lang="es-MX" sz="1400" dirty="0" err="1" smtClean="0"/>
              <a:t>aprox</a:t>
            </a:r>
            <a:r>
              <a:rPr lang="es-MX" sz="1400" dirty="0" smtClean="0"/>
              <a:t>)</a:t>
            </a:r>
          </a:p>
          <a:p>
            <a:pPr algn="just"/>
            <a:endParaRPr lang="es-MX" sz="1400" dirty="0"/>
          </a:p>
          <a:p>
            <a:pPr algn="just"/>
            <a:r>
              <a:rPr lang="es-MX" sz="1400" b="1" dirty="0" smtClean="0"/>
              <a:t>OBSERVACIÓN CRITICA:</a:t>
            </a:r>
          </a:p>
          <a:p>
            <a:pPr algn="just"/>
            <a:r>
              <a:rPr lang="es-MX" sz="1400" dirty="0" smtClean="0"/>
              <a:t>A modo de observación se puede decir que  se observaron marcos de ventanales  sin el cuidado necesario(dejarlo sobre la losa por ejemplo), de no ser así,  se corre el riesgo de que el marco se descuadre y ya no sea útil.</a:t>
            </a:r>
          </a:p>
          <a:p>
            <a:endParaRPr lang="es-CL" b="1"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64</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3" y="78384"/>
            <a:ext cx="2592289" cy="2821870"/>
          </a:xfrm>
          <a:prstGeom prst="rect">
            <a:avLst/>
          </a:prstGeo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3" y="2912264"/>
            <a:ext cx="4753753" cy="3565315"/>
          </a:xfrm>
          <a:prstGeom prst="rect">
            <a:avLst/>
          </a:prstGeom>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884" y="110082"/>
            <a:ext cx="2270496" cy="2270496"/>
          </a:xfrm>
          <a:prstGeom prst="rect">
            <a:avLst/>
          </a:prstGeom>
        </p:spPr>
      </p:pic>
    </p:spTree>
    <p:extLst>
      <p:ext uri="{BB962C8B-B14F-4D97-AF65-F5344CB8AC3E}">
        <p14:creationId xmlns:p14="http://schemas.microsoft.com/office/powerpoint/2010/main" val="22657623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65</a:t>
            </a:fld>
            <a:endParaRPr lang="es-CL" dirty="0"/>
          </a:p>
        </p:txBody>
      </p:sp>
      <p:sp>
        <p:nvSpPr>
          <p:cNvPr id="9"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10"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11" name="10 Tabla"/>
          <p:cNvGraphicFramePr>
            <a:graphicFrameLocks noGrp="1"/>
          </p:cNvGraphicFramePr>
          <p:nvPr>
            <p:extLst>
              <p:ext uri="{D42A27DB-BD31-4B8C-83A1-F6EECF244321}">
                <p14:modId xmlns:p14="http://schemas.microsoft.com/office/powerpoint/2010/main" val="611568296"/>
              </p:ext>
            </p:extLst>
          </p:nvPr>
        </p:nvGraphicFramePr>
        <p:xfrm>
          <a:off x="467544" y="404664"/>
          <a:ext cx="8280920" cy="1198106"/>
        </p:xfrm>
        <a:graphic>
          <a:graphicData uri="http://schemas.openxmlformats.org/drawingml/2006/table">
            <a:tbl>
              <a:tblPr firstRow="1" firstCol="1">
                <a:tableStyleId>{5C22544A-7EE6-4342-B048-85BDC9FD1C3A}</a:tableStyleId>
              </a:tblPr>
              <a:tblGrid>
                <a:gridCol w="5423960"/>
                <a:gridCol w="682259"/>
                <a:gridCol w="682259"/>
                <a:gridCol w="776070"/>
                <a:gridCol w="716372"/>
              </a:tblGrid>
              <a:tr h="185738">
                <a:tc>
                  <a:txBody>
                    <a:bodyPr/>
                    <a:lstStyle/>
                    <a:p>
                      <a:pPr algn="l" fontAlgn="b"/>
                      <a:r>
                        <a:rPr lang="es-CL" sz="1000" u="none" strike="noStrike" dirty="0">
                          <a:effectLst/>
                        </a:rPr>
                        <a:t>SUBPARTIDA : VENTANAS DEPARTAMENTOS  PRODALUM</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:UNI</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 APU </a:t>
                      </a:r>
                      <a:endParaRPr lang="es-CL" sz="1000" b="1"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   19.011,00 </a:t>
                      </a:r>
                      <a:endParaRPr lang="es-CL" sz="1000" b="1" i="0" u="none" strike="noStrike">
                        <a:solidFill>
                          <a:srgbClr val="000000"/>
                        </a:solidFill>
                        <a:effectLst/>
                        <a:latin typeface="Calibri"/>
                      </a:endParaRPr>
                    </a:p>
                  </a:txBody>
                  <a:tcPr marL="0" marR="0" marT="0" marB="0" anchor="b"/>
                </a:tc>
              </a:tr>
              <a:tr h="176892">
                <a:tc>
                  <a:txBody>
                    <a:bodyPr/>
                    <a:lstStyle/>
                    <a:p>
                      <a:pPr algn="l" fontAlgn="b"/>
                      <a:r>
                        <a:rPr lang="es-CL" sz="1000" u="none" strike="noStrike">
                          <a:effectLst/>
                        </a:rPr>
                        <a:t>ITEM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TOTAL </a:t>
                      </a:r>
                      <a:endParaRPr lang="es-CL" sz="1000" b="1" i="0" u="none" strike="noStrike">
                        <a:solidFill>
                          <a:srgbClr val="000000"/>
                        </a:solidFill>
                        <a:effectLst/>
                        <a:latin typeface="Calibri"/>
                      </a:endParaRPr>
                    </a:p>
                  </a:txBody>
                  <a:tcPr marL="0" marR="0" marT="0" marB="0" anchor="b"/>
                </a:tc>
              </a:tr>
              <a:tr h="176892">
                <a:tc>
                  <a:txBody>
                    <a:bodyPr/>
                    <a:lstStyle/>
                    <a:p>
                      <a:pPr algn="l" fontAlgn="b"/>
                      <a:r>
                        <a:rPr lang="es-CL" sz="1000" u="none" strike="noStrike">
                          <a:effectLst/>
                        </a:rPr>
                        <a:t>VENTANA ALUMINIO ANODIZADO CON CIERRE TIPO CARACOL  COLOR TITANIO SERIE AL-25 PRODALUM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22.490,00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8.996,00 </a:t>
                      </a:r>
                      <a:endParaRPr lang="es-CL" sz="1000" b="0" i="0" u="none" strike="noStrike">
                        <a:solidFill>
                          <a:srgbClr val="000000"/>
                        </a:solidFill>
                        <a:effectLst/>
                        <a:latin typeface="Calibri"/>
                      </a:endParaRPr>
                    </a:p>
                  </a:txBody>
                  <a:tcPr marL="0" marR="0" marT="0" marB="0" anchor="b"/>
                </a:tc>
              </a:tr>
              <a:tr h="176892">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9.000,00 </a:t>
                      </a:r>
                      <a:endParaRPr lang="es-CL" sz="1000" b="0" i="0" u="none" strike="noStrike">
                        <a:solidFill>
                          <a:srgbClr val="000000"/>
                        </a:solidFill>
                        <a:effectLst/>
                        <a:latin typeface="Calibri"/>
                      </a:endParaRPr>
                    </a:p>
                  </a:txBody>
                  <a:tcPr marL="0" marR="0" marT="0" marB="0" anchor="b"/>
                </a:tc>
              </a:tr>
              <a:tr h="176892">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1.015,00 </a:t>
                      </a:r>
                      <a:endParaRPr lang="es-CL" sz="1000" b="0" i="0" u="none" strike="noStrike">
                        <a:solidFill>
                          <a:srgbClr val="000000"/>
                        </a:solidFill>
                        <a:effectLst/>
                        <a:latin typeface="Calibri"/>
                      </a:endParaRPr>
                    </a:p>
                  </a:txBody>
                  <a:tcPr marL="0" marR="0" marT="0" marB="0" anchor="b"/>
                </a:tc>
              </a:tr>
              <a:tr h="176892">
                <a:tc>
                  <a:txBody>
                    <a:bodyPr/>
                    <a:lstStyle/>
                    <a:p>
                      <a:pPr algn="l" fontAlgn="b"/>
                      <a:endParaRPr lang="es-CL" sz="1000" b="1"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19.011,00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394910007"/>
              </p:ext>
            </p:extLst>
          </p:nvPr>
        </p:nvGraphicFramePr>
        <p:xfrm>
          <a:off x="467544" y="1772816"/>
          <a:ext cx="8280920" cy="1008112"/>
        </p:xfrm>
        <a:graphic>
          <a:graphicData uri="http://schemas.openxmlformats.org/drawingml/2006/table">
            <a:tbl>
              <a:tblPr firstRow="1" firstCol="1">
                <a:tableStyleId>{5C22544A-7EE6-4342-B048-85BDC9FD1C3A}</a:tableStyleId>
              </a:tblPr>
              <a:tblGrid>
                <a:gridCol w="5423961"/>
                <a:gridCol w="682259"/>
                <a:gridCol w="682259"/>
                <a:gridCol w="776069"/>
                <a:gridCol w="716372"/>
              </a:tblGrid>
              <a:tr h="174962">
                <a:tc>
                  <a:txBody>
                    <a:bodyPr/>
                    <a:lstStyle/>
                    <a:p>
                      <a:pPr algn="l" fontAlgn="b"/>
                      <a:r>
                        <a:rPr lang="es-CL" sz="1000" u="none" strike="noStrike" dirty="0">
                          <a:effectLst/>
                        </a:rPr>
                        <a:t>SUBPARTIDA : VENTANALES DEPARTAMENTOS  PRODALUM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:UNI</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 APU </a:t>
                      </a:r>
                      <a:endParaRPr lang="es-CL" sz="1000" b="1"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   71.010,00 </a:t>
                      </a:r>
                      <a:endParaRPr lang="es-CL" sz="1000" b="1" i="0" u="none" strike="noStrike">
                        <a:solidFill>
                          <a:srgbClr val="000000"/>
                        </a:solidFill>
                        <a:effectLst/>
                        <a:latin typeface="Calibri"/>
                      </a:endParaRPr>
                    </a:p>
                  </a:txBody>
                  <a:tcPr marL="0" marR="0" marT="0" marB="0" anchor="b"/>
                </a:tc>
              </a:tr>
              <a:tr h="166630">
                <a:tc>
                  <a:txBody>
                    <a:bodyPr/>
                    <a:lstStyle/>
                    <a:p>
                      <a:pPr algn="l" fontAlgn="b"/>
                      <a:r>
                        <a:rPr lang="es-CL" sz="1000" u="none" strike="noStrike">
                          <a:effectLst/>
                        </a:rPr>
                        <a:t>ITEM</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TOTAL </a:t>
                      </a:r>
                      <a:endParaRPr lang="es-CL" sz="1000" b="1" i="0" u="none" strike="noStrike">
                        <a:solidFill>
                          <a:srgbClr val="000000"/>
                        </a:solidFill>
                        <a:effectLst/>
                        <a:latin typeface="Calibri"/>
                      </a:endParaRPr>
                    </a:p>
                  </a:txBody>
                  <a:tcPr marL="0" marR="0" marT="0" marB="0" anchor="b"/>
                </a:tc>
              </a:tr>
              <a:tr h="166630">
                <a:tc>
                  <a:txBody>
                    <a:bodyPr/>
                    <a:lstStyle/>
                    <a:p>
                      <a:pPr algn="l" fontAlgn="b"/>
                      <a:r>
                        <a:rPr lang="es-CL" sz="1000" u="none" strike="noStrike">
                          <a:effectLst/>
                        </a:rPr>
                        <a:t>VENTANAL ALUMINIO ANODIZADO CON CIERRE CARACOL  COLOR TITANIO SERIE AL-25  PRODALUM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0,5</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121.990,00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60.995,00 </a:t>
                      </a:r>
                      <a:endParaRPr lang="es-CL" sz="1000" b="0" i="0" u="none" strike="noStrike">
                        <a:solidFill>
                          <a:srgbClr val="000000"/>
                        </a:solidFill>
                        <a:effectLst/>
                        <a:latin typeface="Calibri"/>
                      </a:endParaRPr>
                    </a:p>
                  </a:txBody>
                  <a:tcPr marL="0" marR="0" marT="0" marB="0" anchor="b"/>
                </a:tc>
              </a:tr>
              <a:tr h="166630">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45.000,00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9.000,00 </a:t>
                      </a:r>
                      <a:endParaRPr lang="es-CL" sz="1000" b="0" i="0" u="none" strike="noStrike">
                        <a:solidFill>
                          <a:srgbClr val="000000"/>
                        </a:solidFill>
                        <a:effectLst/>
                        <a:latin typeface="Calibri"/>
                      </a:endParaRPr>
                    </a:p>
                  </a:txBody>
                  <a:tcPr marL="0" marR="0" marT="0" marB="0" anchor="b"/>
                </a:tc>
              </a:tr>
              <a:tr h="166630">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1.015,00 </a:t>
                      </a:r>
                      <a:endParaRPr lang="es-CL" sz="1000" b="0" i="0" u="none" strike="noStrike">
                        <a:solidFill>
                          <a:srgbClr val="000000"/>
                        </a:solidFill>
                        <a:effectLst/>
                        <a:latin typeface="Calibri"/>
                      </a:endParaRPr>
                    </a:p>
                  </a:txBody>
                  <a:tcPr marL="0" marR="0" marT="0" marB="0" anchor="b"/>
                </a:tc>
              </a:tr>
              <a:tr h="166630">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71.010,00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6" name="4 Gráfico"/>
          <p:cNvGraphicFramePr>
            <a:graphicFrameLocks/>
          </p:cNvGraphicFramePr>
          <p:nvPr>
            <p:extLst>
              <p:ext uri="{D42A27DB-BD31-4B8C-83A1-F6EECF244321}">
                <p14:modId xmlns:p14="http://schemas.microsoft.com/office/powerpoint/2010/main" val="1306926976"/>
              </p:ext>
            </p:extLst>
          </p:nvPr>
        </p:nvGraphicFramePr>
        <p:xfrm>
          <a:off x="251520" y="3068960"/>
          <a:ext cx="4572000" cy="33912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1 Tabla"/>
          <p:cNvGraphicFramePr>
            <a:graphicFrameLocks noGrp="1"/>
          </p:cNvGraphicFramePr>
          <p:nvPr>
            <p:extLst>
              <p:ext uri="{D42A27DB-BD31-4B8C-83A1-F6EECF244321}">
                <p14:modId xmlns:p14="http://schemas.microsoft.com/office/powerpoint/2010/main" val="2826147283"/>
              </p:ext>
            </p:extLst>
          </p:nvPr>
        </p:nvGraphicFramePr>
        <p:xfrm>
          <a:off x="6012160" y="2924944"/>
          <a:ext cx="2736304" cy="1224136"/>
        </p:xfrm>
        <a:graphic>
          <a:graphicData uri="http://schemas.openxmlformats.org/drawingml/2006/table">
            <a:tbl>
              <a:tblPr lastRow="1" bandCol="1">
                <a:tableStyleId>{5C22544A-7EE6-4342-B048-85BDC9FD1C3A}</a:tableStyleId>
              </a:tblPr>
              <a:tblGrid>
                <a:gridCol w="1608064"/>
                <a:gridCol w="1128240"/>
              </a:tblGrid>
              <a:tr h="185475">
                <a:tc>
                  <a:txBody>
                    <a:bodyPr/>
                    <a:lstStyle/>
                    <a:p>
                      <a:pPr algn="l" fontAlgn="b"/>
                      <a:r>
                        <a:rPr lang="es-CL" sz="1000" u="none" strike="noStrike" dirty="0">
                          <a:effectLst/>
                        </a:rPr>
                        <a:t> APU VENTANAS X4 </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100" u="none" strike="noStrike">
                          <a:effectLst/>
                        </a:rPr>
                        <a:t> $          76.044 </a:t>
                      </a:r>
                      <a:endParaRPr lang="es-CL" sz="1100" b="0" i="0" u="none" strike="noStrike">
                        <a:solidFill>
                          <a:srgbClr val="000000"/>
                        </a:solidFill>
                        <a:effectLst/>
                        <a:latin typeface="Calibri"/>
                      </a:endParaRPr>
                    </a:p>
                  </a:txBody>
                  <a:tcPr marL="0" marR="0" marT="0" marB="0" anchor="b"/>
                </a:tc>
              </a:tr>
              <a:tr h="185475">
                <a:tc>
                  <a:txBody>
                    <a:bodyPr/>
                    <a:lstStyle/>
                    <a:p>
                      <a:pPr algn="l" fontAlgn="b"/>
                      <a:r>
                        <a:rPr lang="es-CL" sz="1000" u="none" strike="noStrike">
                          <a:effectLst/>
                        </a:rPr>
                        <a:t>APU VENTANALESX2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142.020 </a:t>
                      </a:r>
                      <a:endParaRPr lang="es-CL" sz="1000" b="0" i="0" u="none" strike="noStrike">
                        <a:solidFill>
                          <a:srgbClr val="000000"/>
                        </a:solidFill>
                        <a:effectLst/>
                        <a:latin typeface="Calibri"/>
                      </a:endParaRPr>
                    </a:p>
                  </a:txBody>
                  <a:tcPr marL="0" marR="0" marT="0" marB="0" anchor="b"/>
                </a:tc>
              </a:tr>
              <a:tr h="185475">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218.064,00 </a:t>
                      </a:r>
                      <a:endParaRPr lang="es-CL" sz="1000" b="1" i="0" u="none" strike="noStrike">
                        <a:solidFill>
                          <a:srgbClr val="000000"/>
                        </a:solidFill>
                        <a:effectLst/>
                        <a:latin typeface="Calibri"/>
                      </a:endParaRPr>
                    </a:p>
                  </a:txBody>
                  <a:tcPr marL="0" marR="0" marT="0" marB="0" anchor="b"/>
                </a:tc>
              </a:tr>
              <a:tr h="185475">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85475">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$ 2.616.768</a:t>
                      </a:r>
                      <a:endParaRPr lang="es-CL" sz="1100" b="0" i="0" u="none" strike="noStrike">
                        <a:solidFill>
                          <a:srgbClr val="000000"/>
                        </a:solidFill>
                        <a:effectLst/>
                        <a:latin typeface="Calibri"/>
                      </a:endParaRPr>
                    </a:p>
                  </a:txBody>
                  <a:tcPr marL="0" marR="0" marT="0" marB="0" anchor="b"/>
                </a:tc>
              </a:tr>
              <a:tr h="296761">
                <a:tc>
                  <a:txBody>
                    <a:bodyPr/>
                    <a:lstStyle/>
                    <a:p>
                      <a:pPr algn="l" fontAlgn="b"/>
                      <a:r>
                        <a:rPr lang="es-CL" sz="1000" u="none" strike="noStrike" dirty="0">
                          <a:effectLst/>
                        </a:rPr>
                        <a:t>PARTIDA TOTAL EDIFICIO</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dirty="0">
                          <a:effectLst/>
                        </a:rPr>
                        <a:t>$ 52.335.360</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8" name="5 Gráfico"/>
          <p:cNvGraphicFramePr>
            <a:graphicFrameLocks/>
          </p:cNvGraphicFramePr>
          <p:nvPr>
            <p:extLst>
              <p:ext uri="{D42A27DB-BD31-4B8C-83A1-F6EECF244321}">
                <p14:modId xmlns:p14="http://schemas.microsoft.com/office/powerpoint/2010/main" val="1570726230"/>
              </p:ext>
            </p:extLst>
          </p:nvPr>
        </p:nvGraphicFramePr>
        <p:xfrm>
          <a:off x="5004048" y="4149080"/>
          <a:ext cx="3417644" cy="23111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26904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64088" y="-171400"/>
            <a:ext cx="3008313" cy="1162051"/>
          </a:xfrm>
        </p:spPr>
        <p:txBody>
          <a:bodyPr/>
          <a:lstStyle/>
          <a:p>
            <a:r>
              <a:rPr lang="es-MX" dirty="0" smtClean="0">
                <a:solidFill>
                  <a:schemeClr val="accent2"/>
                </a:solidFill>
              </a:rPr>
              <a:t>PARTIDA 11 :</a:t>
            </a:r>
            <a:br>
              <a:rPr lang="es-MX" dirty="0" smtClean="0">
                <a:solidFill>
                  <a:schemeClr val="accent2"/>
                </a:solidFill>
              </a:rPr>
            </a:br>
            <a:r>
              <a:rPr lang="es-MX" dirty="0" smtClean="0">
                <a:solidFill>
                  <a:schemeClr val="accent2"/>
                </a:solidFill>
              </a:rPr>
              <a:t>QUINCALLERIAS </a:t>
            </a:r>
            <a:endParaRPr lang="es-CL" dirty="0">
              <a:solidFill>
                <a:schemeClr val="accent2"/>
              </a:solidFill>
            </a:endParaRPr>
          </a:p>
        </p:txBody>
      </p:sp>
      <p:sp>
        <p:nvSpPr>
          <p:cNvPr id="3" name="2 Marcador de texto"/>
          <p:cNvSpPr>
            <a:spLocks noGrp="1"/>
          </p:cNvSpPr>
          <p:nvPr>
            <p:ph type="body" sz="half" idx="2"/>
          </p:nvPr>
        </p:nvSpPr>
        <p:spPr>
          <a:xfrm>
            <a:off x="5364094" y="1052736"/>
            <a:ext cx="3359225" cy="4679972"/>
          </a:xfrm>
        </p:spPr>
        <p:txBody>
          <a:bodyPr>
            <a:normAutofit fontScale="92500" lnSpcReduction="20000"/>
          </a:bodyPr>
          <a:lstStyle/>
          <a:p>
            <a:r>
              <a:rPr lang="es-MX" sz="1600" b="1" dirty="0"/>
              <a:t>SEGÚN LA E.E.T.T:</a:t>
            </a:r>
          </a:p>
          <a:p>
            <a:r>
              <a:rPr lang="es-ES" dirty="0"/>
              <a:t>CERRADURA PUERTA ACCESO EDIFICIO</a:t>
            </a:r>
            <a:br>
              <a:rPr lang="es-ES" dirty="0"/>
            </a:br>
            <a:r>
              <a:rPr lang="es-ES_tradnl" dirty="0"/>
              <a:t>Se considera cerradura eléctrica, según especificación técnica de proyecto de seguridad en las siguientes puertas:</a:t>
            </a:r>
            <a:r>
              <a:rPr lang="es-ES" dirty="0"/>
              <a:t/>
            </a:r>
            <a:br>
              <a:rPr lang="es-ES" dirty="0"/>
            </a:br>
            <a:r>
              <a:rPr lang="es-ES_tradnl" dirty="0"/>
              <a:t>puerta de acceso al edificio.</a:t>
            </a:r>
            <a:r>
              <a:rPr lang="es-ES" dirty="0"/>
              <a:t> </a:t>
            </a:r>
            <a:r>
              <a:rPr lang="es-ES_tradnl" dirty="0"/>
              <a:t>Puerta de acceso de estacionamientos</a:t>
            </a:r>
            <a:r>
              <a:rPr lang="es-ES" dirty="0"/>
              <a:t> se consultan  tiradores en acero inoxidable,  en puerta de acceso al edificio, barra vertical de diámetro 40 </a:t>
            </a:r>
            <a:r>
              <a:rPr lang="es-ES" dirty="0" err="1"/>
              <a:t>mm.</a:t>
            </a:r>
            <a:r>
              <a:rPr lang="es-ES" dirty="0"/>
              <a:t> Y largo 1.20.</a:t>
            </a:r>
            <a:br>
              <a:rPr lang="es-ES" dirty="0"/>
            </a:br>
            <a:r>
              <a:rPr lang="es-ES" dirty="0"/>
              <a:t>- Se considera un pomo de acero inoxidables, ODIS para  :     </a:t>
            </a:r>
            <a:br>
              <a:rPr lang="es-ES" dirty="0"/>
            </a:br>
            <a:r>
              <a:rPr lang="es-ES" dirty="0"/>
              <a:t>Acceso Deptos. Dormitorios, con llave, Baño , Cocina </a:t>
            </a:r>
            <a:br>
              <a:rPr lang="es-ES" dirty="0"/>
            </a:br>
            <a:r>
              <a:rPr lang="es-ES" b="1" dirty="0"/>
              <a:t>CERRADURA PUERTAS DE BODEGA : </a:t>
            </a:r>
            <a:r>
              <a:rPr lang="es-ES" dirty="0"/>
              <a:t>cerradura de embutir con bocallave tipo </a:t>
            </a:r>
            <a:r>
              <a:rPr lang="es-ES" dirty="0" err="1"/>
              <a:t>chapin</a:t>
            </a:r>
            <a:r>
              <a:rPr lang="es-ES" dirty="0"/>
              <a:t> LIOI</a:t>
            </a:r>
            <a:br>
              <a:rPr lang="es-ES" dirty="0"/>
            </a:br>
            <a:r>
              <a:rPr lang="es-ES" dirty="0"/>
              <a:t>TOPES DE PUERTA : </a:t>
            </a:r>
            <a:r>
              <a:rPr lang="es-MX" dirty="0"/>
              <a:t>en todas las puertas se consultan topes PVC marca DVP de color café claro, afianzados al piso con tornillo</a:t>
            </a:r>
            <a:r>
              <a:rPr lang="es-ES" dirty="0"/>
              <a:t/>
            </a:r>
            <a:br>
              <a:rPr lang="es-ES" dirty="0"/>
            </a:br>
            <a:r>
              <a:rPr lang="es-CL" dirty="0"/>
              <a:t> </a:t>
            </a:r>
            <a:r>
              <a:rPr lang="es-ES" dirty="0"/>
              <a:t>BISAGRAS: </a:t>
            </a:r>
            <a:r>
              <a:rPr lang="es-MX" dirty="0"/>
              <a:t>todas las puertas de madera  llevarán 3  bisagras de 3 ½” x 3 ½”  </a:t>
            </a:r>
            <a:r>
              <a:rPr lang="es-ES" dirty="0"/>
              <a:t>acero inoxidable, </a:t>
            </a:r>
            <a:r>
              <a:rPr lang="es-MX" dirty="0"/>
              <a:t> marca </a:t>
            </a:r>
            <a:r>
              <a:rPr lang="es-MX" dirty="0" err="1"/>
              <a:t>stanley</a:t>
            </a:r>
            <a:r>
              <a:rPr lang="es-MX" dirty="0"/>
              <a:t> o similar incluidas en el set de puertas.</a:t>
            </a:r>
            <a:r>
              <a:rPr lang="es-ES" dirty="0"/>
              <a:t/>
            </a:r>
            <a:br>
              <a:rPr lang="es-ES" dirty="0"/>
            </a:br>
            <a:r>
              <a:rPr lang="es-ES" dirty="0"/>
              <a:t>CIERRE AUTOMATICO</a:t>
            </a:r>
            <a:br>
              <a:rPr lang="es-ES" dirty="0"/>
            </a:br>
            <a:r>
              <a:rPr lang="es-ES_tradnl" dirty="0"/>
              <a:t>se considera cierra puerta hidráulico modelo 1460 marca LCN de </a:t>
            </a:r>
            <a:r>
              <a:rPr lang="es-ES_tradnl" dirty="0" err="1"/>
              <a:t>ducasse</a:t>
            </a:r>
            <a:r>
              <a:rPr lang="es-ES_tradnl" dirty="0"/>
              <a:t> , o similar en las siguientes puertas:</a:t>
            </a:r>
            <a:r>
              <a:rPr lang="es-ES" dirty="0"/>
              <a:t/>
            </a:r>
            <a:br>
              <a:rPr lang="es-ES" dirty="0"/>
            </a:br>
            <a:r>
              <a:rPr lang="es-ES_tradnl" dirty="0"/>
              <a:t>puerta de escalas (de acuerdo al peso de la hoja de puerta)</a:t>
            </a:r>
            <a:r>
              <a:rPr lang="es-ES" dirty="0"/>
              <a:t/>
            </a:r>
            <a:br>
              <a:rPr lang="es-ES" dirty="0"/>
            </a:br>
            <a:r>
              <a:rPr lang="es-ES" dirty="0"/>
              <a:t>se consultan quicios hidráulicos marca </a:t>
            </a:r>
            <a:r>
              <a:rPr lang="es-ES" dirty="0" err="1"/>
              <a:t>dorma</a:t>
            </a:r>
            <a:r>
              <a:rPr lang="es-ES" dirty="0"/>
              <a:t> o similar calidad, en las siguientes puertas:</a:t>
            </a:r>
            <a:br>
              <a:rPr lang="es-ES" dirty="0"/>
            </a:br>
            <a:r>
              <a:rPr lang="es-ES" dirty="0"/>
              <a:t>puerta principal  de acceso al edificio.</a:t>
            </a:r>
            <a:endParaRPr lang="es-MX" dirty="0" smtClean="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66</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6835" b="6835"/>
          <a:stretch/>
        </p:blipFill>
        <p:spPr bwMode="auto">
          <a:xfrm>
            <a:off x="2771806" y="3438217"/>
            <a:ext cx="2037095" cy="153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75087"/>
            <a:ext cx="1944216" cy="161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6" y="459456"/>
            <a:ext cx="2040835" cy="163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084638"/>
            <a:ext cx="1944216" cy="149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6" y="2084637"/>
            <a:ext cx="2048639" cy="149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3575024"/>
            <a:ext cx="1944216" cy="142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584" y="4972372"/>
            <a:ext cx="1944216" cy="137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1805" y="4996731"/>
            <a:ext cx="2037095" cy="137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2160" y="5661103"/>
            <a:ext cx="1584176" cy="820950"/>
          </a:xfrm>
          <a:prstGeom prst="rect">
            <a:avLst/>
          </a:prstGeom>
        </p:spPr>
      </p:pic>
    </p:spTree>
    <p:extLst>
      <p:ext uri="{BB962C8B-B14F-4D97-AF65-F5344CB8AC3E}">
        <p14:creationId xmlns:p14="http://schemas.microsoft.com/office/powerpoint/2010/main" val="1158842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715004" y="260650"/>
            <a:ext cx="3008313" cy="6048672"/>
          </a:xfrm>
        </p:spPr>
        <p:txBody>
          <a:bodyPr>
            <a:normAutofit fontScale="77500" lnSpcReduction="20000"/>
          </a:bodyPr>
          <a:lstStyle/>
          <a:p>
            <a:r>
              <a:rPr lang="es-ES" sz="1600" b="1" u="sng" dirty="0">
                <a:cs typeface="Times New Roman" pitchFamily="18" charset="0"/>
              </a:rPr>
              <a:t>DESARROLLO TERMINACIONES: </a:t>
            </a:r>
          </a:p>
          <a:p>
            <a:r>
              <a:rPr lang="es-ES" sz="1800" b="1" u="sng" dirty="0">
                <a:cs typeface="Times New Roman" pitchFamily="18" charset="0"/>
              </a:rPr>
              <a:t/>
            </a:r>
            <a:br>
              <a:rPr lang="es-ES" sz="1800" b="1" u="sng" dirty="0">
                <a:cs typeface="Times New Roman" pitchFamily="18" charset="0"/>
              </a:rPr>
            </a:br>
            <a:r>
              <a:rPr lang="es-ES" sz="1600" b="1" dirty="0">
                <a:cs typeface="Times New Roman" pitchFamily="18" charset="0"/>
              </a:rPr>
              <a:t> </a:t>
            </a:r>
            <a:r>
              <a:rPr lang="es-ES" sz="1600" dirty="0"/>
              <a:t>Para comenzar la impermeabilización se debe tener una superficie de hormigón limpia, exentas de polvo, partes sueltas o mal adheridas, etc. Si la superficie es metálica, debe estar libre de óxido y haber sido tratada con algún producto anticorrosivo previamente. Si el substrato es poroso se debe aplicar </a:t>
            </a:r>
            <a:r>
              <a:rPr lang="es-ES" sz="1600" dirty="0" err="1"/>
              <a:t>Poliprimer</a:t>
            </a:r>
            <a:r>
              <a:rPr lang="es-ES" sz="1600" dirty="0"/>
              <a:t>, imprimante acrílico para sellar la superficie. Luego  se comienza con una imprimación de los muros con el producto a utilizar, este es aplicado desde el nivel de  metro desde el piso terminado hasta la terminación del zócalo, esta imprimación tiene por finalidad que se obtenga una mejor adherencia del impermeabilizante, este producto es aplicado con rodillo. Prontamente se confecciona una pasta de mortero seco con el impermeabilizante ECOPOLIMER de BAUTEC, y se aplica en toda parte ya imprimada; es muy importante impermeabilizar todo el zócalo , ya que es una zona muy susceptible a absorber humedad por capilaridad existiendo el riesgo de generar problemas en la Pintura. Luego se debe realizar la impermeabilización de todo el perímetro de los rasgos de ventanas y 15 cm. del rasgo de la ventana, pero por el muro interior en cada depto., siguiendo el mismo procedimiento ocupado el las otras impermeabilizaciones.</a:t>
            </a: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67</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t="6783" b="-6783"/>
          <a:stretch/>
        </p:blipFill>
        <p:spPr bwMode="auto">
          <a:xfrm>
            <a:off x="467545" y="2006720"/>
            <a:ext cx="3523508" cy="149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520811"/>
            <a:ext cx="3523508" cy="149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50" y="3361009"/>
            <a:ext cx="3533781" cy="150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17" y="4861963"/>
            <a:ext cx="3523508" cy="149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6865" y="4943995"/>
            <a:ext cx="1656184" cy="1332528"/>
          </a:xfrm>
          <a:prstGeom prst="rect">
            <a:avLst/>
          </a:prstGeom>
        </p:spPr>
      </p:pic>
      <p:pic>
        <p:nvPicPr>
          <p:cNvPr id="13" name="12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8796" y="3104046"/>
            <a:ext cx="1656184" cy="1662481"/>
          </a:xfrm>
          <a:prstGeom prst="rect">
            <a:avLst/>
          </a:prstGeom>
        </p:spPr>
      </p:pic>
      <p:pic>
        <p:nvPicPr>
          <p:cNvPr id="14" name="13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8802" y="666786"/>
            <a:ext cx="1634253" cy="2006978"/>
          </a:xfrm>
          <a:prstGeom prst="rect">
            <a:avLst/>
          </a:prstGeom>
        </p:spPr>
      </p:pic>
    </p:spTree>
    <p:extLst>
      <p:ext uri="{BB962C8B-B14F-4D97-AF65-F5344CB8AC3E}">
        <p14:creationId xmlns:p14="http://schemas.microsoft.com/office/powerpoint/2010/main" val="1458214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68</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1923755294"/>
              </p:ext>
            </p:extLst>
          </p:nvPr>
        </p:nvGraphicFramePr>
        <p:xfrm>
          <a:off x="467543" y="332656"/>
          <a:ext cx="8136904" cy="1066800"/>
        </p:xfrm>
        <a:graphic>
          <a:graphicData uri="http://schemas.openxmlformats.org/drawingml/2006/table">
            <a:tbl>
              <a:tblPr firstRow="1" firstCol="1">
                <a:tableStyleId>{5C22544A-7EE6-4342-B048-85BDC9FD1C3A}</a:tableStyleId>
              </a:tblPr>
              <a:tblGrid>
                <a:gridCol w="5104516"/>
                <a:gridCol w="758097"/>
                <a:gridCol w="758097"/>
                <a:gridCol w="758097"/>
                <a:gridCol w="758097"/>
              </a:tblGrid>
              <a:tr h="139420">
                <a:tc>
                  <a:txBody>
                    <a:bodyPr/>
                    <a:lstStyle/>
                    <a:p>
                      <a:pPr algn="l" fontAlgn="b"/>
                      <a:r>
                        <a:rPr lang="es-CL" sz="1000" u="none" strike="noStrike" dirty="0">
                          <a:effectLst/>
                        </a:rPr>
                        <a:t>SUBPARTIDA : CERRADURA   ELECTRICA  PUERTA ACCESO EDIFICIO  POLI</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 </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18.588 </a:t>
                      </a:r>
                      <a:endParaRPr lang="es-CL" sz="1000" b="1" i="0" u="none" strike="noStrike">
                        <a:solidFill>
                          <a:srgbClr val="000000"/>
                        </a:solidFill>
                        <a:effectLst/>
                        <a:latin typeface="Calibri"/>
                      </a:endParaRPr>
                    </a:p>
                  </a:txBody>
                  <a:tcPr marL="0" marR="0" marT="0" marB="0" anchor="b"/>
                </a:tc>
              </a:tr>
              <a:tr h="132780">
                <a:tc>
                  <a:txBody>
                    <a:bodyPr/>
                    <a:lstStyle/>
                    <a:p>
                      <a:pPr algn="l" fontAlgn="b"/>
                      <a:r>
                        <a:rPr lang="es-CL" sz="1000" u="none" strike="noStrike">
                          <a:effectLst/>
                        </a:rPr>
                        <a:t>ITEM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1" i="0" u="none" strike="noStrike">
                        <a:solidFill>
                          <a:srgbClr val="000000"/>
                        </a:solidFill>
                        <a:effectLst/>
                        <a:latin typeface="Calibri"/>
                      </a:endParaRPr>
                    </a:p>
                  </a:txBody>
                  <a:tcPr marL="0" marR="0" marT="0" marB="0" anchor="b"/>
                </a:tc>
              </a:tr>
              <a:tr h="132780">
                <a:tc>
                  <a:txBody>
                    <a:bodyPr/>
                    <a:lstStyle/>
                    <a:p>
                      <a:pPr algn="l" fontAlgn="b"/>
                      <a:r>
                        <a:rPr lang="es-CL" sz="1000" u="none" strike="noStrike">
                          <a:effectLst/>
                        </a:rPr>
                        <a:t>CERRADURA ELECTRICA FULL BLACK POLI</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80.390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16.078 </a:t>
                      </a:r>
                      <a:endParaRPr lang="es-CL" sz="1000" b="0" i="0" u="none" strike="noStrike">
                        <a:solidFill>
                          <a:srgbClr val="000000"/>
                        </a:solidFill>
                        <a:effectLst/>
                        <a:latin typeface="Calibri"/>
                      </a:endParaRPr>
                    </a:p>
                  </a:txBody>
                  <a:tcPr marL="0" marR="0" marT="0" marB="0" anchor="b"/>
                </a:tc>
              </a:tr>
              <a:tr h="132780">
                <a:tc>
                  <a:txBody>
                    <a:bodyPr/>
                    <a:lstStyle/>
                    <a:p>
                      <a:pPr algn="l" fontAlgn="b"/>
                      <a:r>
                        <a:rPr lang="es-CL" sz="1000" u="none" strike="noStrike">
                          <a:effectLst/>
                        </a:rPr>
                        <a:t>TIRADOR DE ACERO INOXIDABLE   40 MM DIAMETRO 120 MM LARGO</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a:t>
                      </a:r>
                      <a:endParaRPr lang="es-CL" sz="1000" b="0" i="0" u="none" strike="noStrike">
                        <a:solidFill>
                          <a:srgbClr val="000000"/>
                        </a:solidFill>
                        <a:effectLst/>
                        <a:latin typeface="Calibri"/>
                      </a:endParaRPr>
                    </a:p>
                  </a:txBody>
                  <a:tcPr marL="0" marR="0" marT="0" marB="0" anchor="b"/>
                </a:tc>
              </a:tr>
              <a:tr h="132780">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2.500 </a:t>
                      </a:r>
                      <a:endParaRPr lang="es-CL" sz="1000" b="0" i="0" u="none" strike="noStrike">
                        <a:solidFill>
                          <a:srgbClr val="000000"/>
                        </a:solidFill>
                        <a:effectLst/>
                        <a:latin typeface="Calibri"/>
                      </a:endParaRPr>
                    </a:p>
                  </a:txBody>
                  <a:tcPr marL="0" marR="0" marT="0" marB="0" anchor="b"/>
                </a:tc>
              </a:tr>
              <a:tr h="132780">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32780">
                <a:tc>
                  <a:txBody>
                    <a:bodyPr/>
                    <a:lstStyle/>
                    <a:p>
                      <a:pPr algn="l" fontAlgn="b"/>
                      <a:endParaRPr lang="es-CL" sz="1000" b="1"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18.588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3782843748"/>
              </p:ext>
            </p:extLst>
          </p:nvPr>
        </p:nvGraphicFramePr>
        <p:xfrm>
          <a:off x="467543" y="1484784"/>
          <a:ext cx="8136904" cy="914400"/>
        </p:xfrm>
        <a:graphic>
          <a:graphicData uri="http://schemas.openxmlformats.org/drawingml/2006/table">
            <a:tbl>
              <a:tblPr firstRow="1" firstCol="1">
                <a:tableStyleId>{5C22544A-7EE6-4342-B048-85BDC9FD1C3A}</a:tableStyleId>
              </a:tblPr>
              <a:tblGrid>
                <a:gridCol w="5104516"/>
                <a:gridCol w="758097"/>
                <a:gridCol w="758097"/>
                <a:gridCol w="758097"/>
                <a:gridCol w="758097"/>
              </a:tblGrid>
              <a:tr h="124972">
                <a:tc>
                  <a:txBody>
                    <a:bodyPr/>
                    <a:lstStyle/>
                    <a:p>
                      <a:pPr algn="l" fontAlgn="b"/>
                      <a:r>
                        <a:rPr lang="es-CL" sz="1000" u="none" strike="noStrike" dirty="0">
                          <a:effectLst/>
                        </a:rPr>
                        <a:t>SUBPARTIDA : CERRADURA   ACCESO  DEPARTAMENTOS   ODIS</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 </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12.368 </a:t>
                      </a:r>
                      <a:endParaRPr lang="es-CL" sz="1000" b="1" i="0" u="none" strike="noStrike">
                        <a:solidFill>
                          <a:srgbClr val="000000"/>
                        </a:solidFill>
                        <a:effectLst/>
                        <a:latin typeface="Calibri"/>
                      </a:endParaRPr>
                    </a:p>
                  </a:txBody>
                  <a:tcPr marL="0" marR="0" marT="0" marB="0" anchor="b"/>
                </a:tc>
              </a:tr>
              <a:tr h="119021">
                <a:tc>
                  <a:txBody>
                    <a:bodyPr/>
                    <a:lstStyle/>
                    <a:p>
                      <a:pPr algn="l" fontAlgn="b"/>
                      <a:r>
                        <a:rPr lang="es-CL" sz="1000" u="none" strike="noStrike">
                          <a:effectLst/>
                        </a:rPr>
                        <a:t>ITEM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1" i="0" u="none" strike="noStrike">
                        <a:solidFill>
                          <a:srgbClr val="000000"/>
                        </a:solidFill>
                        <a:effectLst/>
                        <a:latin typeface="Calibri"/>
                      </a:endParaRPr>
                    </a:p>
                  </a:txBody>
                  <a:tcPr marL="0" marR="0" marT="0" marB="0" anchor="b"/>
                </a:tc>
              </a:tr>
              <a:tr h="119021">
                <a:tc>
                  <a:txBody>
                    <a:bodyPr/>
                    <a:lstStyle/>
                    <a:p>
                      <a:pPr algn="l" fontAlgn="b"/>
                      <a:r>
                        <a:rPr lang="es-CL" sz="1000" u="none" strike="noStrike">
                          <a:effectLst/>
                        </a:rPr>
                        <a:t>CERRADURA EMBUTIDA BRONCE ODIS</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44.290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8.858 </a:t>
                      </a:r>
                      <a:endParaRPr lang="es-CL" sz="1000" b="0" i="0" u="none" strike="noStrike">
                        <a:solidFill>
                          <a:srgbClr val="000000"/>
                        </a:solidFill>
                        <a:effectLst/>
                        <a:latin typeface="Calibri"/>
                      </a:endParaRPr>
                    </a:p>
                  </a:txBody>
                  <a:tcPr marL="0" marR="0" marT="0" marB="0" anchor="b"/>
                </a:tc>
              </a:tr>
              <a:tr h="119021">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r>
              <a:tr h="119021">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19021">
                <a:tc>
                  <a:txBody>
                    <a:bodyPr/>
                    <a:lstStyle/>
                    <a:p>
                      <a:pPr algn="l" fontAlgn="b"/>
                      <a:endParaRPr lang="es-CL" sz="1000" b="1"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12.368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3980678756"/>
              </p:ext>
            </p:extLst>
          </p:nvPr>
        </p:nvGraphicFramePr>
        <p:xfrm>
          <a:off x="467543" y="2492896"/>
          <a:ext cx="8136904" cy="914400"/>
        </p:xfrm>
        <a:graphic>
          <a:graphicData uri="http://schemas.openxmlformats.org/drawingml/2006/table">
            <a:tbl>
              <a:tblPr firstRow="1" firstCol="1">
                <a:tableStyleId>{5C22544A-7EE6-4342-B048-85BDC9FD1C3A}</a:tableStyleId>
              </a:tblPr>
              <a:tblGrid>
                <a:gridCol w="5104516"/>
                <a:gridCol w="758097"/>
                <a:gridCol w="758097"/>
                <a:gridCol w="758097"/>
                <a:gridCol w="758097"/>
              </a:tblGrid>
              <a:tr h="149966">
                <a:tc>
                  <a:txBody>
                    <a:bodyPr/>
                    <a:lstStyle/>
                    <a:p>
                      <a:pPr algn="l" fontAlgn="b"/>
                      <a:r>
                        <a:rPr lang="es-CL" sz="1000" u="none" strike="noStrike" dirty="0">
                          <a:effectLst/>
                        </a:rPr>
                        <a:t>SUBPARTIDA : CERRADURA   DORMITORIOS  ODIS</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 </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dirty="0">
                          <a:effectLst/>
                        </a:rPr>
                        <a:t>APU</a:t>
                      </a:r>
                      <a:endParaRPr lang="es-CL" sz="1000" b="1"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9.206 </a:t>
                      </a:r>
                      <a:endParaRPr lang="es-CL" sz="1000" b="1" i="0" u="none" strike="noStrike">
                        <a:solidFill>
                          <a:srgbClr val="000000"/>
                        </a:solidFill>
                        <a:effectLst/>
                        <a:latin typeface="Calibri"/>
                      </a:endParaRPr>
                    </a:p>
                  </a:txBody>
                  <a:tcPr marL="0" marR="0" marT="0" marB="0" anchor="b"/>
                </a:tc>
              </a:tr>
              <a:tr h="142825">
                <a:tc>
                  <a:txBody>
                    <a:bodyPr/>
                    <a:lstStyle/>
                    <a:p>
                      <a:pPr algn="l" fontAlgn="b"/>
                      <a:r>
                        <a:rPr lang="es-CL" sz="1000" u="none" strike="noStrike">
                          <a:effectLst/>
                        </a:rPr>
                        <a:t>ITEM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1" i="0" u="none" strike="noStrike">
                        <a:solidFill>
                          <a:srgbClr val="000000"/>
                        </a:solidFill>
                        <a:effectLst/>
                        <a:latin typeface="Calibri"/>
                      </a:endParaRPr>
                    </a:p>
                  </a:txBody>
                  <a:tcPr marL="0" marR="0" marT="0" marB="0" anchor="b"/>
                </a:tc>
              </a:tr>
              <a:tr h="142825">
                <a:tc>
                  <a:txBody>
                    <a:bodyPr/>
                    <a:lstStyle/>
                    <a:p>
                      <a:pPr algn="l" fontAlgn="b"/>
                      <a:r>
                        <a:rPr lang="es-CL" sz="1000" u="none" strike="noStrike" dirty="0">
                          <a:effectLst/>
                        </a:rPr>
                        <a:t>CERRADURA EMBUTIDA BRONCE ODIS</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33.480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6.696 </a:t>
                      </a:r>
                      <a:endParaRPr lang="es-CL" sz="1000" b="0" i="0" u="none" strike="noStrike">
                        <a:solidFill>
                          <a:srgbClr val="000000"/>
                        </a:solidFill>
                        <a:effectLst/>
                        <a:latin typeface="Calibri"/>
                      </a:endParaRPr>
                    </a:p>
                  </a:txBody>
                  <a:tcPr marL="0" marR="0" marT="0" marB="0" anchor="b"/>
                </a:tc>
              </a:tr>
              <a:tr h="142825">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2.500 </a:t>
                      </a:r>
                      <a:endParaRPr lang="es-CL" sz="1000" b="0" i="0" u="none" strike="noStrike">
                        <a:solidFill>
                          <a:srgbClr val="000000"/>
                        </a:solidFill>
                        <a:effectLst/>
                        <a:latin typeface="Calibri"/>
                      </a:endParaRPr>
                    </a:p>
                  </a:txBody>
                  <a:tcPr marL="0" marR="0" marT="0" marB="0" anchor="b"/>
                </a:tc>
              </a:tr>
              <a:tr h="142825">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42825">
                <a:tc>
                  <a:txBody>
                    <a:bodyPr/>
                    <a:lstStyle/>
                    <a:p>
                      <a:pPr algn="l" fontAlgn="b"/>
                      <a:endParaRPr lang="es-CL" sz="1000" b="1"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9.206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315098349"/>
              </p:ext>
            </p:extLst>
          </p:nvPr>
        </p:nvGraphicFramePr>
        <p:xfrm>
          <a:off x="467543" y="3487014"/>
          <a:ext cx="8136904" cy="950098"/>
        </p:xfrm>
        <a:graphic>
          <a:graphicData uri="http://schemas.openxmlformats.org/drawingml/2006/table">
            <a:tbl>
              <a:tblPr firstRow="1" firstCol="1">
                <a:tableStyleId>{5C22544A-7EE6-4342-B048-85BDC9FD1C3A}</a:tableStyleId>
              </a:tblPr>
              <a:tblGrid>
                <a:gridCol w="5104516"/>
                <a:gridCol w="758097"/>
                <a:gridCol w="758097"/>
                <a:gridCol w="758097"/>
                <a:gridCol w="758097"/>
              </a:tblGrid>
              <a:tr h="165858">
                <a:tc>
                  <a:txBody>
                    <a:bodyPr/>
                    <a:lstStyle/>
                    <a:p>
                      <a:pPr algn="l" fontAlgn="b"/>
                      <a:r>
                        <a:rPr lang="es-CL" sz="1000" u="none" strike="noStrike" dirty="0">
                          <a:effectLst/>
                        </a:rPr>
                        <a:t>SUBPARTIDA : CERRADURA   BAÑO  LOGGIA ODIS</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 </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5.008 </a:t>
                      </a:r>
                      <a:endParaRPr lang="es-CL" sz="1000" b="1" i="0" u="none" strike="noStrike">
                        <a:solidFill>
                          <a:srgbClr val="000000"/>
                        </a:solidFill>
                        <a:effectLst/>
                        <a:latin typeface="Calibri"/>
                      </a:endParaRPr>
                    </a:p>
                  </a:txBody>
                  <a:tcPr marL="0" marR="0" marT="0" marB="0" anchor="b"/>
                </a:tc>
              </a:tr>
              <a:tr h="157960">
                <a:tc>
                  <a:txBody>
                    <a:bodyPr/>
                    <a:lstStyle/>
                    <a:p>
                      <a:pPr algn="l" fontAlgn="b"/>
                      <a:r>
                        <a:rPr lang="es-CL" sz="1000" u="none" strike="noStrike">
                          <a:effectLst/>
                        </a:rPr>
                        <a:t>ITEM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1" i="0" u="none" strike="noStrike">
                        <a:solidFill>
                          <a:srgbClr val="000000"/>
                        </a:solidFill>
                        <a:effectLst/>
                        <a:latin typeface="Calibri"/>
                      </a:endParaRPr>
                    </a:p>
                  </a:txBody>
                  <a:tcPr marL="0" marR="0" marT="0" marB="0" anchor="b"/>
                </a:tc>
              </a:tr>
              <a:tr h="157960">
                <a:tc>
                  <a:txBody>
                    <a:bodyPr/>
                    <a:lstStyle/>
                    <a:p>
                      <a:pPr algn="l" fontAlgn="b"/>
                      <a:r>
                        <a:rPr lang="es-CL" sz="1000" u="none" strike="noStrike">
                          <a:effectLst/>
                        </a:rPr>
                        <a:t>CERRADURA EMBUTIDA  LOGGIA  BRONCE ODIS</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12.490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2.498 </a:t>
                      </a:r>
                      <a:endParaRPr lang="es-CL" sz="1000" b="0" i="0" u="none" strike="noStrike">
                        <a:solidFill>
                          <a:srgbClr val="000000"/>
                        </a:solidFill>
                        <a:effectLst/>
                        <a:latin typeface="Calibri"/>
                      </a:endParaRPr>
                    </a:p>
                  </a:txBody>
                  <a:tcPr marL="0" marR="0" marT="0" marB="0" anchor="b"/>
                </a:tc>
              </a:tr>
              <a:tr h="157960">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2.500 </a:t>
                      </a:r>
                      <a:endParaRPr lang="es-CL" sz="1000" b="0" i="0" u="none" strike="noStrike" dirty="0">
                        <a:solidFill>
                          <a:srgbClr val="000000"/>
                        </a:solidFill>
                        <a:effectLst/>
                        <a:latin typeface="Calibri"/>
                      </a:endParaRPr>
                    </a:p>
                  </a:txBody>
                  <a:tcPr marL="0" marR="0" marT="0" marB="0" anchor="b"/>
                </a:tc>
              </a:tr>
              <a:tr h="157960">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38403">
                <a:tc>
                  <a:txBody>
                    <a:bodyPr/>
                    <a:lstStyle/>
                    <a:p>
                      <a:pPr algn="l" fontAlgn="b"/>
                      <a:endParaRPr lang="es-CL" sz="1000" b="1"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5.008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6" name="4 Gráfico"/>
          <p:cNvGraphicFramePr>
            <a:graphicFrameLocks/>
          </p:cNvGraphicFramePr>
          <p:nvPr>
            <p:extLst>
              <p:ext uri="{D42A27DB-BD31-4B8C-83A1-F6EECF244321}">
                <p14:modId xmlns:p14="http://schemas.microsoft.com/office/powerpoint/2010/main" val="2446005283"/>
              </p:ext>
            </p:extLst>
          </p:nvPr>
        </p:nvGraphicFramePr>
        <p:xfrm>
          <a:off x="395536" y="4365104"/>
          <a:ext cx="4680520" cy="23111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1 Tabla"/>
          <p:cNvGraphicFramePr>
            <a:graphicFrameLocks noGrp="1"/>
          </p:cNvGraphicFramePr>
          <p:nvPr>
            <p:extLst>
              <p:ext uri="{D42A27DB-BD31-4B8C-83A1-F6EECF244321}">
                <p14:modId xmlns:p14="http://schemas.microsoft.com/office/powerpoint/2010/main" val="650387805"/>
              </p:ext>
            </p:extLst>
          </p:nvPr>
        </p:nvGraphicFramePr>
        <p:xfrm>
          <a:off x="5221292" y="4869160"/>
          <a:ext cx="2663077" cy="1524000"/>
        </p:xfrm>
        <a:graphic>
          <a:graphicData uri="http://schemas.openxmlformats.org/drawingml/2006/table">
            <a:tbl>
              <a:tblPr lastRow="1" bandCol="1">
                <a:tableStyleId>{5C22544A-7EE6-4342-B048-85BDC9FD1C3A}</a:tableStyleId>
              </a:tblPr>
              <a:tblGrid>
                <a:gridCol w="1442500"/>
                <a:gridCol w="1220577"/>
              </a:tblGrid>
              <a:tr h="190500">
                <a:tc>
                  <a:txBody>
                    <a:bodyPr/>
                    <a:lstStyle/>
                    <a:p>
                      <a:pPr algn="l" fontAlgn="b"/>
                      <a:r>
                        <a:rPr lang="es-CL" sz="1000" u="none" strike="noStrike">
                          <a:effectLst/>
                        </a:rPr>
                        <a:t>APU CERR.ELECT</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37.176 </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CERR. DEPTO</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12.368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CERR.DORM</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18.412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CERR.BAÑOS</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10.016 </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77.973 </a:t>
                      </a:r>
                      <a:endParaRPr lang="es-CL" sz="1000" b="1"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$ 935.677</a:t>
                      </a:r>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PARTIDA TOTAL EDIFICIO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$ 18.713.532</a:t>
                      </a:r>
                      <a:endParaRPr lang="es-CL" sz="1100" b="1"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4422771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4132" y="332659"/>
            <a:ext cx="3008313" cy="792634"/>
          </a:xfrm>
        </p:spPr>
        <p:txBody>
          <a:bodyPr/>
          <a:lstStyle/>
          <a:p>
            <a:r>
              <a:rPr lang="es-MX" dirty="0" smtClean="0">
                <a:solidFill>
                  <a:schemeClr val="accent2"/>
                </a:solidFill>
              </a:rPr>
              <a:t>PARTIDA 12 :</a:t>
            </a:r>
            <a:br>
              <a:rPr lang="es-MX" dirty="0" smtClean="0">
                <a:solidFill>
                  <a:schemeClr val="accent2"/>
                </a:solidFill>
              </a:rPr>
            </a:br>
            <a:r>
              <a:rPr lang="es-MX" dirty="0" smtClean="0">
                <a:solidFill>
                  <a:schemeClr val="accent2"/>
                </a:solidFill>
              </a:rPr>
              <a:t>PINTURAS </a:t>
            </a:r>
            <a:endParaRPr lang="es-CL" dirty="0">
              <a:solidFill>
                <a:schemeClr val="accent2"/>
              </a:solidFill>
            </a:endParaRPr>
          </a:p>
        </p:txBody>
      </p:sp>
      <p:sp>
        <p:nvSpPr>
          <p:cNvPr id="3" name="2 Marcador de texto"/>
          <p:cNvSpPr>
            <a:spLocks noGrp="1"/>
          </p:cNvSpPr>
          <p:nvPr>
            <p:ph type="body" sz="half" idx="2"/>
          </p:nvPr>
        </p:nvSpPr>
        <p:spPr>
          <a:xfrm>
            <a:off x="5724128" y="1058961"/>
            <a:ext cx="2745432" cy="4386263"/>
          </a:xfrm>
        </p:spPr>
        <p:txBody>
          <a:bodyPr>
            <a:normAutofit lnSpcReduction="10000"/>
          </a:bodyPr>
          <a:lstStyle/>
          <a:p>
            <a:r>
              <a:rPr lang="es-CL" b="1" dirty="0" smtClean="0">
                <a:latin typeface="+mj-lt"/>
                <a:cs typeface="Myriad Arabic" pitchFamily="50" charset="-78"/>
              </a:rPr>
              <a:t>SEGÚN LA EETT</a:t>
            </a:r>
            <a:endParaRPr lang="es-CL" b="1" dirty="0">
              <a:latin typeface="+mj-lt"/>
              <a:cs typeface="Myriad Arabic" pitchFamily="50" charset="-78"/>
            </a:endParaRPr>
          </a:p>
          <a:p>
            <a:pPr algn="just"/>
            <a:r>
              <a:rPr lang="es-ES" dirty="0">
                <a:latin typeface="+mj-lt"/>
                <a:cs typeface="Myriad Arabic" pitchFamily="50" charset="-78"/>
              </a:rPr>
              <a:t>Los colores y texturas de las pinturas, serán elegidos por el arquitecto en obra. </a:t>
            </a:r>
            <a:endParaRPr lang="es-CL" dirty="0">
              <a:latin typeface="+mj-lt"/>
              <a:cs typeface="Myriad Arabic" pitchFamily="50" charset="-78"/>
            </a:endParaRPr>
          </a:p>
          <a:p>
            <a:pPr algn="just"/>
            <a:r>
              <a:rPr lang="es-ES" dirty="0">
                <a:latin typeface="+mj-lt"/>
                <a:cs typeface="Myriad Arabic" pitchFamily="50" charset="-78"/>
              </a:rPr>
              <a:t>Todos los productos que se empleen en un mismo frente deben tener la misma procedencia, e incluso ser de un solo lote para ser utilizados en el mismo paño de forma que se garantice un resultado homogéneo.</a:t>
            </a:r>
            <a:endParaRPr lang="es-CL" dirty="0">
              <a:latin typeface="+mj-lt"/>
              <a:cs typeface="Myriad Arabic" pitchFamily="50" charset="-78"/>
            </a:endParaRPr>
          </a:p>
          <a:p>
            <a:pPr algn="just"/>
            <a:r>
              <a:rPr lang="es-ES" dirty="0">
                <a:latin typeface="+mj-lt"/>
                <a:cs typeface="Myriad Arabic" pitchFamily="50" charset="-78"/>
              </a:rPr>
              <a:t> </a:t>
            </a:r>
            <a:endParaRPr lang="es-CL" dirty="0">
              <a:latin typeface="+mj-lt"/>
              <a:cs typeface="Myriad Arabic" pitchFamily="50" charset="-78"/>
            </a:endParaRPr>
          </a:p>
          <a:p>
            <a:pPr algn="just"/>
            <a:r>
              <a:rPr lang="es-ES" dirty="0">
                <a:latin typeface="+mj-lt"/>
                <a:cs typeface="Myriad Arabic" pitchFamily="50" charset="-78"/>
              </a:rPr>
              <a:t>Se darán las manos necesarias, de todas las partidas consideradas en este ítem, para cubrir completamente la superficie con el objeto de obtener una superficie lisa, homogénea e impermeable. Cualquier daño durante el transcurso de la obra, de las partidas consideradas en este ítem, se deberá reparar por paños completos, no se aceptarán reparaciones por parches.</a:t>
            </a:r>
            <a:endParaRPr lang="es-CL" dirty="0">
              <a:latin typeface="+mj-lt"/>
              <a:cs typeface="Myriad Arabic" pitchFamily="50" charset="-78"/>
            </a:endParaRP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69</a:t>
            </a:fld>
            <a:endParaRPr lang="es-CL" dirty="0"/>
          </a:p>
        </p:txBody>
      </p:sp>
      <p:pic>
        <p:nvPicPr>
          <p:cNvPr id="7" name="Picture 2" descr="C:\Users\Sole\Desktop\Nueva carpeta (2)\IMG_62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82" y="332656"/>
            <a:ext cx="4608513" cy="3456384"/>
          </a:xfrm>
          <a:prstGeom prst="rect">
            <a:avLst/>
          </a:prstGeom>
          <a:noFill/>
          <a:extLst>
            <a:ext uri="{909E8E84-426E-40DD-AFC4-6F175D3DCCD1}">
              <a14:hiddenFill xmlns:a14="http://schemas.microsoft.com/office/drawing/2010/main">
                <a:solidFill>
                  <a:srgbClr val="FFFFFF"/>
                </a:solidFill>
              </a14:hiddenFill>
            </a:ext>
          </a:extLst>
        </p:spPr>
      </p:pic>
      <p:sp>
        <p:nvSpPr>
          <p:cNvPr id="8"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5307513"/>
            <a:ext cx="1466304" cy="1099728"/>
          </a:xfrm>
          <a:prstGeom prst="rect">
            <a:avLst/>
          </a:prstGeom>
        </p:spPr>
      </p:pic>
    </p:spTree>
    <p:extLst>
      <p:ext uri="{BB962C8B-B14F-4D97-AF65-F5344CB8AC3E}">
        <p14:creationId xmlns:p14="http://schemas.microsoft.com/office/powerpoint/2010/main" val="2148948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724133" y="19594"/>
            <a:ext cx="3080321" cy="767131"/>
          </a:xfrm>
        </p:spPr>
        <p:txBody>
          <a:bodyPr/>
          <a:lstStyle/>
          <a:p>
            <a:r>
              <a:rPr lang="es-CL" sz="1800" dirty="0">
                <a:solidFill>
                  <a:schemeClr val="accent2"/>
                </a:solidFill>
              </a:rPr>
              <a:t>DESCRIPCIÓN DEL PROYECTO</a:t>
            </a:r>
            <a:br>
              <a:rPr lang="es-CL" sz="1800" dirty="0">
                <a:solidFill>
                  <a:schemeClr val="accent2"/>
                </a:solidFill>
              </a:rPr>
            </a:br>
            <a:r>
              <a:rPr lang="es-CL" sz="1800" dirty="0">
                <a:solidFill>
                  <a:schemeClr val="accent2"/>
                </a:solidFill>
              </a:rPr>
              <a:t>EDIFICIO LOURDES  </a:t>
            </a:r>
          </a:p>
        </p:txBody>
      </p:sp>
      <p:sp>
        <p:nvSpPr>
          <p:cNvPr id="7" name="6 Marcador de texto"/>
          <p:cNvSpPr>
            <a:spLocks noGrp="1"/>
          </p:cNvSpPr>
          <p:nvPr>
            <p:ph type="body" sz="half" idx="2"/>
          </p:nvPr>
        </p:nvSpPr>
        <p:spPr>
          <a:xfrm>
            <a:off x="5724132" y="1129195"/>
            <a:ext cx="3008313" cy="4386263"/>
          </a:xfrm>
        </p:spPr>
        <p:txBody>
          <a:bodyPr>
            <a:normAutofit/>
          </a:bodyPr>
          <a:lstStyle/>
          <a:p>
            <a:pPr algn="just"/>
            <a:r>
              <a:rPr lang="es-CL" dirty="0" smtClean="0"/>
              <a:t>El proyecto consiste en una torre de departamentos de </a:t>
            </a:r>
            <a:r>
              <a:rPr lang="es-CL" b="1" dirty="0" smtClean="0"/>
              <a:t>22 pisos </a:t>
            </a:r>
            <a:r>
              <a:rPr lang="es-CL" dirty="0" smtClean="0"/>
              <a:t>, que posee de departamentos de 1 , 2 y 3 dormitorios, con 1 y  2 baños.</a:t>
            </a:r>
          </a:p>
          <a:p>
            <a:pPr algn="just"/>
            <a:r>
              <a:rPr lang="es-CL" dirty="0" smtClean="0"/>
              <a:t>En total  cuenta con  </a:t>
            </a:r>
            <a:r>
              <a:rPr lang="es-CL" b="1" dirty="0" smtClean="0"/>
              <a:t>240 departamentos  </a:t>
            </a:r>
            <a:r>
              <a:rPr lang="es-CL" dirty="0" smtClean="0"/>
              <a:t>( aproximadamente 11   departamentos por piso).</a:t>
            </a:r>
          </a:p>
          <a:p>
            <a:pPr algn="just"/>
            <a:r>
              <a:rPr lang="es-CL" dirty="0" smtClean="0"/>
              <a:t>Esta equipado con </a:t>
            </a:r>
          </a:p>
          <a:p>
            <a:pPr marL="285657" indent="-285657" algn="just">
              <a:buFont typeface="Arial" panose="020B0604020202020204" pitchFamily="34" charset="0"/>
              <a:buChar char="•"/>
            </a:pPr>
            <a:r>
              <a:rPr lang="es-CL" dirty="0"/>
              <a:t>S</a:t>
            </a:r>
            <a:r>
              <a:rPr lang="es-CL" dirty="0" smtClean="0"/>
              <a:t>alas multiuso </a:t>
            </a:r>
          </a:p>
          <a:p>
            <a:pPr marL="285657" indent="-285657" algn="just">
              <a:buFont typeface="Arial" panose="020B0604020202020204" pitchFamily="34" charset="0"/>
              <a:buChar char="•"/>
            </a:pPr>
            <a:r>
              <a:rPr lang="es-CL" dirty="0" smtClean="0"/>
              <a:t>Quincho para asados </a:t>
            </a:r>
          </a:p>
          <a:p>
            <a:pPr marL="285657" indent="-285657" algn="just">
              <a:buFont typeface="Arial" panose="020B0604020202020204" pitchFamily="34" charset="0"/>
              <a:buChar char="•"/>
            </a:pPr>
            <a:r>
              <a:rPr lang="es-CL" dirty="0"/>
              <a:t>T</a:t>
            </a:r>
            <a:r>
              <a:rPr lang="es-CL" dirty="0" smtClean="0"/>
              <a:t>erraza en lo más alto que permite tener una vista panorámica de la ciudad y estacionamientos .Además posee un acceso controlado para  la seguridad de los residentes .</a:t>
            </a:r>
          </a:p>
          <a:p>
            <a:pPr marL="285657" indent="-285657" algn="just">
              <a:buFont typeface="Arial" panose="020B0604020202020204" pitchFamily="34" charset="0"/>
              <a:buChar char="•"/>
            </a:pPr>
            <a:r>
              <a:rPr lang="es-CL" dirty="0" smtClean="0"/>
              <a:t>Estacionamientos ( valor </a:t>
            </a:r>
            <a:r>
              <a:rPr lang="es-CL" b="1" dirty="0" smtClean="0"/>
              <a:t>UF 300 </a:t>
            </a:r>
            <a:r>
              <a:rPr lang="es-CL" dirty="0" smtClean="0"/>
              <a:t>c/u) (</a:t>
            </a:r>
            <a:r>
              <a:rPr lang="es-CL" b="1" dirty="0" smtClean="0"/>
              <a:t>$6.963.079 </a:t>
            </a:r>
            <a:r>
              <a:rPr lang="es-CL" dirty="0" smtClean="0"/>
              <a:t>en base al valor de la UF  7 NOV 2013)</a:t>
            </a:r>
          </a:p>
          <a:p>
            <a:pPr algn="just"/>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7</a:t>
            </a:fld>
            <a:endParaRPr lang="es-CL" dirty="0"/>
          </a:p>
        </p:txBody>
      </p:sp>
      <p:sp>
        <p:nvSpPr>
          <p:cNvPr id="6" name="6 Marcador de pie de página"/>
          <p:cNvSpPr>
            <a:spLocks noGrp="1"/>
          </p:cNvSpPr>
          <p:nvPr>
            <p:ph type="ftr" sz="quarter" idx="16"/>
          </p:nvPr>
        </p:nvSpPr>
        <p:spPr>
          <a:xfrm>
            <a:off x="400223" y="6597354"/>
            <a:ext cx="8564271" cy="260648"/>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11" y="4360565"/>
            <a:ext cx="2736304" cy="2080085"/>
          </a:xfrm>
          <a:prstGeom prst="rect">
            <a:avLst/>
          </a:prstGeom>
        </p:spPr>
      </p:pic>
      <p:pic>
        <p:nvPicPr>
          <p:cNvPr id="15" name="1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4333195"/>
            <a:ext cx="2808312" cy="2134825"/>
          </a:xfrm>
          <a:prstGeom prst="rect">
            <a:avLst/>
          </a:prstGeom>
        </p:spPr>
      </p:pic>
      <p:pic>
        <p:nvPicPr>
          <p:cNvPr id="17" name="1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775" y="131356"/>
            <a:ext cx="5347007" cy="4064694"/>
          </a:xfrm>
          <a:prstGeom prst="rect">
            <a:avLst/>
          </a:prstGeom>
        </p:spPr>
      </p:pic>
      <p:sp>
        <p:nvSpPr>
          <p:cNvPr id="9" name="8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5" action="ppaction://hlinksldjump"/>
              </a:rPr>
              <a:t>INDICE</a:t>
            </a:r>
            <a:endParaRPr lang="es-CL" sz="1300" dirty="0"/>
          </a:p>
        </p:txBody>
      </p:sp>
    </p:spTree>
    <p:extLst>
      <p:ext uri="{BB962C8B-B14F-4D97-AF65-F5344CB8AC3E}">
        <p14:creationId xmlns:p14="http://schemas.microsoft.com/office/powerpoint/2010/main" val="29184100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sp>
        <p:nvSpPr>
          <p:cNvPr id="3" name="2 Marcador de texto"/>
          <p:cNvSpPr>
            <a:spLocks noGrp="1"/>
          </p:cNvSpPr>
          <p:nvPr>
            <p:ph type="body" sz="half" idx="2"/>
          </p:nvPr>
        </p:nvSpPr>
        <p:spPr/>
        <p:txBody>
          <a:bodyPr/>
          <a:lstStyle/>
          <a:p>
            <a:endParaRPr lang="es-CL"/>
          </a:p>
        </p:txBody>
      </p:sp>
      <p:pic>
        <p:nvPicPr>
          <p:cNvPr id="8" name="7 Marcador de contenido"/>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39557" y="404667"/>
            <a:ext cx="4992555" cy="3744415"/>
          </a:xfrm>
        </p:spPr>
      </p:pic>
      <p:sp>
        <p:nvSpPr>
          <p:cNvPr id="5" name="4 Marcador de número de diapositiva"/>
          <p:cNvSpPr>
            <a:spLocks noGrp="1"/>
          </p:cNvSpPr>
          <p:nvPr>
            <p:ph type="sldNum" sz="quarter" idx="15"/>
          </p:nvPr>
        </p:nvSpPr>
        <p:spPr/>
        <p:txBody>
          <a:bodyPr/>
          <a:lstStyle/>
          <a:p>
            <a:fld id="{DE29AA27-3314-4D32-AB85-0F62F01F4559}" type="slidenum">
              <a:rPr lang="es-CL" smtClean="0"/>
              <a:pPr/>
              <a:t>70</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9" name="8 CuadroTexto"/>
          <p:cNvSpPr txBox="1"/>
          <p:nvPr/>
        </p:nvSpPr>
        <p:spPr>
          <a:xfrm>
            <a:off x="539552" y="4293098"/>
            <a:ext cx="4032448" cy="276975"/>
          </a:xfrm>
          <a:prstGeom prst="rect">
            <a:avLst/>
          </a:prstGeom>
          <a:noFill/>
        </p:spPr>
        <p:txBody>
          <a:bodyPr wrap="square" lIns="91417" tIns="45708" rIns="91417" bIns="45708" rtlCol="0">
            <a:spAutoFit/>
          </a:bodyPr>
          <a:lstStyle/>
          <a:p>
            <a:r>
              <a:rPr lang="es-MX" sz="1200" dirty="0" smtClean="0"/>
              <a:t>Pintura  texturizada  exterior</a:t>
            </a:r>
            <a:endParaRPr lang="es-CL" sz="1200" dirty="0"/>
          </a:p>
        </p:txBody>
      </p:sp>
    </p:spTree>
    <p:extLst>
      <p:ext uri="{BB962C8B-B14F-4D97-AF65-F5344CB8AC3E}">
        <p14:creationId xmlns:p14="http://schemas.microsoft.com/office/powerpoint/2010/main" val="13260559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71</a:t>
            </a:fld>
            <a:endParaRPr lang="es-CL" dirty="0"/>
          </a:p>
        </p:txBody>
      </p:sp>
      <p:sp>
        <p:nvSpPr>
          <p:cNvPr id="7"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9" name="8 Tabla"/>
          <p:cNvGraphicFramePr>
            <a:graphicFrameLocks noGrp="1"/>
          </p:cNvGraphicFramePr>
          <p:nvPr>
            <p:extLst>
              <p:ext uri="{D42A27DB-BD31-4B8C-83A1-F6EECF244321}">
                <p14:modId xmlns:p14="http://schemas.microsoft.com/office/powerpoint/2010/main" val="3665601783"/>
              </p:ext>
            </p:extLst>
          </p:nvPr>
        </p:nvGraphicFramePr>
        <p:xfrm>
          <a:off x="323534" y="548683"/>
          <a:ext cx="8054281" cy="1677707"/>
        </p:xfrm>
        <a:graphic>
          <a:graphicData uri="http://schemas.openxmlformats.org/drawingml/2006/table">
            <a:tbl>
              <a:tblPr firstRow="1" firstCol="1">
                <a:tableStyleId>{5C22544A-7EE6-4342-B048-85BDC9FD1C3A}</a:tableStyleId>
              </a:tblPr>
              <a:tblGrid>
                <a:gridCol w="5039550"/>
                <a:gridCol w="719936"/>
                <a:gridCol w="719936"/>
                <a:gridCol w="818926"/>
                <a:gridCol w="755933"/>
              </a:tblGrid>
              <a:tr h="175283">
                <a:tc>
                  <a:txBody>
                    <a:bodyPr/>
                    <a:lstStyle/>
                    <a:p>
                      <a:pPr algn="l" fontAlgn="b"/>
                      <a:r>
                        <a:rPr lang="pt-BR" sz="1000" u="none" strike="noStrike" dirty="0">
                          <a:effectLst/>
                        </a:rPr>
                        <a:t>SUBPARTIDA : PINTURA  CIELO INTERIORES SECTORES HUMEDOS   SIPA</a:t>
                      </a:r>
                      <a:endParaRPr lang="pt-BR"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14.113 </a:t>
                      </a:r>
                      <a:endParaRPr lang="es-CL" sz="1000" b="1"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ESMALTE AL AGUA ANTI HONGOS BRILLANTE COLOR MARFIL  GALON (3,75 LTS)   SIPA</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22.790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9.116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pt-BR" sz="1000" u="none" strike="noStrike">
                          <a:effectLst/>
                        </a:rPr>
                        <a:t>BROCHA EXCELSIOR  WESSER 5/8"X 2"</a:t>
                      </a:r>
                      <a:endParaRPr lang="pt-BR"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1.890,00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756,00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LIJA  N° 100 ISESA</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RODILLO TERMOFUSIONADO  18 CM LIZCAR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1.630,00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326,00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BANDEJA DE PREPARACION PLASTICA  KOLOR</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1.990,00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398,00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PINTOR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66936">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14.113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1213251486"/>
              </p:ext>
            </p:extLst>
          </p:nvPr>
        </p:nvGraphicFramePr>
        <p:xfrm>
          <a:off x="323534" y="2564907"/>
          <a:ext cx="8064895" cy="1677707"/>
        </p:xfrm>
        <a:graphic>
          <a:graphicData uri="http://schemas.openxmlformats.org/drawingml/2006/table">
            <a:tbl>
              <a:tblPr firstRow="1" firstCol="1">
                <a:tableStyleId>{5C22544A-7EE6-4342-B048-85BDC9FD1C3A}</a:tableStyleId>
              </a:tblPr>
              <a:tblGrid>
                <a:gridCol w="5046192"/>
                <a:gridCol w="720884"/>
                <a:gridCol w="720884"/>
                <a:gridCol w="820006"/>
                <a:gridCol w="756929"/>
              </a:tblGrid>
              <a:tr h="175283">
                <a:tc>
                  <a:txBody>
                    <a:bodyPr/>
                    <a:lstStyle/>
                    <a:p>
                      <a:pPr algn="l" fontAlgn="b"/>
                      <a:r>
                        <a:rPr lang="es-CL" sz="1000" u="none" strike="noStrike" dirty="0">
                          <a:effectLst/>
                        </a:rPr>
                        <a:t>SUBPARTIDA : PINTURA  GUARDAPOLVOS   SIPA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12.513 </a:t>
                      </a:r>
                      <a:endParaRPr lang="es-CL" sz="1000" b="1"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dirty="0">
                          <a:effectLst/>
                        </a:rPr>
                        <a:t>ITEM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ESMALTE AL AGUA BRILLANTE COLOR MARFIL  GALON (3,75 LTS)   SIPA</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18.790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7.516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pt-BR" sz="1000" u="none" strike="noStrike">
                          <a:effectLst/>
                        </a:rPr>
                        <a:t>BROCHA EXCELSIOR  WESSER 5/8"X 2"</a:t>
                      </a:r>
                      <a:endParaRPr lang="pt-BR"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1.890,00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756,00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LIJA  N° 100 ISESA</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RODILLO TERMOFUSIONADO  18 CM LIZCAR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1.630,00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326,00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BANDEJA DE PREPARACION PLASTICA  KOLOR</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1.990,00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398,00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PINTOR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66936">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12.513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2125972711"/>
              </p:ext>
            </p:extLst>
          </p:nvPr>
        </p:nvGraphicFramePr>
        <p:xfrm>
          <a:off x="323533" y="4581130"/>
          <a:ext cx="8064897" cy="1677707"/>
        </p:xfrm>
        <a:graphic>
          <a:graphicData uri="http://schemas.openxmlformats.org/drawingml/2006/table">
            <a:tbl>
              <a:tblPr firstRow="1" firstCol="1">
                <a:tableStyleId>{5C22544A-7EE6-4342-B048-85BDC9FD1C3A}</a:tableStyleId>
              </a:tblPr>
              <a:tblGrid>
                <a:gridCol w="5046192"/>
                <a:gridCol w="720885"/>
                <a:gridCol w="720885"/>
                <a:gridCol w="820006"/>
                <a:gridCol w="756929"/>
              </a:tblGrid>
              <a:tr h="175283">
                <a:tc>
                  <a:txBody>
                    <a:bodyPr/>
                    <a:lstStyle/>
                    <a:p>
                      <a:pPr algn="l" fontAlgn="b"/>
                      <a:r>
                        <a:rPr lang="es-CL" sz="1000" u="none" strike="noStrike" dirty="0">
                          <a:effectLst/>
                        </a:rPr>
                        <a:t>SUBPARTIDA : PINTURA  CIELOS PASILLOS E INTERIOR DEPARTAMENTOS  LOSALIN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12.993 </a:t>
                      </a:r>
                      <a:endParaRPr lang="es-CL" sz="1000" b="1"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ESMALTE AL AGUA BRILLANTE COLOR NIEVE   GALON (3,75 LTS)   LOSALIN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19.990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7.996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pt-BR" sz="1000" u="none" strike="noStrike">
                          <a:effectLst/>
                        </a:rPr>
                        <a:t>BROCHA EXCELSIOR  WESSER 5/8"X 2"</a:t>
                      </a:r>
                      <a:endParaRPr lang="pt-BR"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1.890,00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756,00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LIJA  N° 100 ISESA</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7,00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RODILLO TERMOFUSIONADO  18 CM LIZCAR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1.630,00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326,00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BANDEJA DE PREPARACION PLASTICA  KOLOR</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1.990,00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398,00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PINTOR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r>
              <a:tr h="166936">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66936">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12.993 </a:t>
                      </a:r>
                      <a:endParaRPr lang="es-CL" sz="10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2596447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72</a:t>
            </a:fld>
            <a:endParaRPr lang="es-CL" dirty="0"/>
          </a:p>
        </p:txBody>
      </p:sp>
      <p:graphicFrame>
        <p:nvGraphicFramePr>
          <p:cNvPr id="7" name="6 Tabla"/>
          <p:cNvGraphicFramePr>
            <a:graphicFrameLocks noGrp="1"/>
          </p:cNvGraphicFramePr>
          <p:nvPr>
            <p:extLst>
              <p:ext uri="{D42A27DB-BD31-4B8C-83A1-F6EECF244321}">
                <p14:modId xmlns:p14="http://schemas.microsoft.com/office/powerpoint/2010/main" val="3618132083"/>
              </p:ext>
            </p:extLst>
          </p:nvPr>
        </p:nvGraphicFramePr>
        <p:xfrm>
          <a:off x="395536" y="343264"/>
          <a:ext cx="8342313" cy="1368155"/>
        </p:xfrm>
        <a:graphic>
          <a:graphicData uri="http://schemas.openxmlformats.org/drawingml/2006/table">
            <a:tbl>
              <a:tblPr firstRow="1" firstCol="1">
                <a:tableStyleId>{5C22544A-7EE6-4342-B048-85BDC9FD1C3A}</a:tableStyleId>
              </a:tblPr>
              <a:tblGrid>
                <a:gridCol w="5112562"/>
                <a:gridCol w="852891"/>
                <a:gridCol w="745682"/>
                <a:gridCol w="848212"/>
                <a:gridCol w="782966"/>
              </a:tblGrid>
              <a:tr h="178456">
                <a:tc>
                  <a:txBody>
                    <a:bodyPr/>
                    <a:lstStyle/>
                    <a:p>
                      <a:pPr algn="l" fontAlgn="b"/>
                      <a:r>
                        <a:rPr lang="pt-BR" sz="1000" u="none" strike="noStrike" dirty="0">
                          <a:effectLst/>
                        </a:rPr>
                        <a:t>SUBPARTIDA : PINTURA MUROS EXTERIORES TEXTURADO  SIPA</a:t>
                      </a:r>
                      <a:endParaRPr lang="pt-BR"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M2</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136.206 </a:t>
                      </a:r>
                      <a:endParaRPr lang="es-CL" sz="1000" b="1" i="0" u="none" strike="noStrike">
                        <a:solidFill>
                          <a:srgbClr val="000000"/>
                        </a:solidFill>
                        <a:effectLst/>
                        <a:latin typeface="Calibri"/>
                      </a:endParaRPr>
                    </a:p>
                  </a:txBody>
                  <a:tcPr marL="0" marR="0" marT="0" marB="0" anchor="b"/>
                </a:tc>
              </a:tr>
              <a:tr h="169957">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69957">
                <a:tc>
                  <a:txBody>
                    <a:bodyPr/>
                    <a:lstStyle/>
                    <a:p>
                      <a:pPr algn="l" fontAlgn="b"/>
                      <a:r>
                        <a:rPr lang="es-CL" sz="1000" u="none" strike="noStrike">
                          <a:effectLst/>
                        </a:rPr>
                        <a:t>ESTUCO TEXTURADO  GRANO N°30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87.990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35.196 </a:t>
                      </a:r>
                      <a:endParaRPr lang="es-CL" sz="1000" b="0" i="0" u="none" strike="noStrike">
                        <a:solidFill>
                          <a:srgbClr val="000000"/>
                        </a:solidFill>
                        <a:effectLst/>
                        <a:latin typeface="Calibri"/>
                      </a:endParaRPr>
                    </a:p>
                  </a:txBody>
                  <a:tcPr marL="0" marR="0" marT="0" marB="0" anchor="b"/>
                </a:tc>
              </a:tr>
              <a:tr h="169957">
                <a:tc>
                  <a:txBody>
                    <a:bodyPr/>
                    <a:lstStyle/>
                    <a:p>
                      <a:pPr algn="l" fontAlgn="b"/>
                      <a:r>
                        <a:rPr lang="es-CL" sz="1000" u="none" strike="noStrike">
                          <a:effectLst/>
                        </a:rPr>
                        <a:t>ANDAMIOS COLGANTES ELECTRICOS  4,5 MT (ARRIENDO)</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0,4</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200.000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80.000,00 </a:t>
                      </a:r>
                      <a:endParaRPr lang="es-CL" sz="1000" b="0" i="0" u="none" strike="noStrike">
                        <a:solidFill>
                          <a:srgbClr val="000000"/>
                        </a:solidFill>
                        <a:effectLst/>
                        <a:latin typeface="Calibri"/>
                      </a:endParaRPr>
                    </a:p>
                  </a:txBody>
                  <a:tcPr marL="0" marR="0" marT="0" marB="0" anchor="b"/>
                </a:tc>
              </a:tr>
              <a:tr h="169957">
                <a:tc>
                  <a:txBody>
                    <a:bodyPr/>
                    <a:lstStyle/>
                    <a:p>
                      <a:pPr algn="l" fontAlgn="b"/>
                      <a:r>
                        <a:rPr lang="es-CL" sz="1000" u="none" strike="noStrike">
                          <a:effectLst/>
                        </a:rPr>
                        <a:t>GRUPO ELECTROGENO (ARRIENDO)</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150.000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15.000,00 </a:t>
                      </a:r>
                      <a:endParaRPr lang="es-CL" sz="1000" b="0" i="0" u="none" strike="noStrike">
                        <a:solidFill>
                          <a:srgbClr val="000000"/>
                        </a:solidFill>
                        <a:effectLst/>
                        <a:latin typeface="Calibri"/>
                      </a:endParaRPr>
                    </a:p>
                  </a:txBody>
                  <a:tcPr marL="0" marR="0" marT="0" marB="0" anchor="b"/>
                </a:tc>
              </a:tr>
              <a:tr h="169957">
                <a:tc>
                  <a:txBody>
                    <a:bodyPr/>
                    <a:lstStyle/>
                    <a:p>
                      <a:pPr algn="l" fontAlgn="b"/>
                      <a:r>
                        <a:rPr lang="es-CL" sz="1000" u="none" strike="noStrike">
                          <a:effectLst/>
                        </a:rPr>
                        <a:t>PINTOR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60.000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6.000 </a:t>
                      </a:r>
                      <a:endParaRPr lang="es-CL" sz="1000" b="0" i="0" u="none" strike="noStrike">
                        <a:solidFill>
                          <a:srgbClr val="000000"/>
                        </a:solidFill>
                        <a:effectLst/>
                        <a:latin typeface="Calibri"/>
                      </a:endParaRPr>
                    </a:p>
                  </a:txBody>
                  <a:tcPr marL="0" marR="0" marT="0" marB="0" anchor="b"/>
                </a:tc>
              </a:tr>
              <a:tr h="169957">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69957">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136.206 </a:t>
                      </a:r>
                      <a:endParaRPr lang="es-CL" sz="1000" b="0" i="0" u="none" strike="noStrike" dirty="0">
                        <a:solidFill>
                          <a:srgbClr val="000000"/>
                        </a:solidFill>
                        <a:effectLst/>
                        <a:latin typeface="Calibri"/>
                      </a:endParaRPr>
                    </a:p>
                  </a:txBody>
                  <a:tcPr marL="0" marR="0" marT="0" marB="0" anchor="b"/>
                </a:tc>
              </a:tr>
            </a:tbl>
          </a:graphicData>
        </a:graphic>
      </p:graphicFrame>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9"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graphicFrame>
        <p:nvGraphicFramePr>
          <p:cNvPr id="2" name="1 Tabla"/>
          <p:cNvGraphicFramePr>
            <a:graphicFrameLocks noGrp="1"/>
          </p:cNvGraphicFramePr>
          <p:nvPr>
            <p:extLst>
              <p:ext uri="{D42A27DB-BD31-4B8C-83A1-F6EECF244321}">
                <p14:modId xmlns:p14="http://schemas.microsoft.com/office/powerpoint/2010/main" val="712331933"/>
              </p:ext>
            </p:extLst>
          </p:nvPr>
        </p:nvGraphicFramePr>
        <p:xfrm>
          <a:off x="5724128" y="1844824"/>
          <a:ext cx="3024336" cy="1295400"/>
        </p:xfrm>
        <a:graphic>
          <a:graphicData uri="http://schemas.openxmlformats.org/drawingml/2006/table">
            <a:tbl>
              <a:tblPr lastRow="1" bandCol="1">
                <a:tableStyleId>{5C22544A-7EE6-4342-B048-85BDC9FD1C3A}</a:tableStyleId>
              </a:tblPr>
              <a:tblGrid>
                <a:gridCol w="1505134"/>
                <a:gridCol w="1519202"/>
              </a:tblGrid>
              <a:tr h="135015">
                <a:tc>
                  <a:txBody>
                    <a:bodyPr/>
                    <a:lstStyle/>
                    <a:p>
                      <a:pPr algn="l" fontAlgn="b"/>
                      <a:r>
                        <a:rPr lang="fi-FI" sz="1000" u="none" strike="noStrike" dirty="0">
                          <a:effectLst/>
                        </a:rPr>
                        <a:t>APU PIN EXT X ALT</a:t>
                      </a:r>
                      <a:endParaRPr lang="fi-FI" sz="1000" b="0" i="0" u="none" strike="noStrike" dirty="0">
                        <a:solidFill>
                          <a:srgbClr val="000000"/>
                        </a:solidFill>
                        <a:effectLst/>
                        <a:latin typeface="Calibri"/>
                      </a:endParaRPr>
                    </a:p>
                  </a:txBody>
                  <a:tcPr marL="0" marR="0" marT="0" marB="0" anchor="b"/>
                </a:tc>
                <a:tc>
                  <a:txBody>
                    <a:bodyPr/>
                    <a:lstStyle/>
                    <a:p>
                      <a:pPr algn="l" fontAlgn="b"/>
                      <a:r>
                        <a:rPr lang="es-CL" sz="1100" u="none" strike="noStrike">
                          <a:effectLst/>
                        </a:rPr>
                        <a:t> $           7.763.751 </a:t>
                      </a:r>
                      <a:endParaRPr lang="es-CL" sz="1100" b="0" i="0" u="none" strike="noStrike">
                        <a:solidFill>
                          <a:srgbClr val="000000"/>
                        </a:solidFill>
                        <a:effectLst/>
                        <a:latin typeface="Calibri"/>
                      </a:endParaRPr>
                    </a:p>
                  </a:txBody>
                  <a:tcPr marL="0" marR="0" marT="0" marB="0" anchor="b"/>
                </a:tc>
              </a:tr>
              <a:tr h="135015">
                <a:tc>
                  <a:txBody>
                    <a:bodyPr/>
                    <a:lstStyle/>
                    <a:p>
                      <a:pPr algn="l" fontAlgn="b"/>
                      <a:r>
                        <a:rPr lang="es-CL" sz="1000" u="none" strike="noStrike">
                          <a:effectLst/>
                        </a:rPr>
                        <a:t>APU CIELO X M2</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879.249 </a:t>
                      </a:r>
                      <a:endParaRPr lang="es-CL" sz="1100" b="0" i="0" u="none" strike="noStrike">
                        <a:solidFill>
                          <a:srgbClr val="000000"/>
                        </a:solidFill>
                        <a:effectLst/>
                        <a:latin typeface="Calibri"/>
                      </a:endParaRPr>
                    </a:p>
                  </a:txBody>
                  <a:tcPr marL="0" marR="0" marT="0" marB="0" anchor="b"/>
                </a:tc>
              </a:tr>
              <a:tr h="135015">
                <a:tc>
                  <a:txBody>
                    <a:bodyPr/>
                    <a:lstStyle/>
                    <a:p>
                      <a:pPr algn="l" fontAlgn="b"/>
                      <a:r>
                        <a:rPr lang="es-CL" sz="1000" u="none" strike="noStrike">
                          <a:effectLst/>
                        </a:rPr>
                        <a:t>APU GUARDAP.</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218.050 </a:t>
                      </a:r>
                      <a:endParaRPr lang="es-CL" sz="1000" b="0" i="0" u="none" strike="noStrike">
                        <a:solidFill>
                          <a:srgbClr val="000000"/>
                        </a:solidFill>
                        <a:effectLst/>
                        <a:latin typeface="Calibri"/>
                      </a:endParaRPr>
                    </a:p>
                  </a:txBody>
                  <a:tcPr marL="0" marR="0" marT="0" marB="0" anchor="b"/>
                </a:tc>
              </a:tr>
              <a:tr h="135015">
                <a:tc>
                  <a:txBody>
                    <a:bodyPr/>
                    <a:lstStyle/>
                    <a:p>
                      <a:pPr algn="l" fontAlgn="b"/>
                      <a:r>
                        <a:rPr lang="es-CL" sz="1000" u="none" strike="noStrike">
                          <a:effectLst/>
                        </a:rPr>
                        <a:t>APU CIELO PAS </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805.575 </a:t>
                      </a:r>
                      <a:endParaRPr lang="es-CL" sz="1000" b="0" i="0" u="none" strike="noStrike">
                        <a:solidFill>
                          <a:srgbClr val="000000"/>
                        </a:solidFill>
                        <a:effectLst/>
                        <a:latin typeface="Calibri"/>
                      </a:endParaRPr>
                    </a:p>
                  </a:txBody>
                  <a:tcPr marL="0" marR="0" marT="0" marB="0" anchor="b"/>
                </a:tc>
              </a:tr>
              <a:tr h="135015">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9.666.625 </a:t>
                      </a:r>
                      <a:endParaRPr lang="es-CL" sz="1000" b="1" i="0" u="none" strike="noStrike">
                        <a:solidFill>
                          <a:srgbClr val="000000"/>
                        </a:solidFill>
                        <a:effectLst/>
                        <a:latin typeface="Calibri"/>
                      </a:endParaRPr>
                    </a:p>
                  </a:txBody>
                  <a:tcPr marL="0" marR="0" marT="0" marB="0" anchor="b"/>
                </a:tc>
              </a:tr>
              <a:tr h="135015">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35015">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9.666.625 </a:t>
                      </a:r>
                      <a:endParaRPr lang="es-CL" sz="1100" b="0" i="0" u="none" strike="noStrike">
                        <a:solidFill>
                          <a:srgbClr val="000000"/>
                        </a:solidFill>
                        <a:effectLst/>
                        <a:latin typeface="Calibri"/>
                      </a:endParaRPr>
                    </a:p>
                  </a:txBody>
                  <a:tcPr marL="0" marR="0" marT="0" marB="0" anchor="b"/>
                </a:tc>
              </a:tr>
              <a:tr h="135015">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100" u="none" strike="noStrike" dirty="0">
                          <a:effectLst/>
                        </a:rPr>
                        <a:t> $           9.666.625 </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3" name="1 Gráfico"/>
          <p:cNvGraphicFramePr>
            <a:graphicFrameLocks/>
          </p:cNvGraphicFramePr>
          <p:nvPr>
            <p:extLst>
              <p:ext uri="{D42A27DB-BD31-4B8C-83A1-F6EECF244321}">
                <p14:modId xmlns:p14="http://schemas.microsoft.com/office/powerpoint/2010/main" val="1866845173"/>
              </p:ext>
            </p:extLst>
          </p:nvPr>
        </p:nvGraphicFramePr>
        <p:xfrm>
          <a:off x="107504" y="1916832"/>
          <a:ext cx="5547644" cy="45365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2 Gráfico"/>
          <p:cNvGraphicFramePr>
            <a:graphicFrameLocks/>
          </p:cNvGraphicFramePr>
          <p:nvPr>
            <p:extLst>
              <p:ext uri="{D42A27DB-BD31-4B8C-83A1-F6EECF244321}">
                <p14:modId xmlns:p14="http://schemas.microsoft.com/office/powerpoint/2010/main" val="2121875064"/>
              </p:ext>
            </p:extLst>
          </p:nvPr>
        </p:nvGraphicFramePr>
        <p:xfrm>
          <a:off x="5508104" y="3284984"/>
          <a:ext cx="2952328" cy="3103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8412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44008" y="-243408"/>
            <a:ext cx="4180091" cy="1162051"/>
          </a:xfrm>
        </p:spPr>
        <p:txBody>
          <a:bodyPr/>
          <a:lstStyle/>
          <a:p>
            <a:r>
              <a:rPr lang="es-MX" dirty="0" smtClean="0">
                <a:solidFill>
                  <a:schemeClr val="accent2"/>
                </a:solidFill>
              </a:rPr>
              <a:t>PARTIDA 13 :</a:t>
            </a:r>
            <a:br>
              <a:rPr lang="es-MX" dirty="0" smtClean="0">
                <a:solidFill>
                  <a:schemeClr val="accent2"/>
                </a:solidFill>
              </a:rPr>
            </a:br>
            <a:r>
              <a:rPr lang="es-MX" dirty="0" smtClean="0">
                <a:solidFill>
                  <a:schemeClr val="accent2"/>
                </a:solidFill>
              </a:rPr>
              <a:t>CARPINTERÍA METÁLICA</a:t>
            </a:r>
            <a:endParaRPr lang="es-CL" dirty="0">
              <a:solidFill>
                <a:schemeClr val="accent2"/>
              </a:solidFill>
            </a:endParaRPr>
          </a:p>
        </p:txBody>
      </p:sp>
      <p:sp>
        <p:nvSpPr>
          <p:cNvPr id="3" name="2 Marcador de texto"/>
          <p:cNvSpPr>
            <a:spLocks noGrp="1"/>
          </p:cNvSpPr>
          <p:nvPr>
            <p:ph type="body" sz="half" idx="2"/>
          </p:nvPr>
        </p:nvSpPr>
        <p:spPr>
          <a:xfrm>
            <a:off x="4689400" y="908720"/>
            <a:ext cx="4059064" cy="4386263"/>
          </a:xfrm>
        </p:spPr>
        <p:txBody>
          <a:bodyPr/>
          <a:lstStyle/>
          <a:p>
            <a:r>
              <a:rPr lang="es-MX" b="1" dirty="0" smtClean="0"/>
              <a:t>SEGÚN LA EETT</a:t>
            </a:r>
          </a:p>
          <a:p>
            <a:pPr algn="just"/>
            <a:r>
              <a:rPr lang="es-MX" dirty="0" smtClean="0">
                <a:latin typeface="Arial Narrow" panose="020B0606020202030204" pitchFamily="34" charset="0"/>
              </a:rPr>
              <a:t>Las carpinterías  metálicas  comprenden todo lo que son las barandas de los departamentos , pasamanos ,  puertas metálicas </a:t>
            </a:r>
            <a:r>
              <a:rPr lang="es-MX" dirty="0">
                <a:latin typeface="Arial Narrow" panose="020B0606020202030204" pitchFamily="34" charset="0"/>
              </a:rPr>
              <a:t>,</a:t>
            </a:r>
            <a:r>
              <a:rPr lang="es-MX" dirty="0" smtClean="0">
                <a:latin typeface="Arial Narrow" panose="020B0606020202030204" pitchFamily="34" charset="0"/>
              </a:rPr>
              <a:t>nariz de gradas, entre otras</a:t>
            </a:r>
          </a:p>
          <a:p>
            <a:pPr algn="just"/>
            <a:r>
              <a:rPr lang="es-MX" dirty="0" smtClean="0">
                <a:latin typeface="Arial Narrow" panose="020B0606020202030204" pitchFamily="34" charset="0"/>
              </a:rPr>
              <a:t>Se establece que las </a:t>
            </a:r>
            <a:r>
              <a:rPr lang="es-MX" dirty="0" err="1" smtClean="0">
                <a:latin typeface="Arial Narrow" panose="020B0606020202030204" pitchFamily="34" charset="0"/>
              </a:rPr>
              <a:t>perfilerías</a:t>
            </a:r>
            <a:r>
              <a:rPr lang="es-MX" dirty="0" smtClean="0">
                <a:latin typeface="Arial Narrow" panose="020B0606020202030204" pitchFamily="34" charset="0"/>
              </a:rPr>
              <a:t> utilizadas para la carpintería  metálica son de la empresa CINTAC tubular  del diámetro y geometría indicada en los planos.</a:t>
            </a:r>
          </a:p>
          <a:p>
            <a:pPr algn="just"/>
            <a:r>
              <a:rPr lang="es-MX" dirty="0" smtClean="0">
                <a:latin typeface="Arial Narrow" panose="020B0606020202030204" pitchFamily="34" charset="0"/>
              </a:rPr>
              <a:t>Se establece la altura de los pasamanos de 95 cm respecto al nivel de piso terminado.</a:t>
            </a:r>
          </a:p>
          <a:p>
            <a:pPr algn="just"/>
            <a:r>
              <a:rPr lang="es-MX" b="1" dirty="0" smtClean="0">
                <a:latin typeface="Arial Narrow" panose="020B0606020202030204" pitchFamily="34" charset="0"/>
              </a:rPr>
              <a:t>ANALISIS CRITICO:</a:t>
            </a:r>
          </a:p>
          <a:p>
            <a:pPr algn="just"/>
            <a:r>
              <a:rPr lang="es-MX" dirty="0" smtClean="0">
                <a:latin typeface="Arial Narrow" panose="020B0606020202030204" pitchFamily="34" charset="0"/>
              </a:rPr>
              <a:t>En general las carpinterías metálicas se desarrollaron de forma satisfactoria con respecto a la E.E.T.T. </a:t>
            </a:r>
          </a:p>
          <a:p>
            <a:pPr algn="just"/>
            <a:r>
              <a:rPr lang="es-MX" dirty="0" smtClean="0">
                <a:latin typeface="Arial Narrow" panose="020B0606020202030204" pitchFamily="34" charset="0"/>
              </a:rPr>
              <a:t>Las barandas de los departamentos estaban ya todas colocadas , no así , los pasamanos de la caja de escaleras en el piso 22 .</a:t>
            </a:r>
          </a:p>
          <a:p>
            <a:pPr algn="just"/>
            <a:r>
              <a:rPr lang="es-MX" dirty="0" smtClean="0">
                <a:latin typeface="Arial Narrow" panose="020B0606020202030204" pitchFamily="34" charset="0"/>
              </a:rPr>
              <a:t>Lo positivo de lo anterior es que se pensó en el tema de la seguridad de los mismos trabajadores en altura.</a:t>
            </a:r>
          </a:p>
          <a:p>
            <a:pPr algn="just"/>
            <a:endParaRPr lang="es-CL" dirty="0">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73</a:t>
            </a:fld>
            <a:endParaRPr lang="es-CL" dirty="0"/>
          </a:p>
        </p:txBody>
      </p:sp>
      <p:sp>
        <p:nvSpPr>
          <p:cNvPr id="7" name="6 Marcador de pie de página"/>
          <p:cNvSpPr>
            <a:spLocks noGrp="1"/>
          </p:cNvSpPr>
          <p:nvPr>
            <p:ph type="ftr" sz="quarter" idx="4294967295"/>
          </p:nvPr>
        </p:nvSpPr>
        <p:spPr>
          <a:xfrm>
            <a:off x="395536" y="6525346"/>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Picture 2" descr="C:\Users\Sole\Desktop\Nueva carpeta (2)\IMG_61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33" y="332659"/>
            <a:ext cx="4013052" cy="3009790"/>
          </a:xfrm>
          <a:prstGeom prst="rect">
            <a:avLst/>
          </a:prstGeom>
          <a:noFill/>
          <a:extLst>
            <a:ext uri="{909E8E84-426E-40DD-AFC4-6F175D3DCCD1}">
              <a14:hiddenFill xmlns:a14="http://schemas.microsoft.com/office/drawing/2010/main">
                <a:solidFill>
                  <a:srgbClr val="FFFFFF"/>
                </a:solidFill>
              </a14:hiddenFill>
            </a:ext>
          </a:extLst>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33" y="3560179"/>
            <a:ext cx="4013052" cy="3009790"/>
          </a:xfrm>
          <a:prstGeom prst="rect">
            <a:avLst/>
          </a:prstGeom>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5" y="4673516"/>
            <a:ext cx="1896451" cy="1896453"/>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5345833"/>
            <a:ext cx="1224136" cy="1224136"/>
          </a:xfrm>
          <a:prstGeom prst="rect">
            <a:avLst/>
          </a:prstGeom>
        </p:spPr>
      </p:pic>
      <p:pic>
        <p:nvPicPr>
          <p:cNvPr id="6" name="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8408" y="4673516"/>
            <a:ext cx="2160240" cy="659709"/>
          </a:xfrm>
          <a:prstGeom prst="rect">
            <a:avLst/>
          </a:prstGeom>
        </p:spPr>
      </p:pic>
    </p:spTree>
    <p:extLst>
      <p:ext uri="{BB962C8B-B14F-4D97-AF65-F5344CB8AC3E}">
        <p14:creationId xmlns:p14="http://schemas.microsoft.com/office/powerpoint/2010/main" val="2778600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74</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6" name="5 Tabla"/>
          <p:cNvGraphicFramePr>
            <a:graphicFrameLocks noGrp="1"/>
          </p:cNvGraphicFramePr>
          <p:nvPr>
            <p:extLst>
              <p:ext uri="{D42A27DB-BD31-4B8C-83A1-F6EECF244321}">
                <p14:modId xmlns:p14="http://schemas.microsoft.com/office/powerpoint/2010/main" val="3213396012"/>
              </p:ext>
            </p:extLst>
          </p:nvPr>
        </p:nvGraphicFramePr>
        <p:xfrm>
          <a:off x="395536" y="332657"/>
          <a:ext cx="8054282" cy="1371600"/>
        </p:xfrm>
        <a:graphic>
          <a:graphicData uri="http://schemas.openxmlformats.org/drawingml/2006/table">
            <a:tbl>
              <a:tblPr firstRow="1" firstCol="1">
                <a:tableStyleId>{5C22544A-7EE6-4342-B048-85BDC9FD1C3A}</a:tableStyleId>
              </a:tblPr>
              <a:tblGrid>
                <a:gridCol w="5097799"/>
                <a:gridCol w="729996"/>
                <a:gridCol w="729996"/>
                <a:gridCol w="766495"/>
                <a:gridCol w="729996"/>
              </a:tblGrid>
              <a:tr h="142027">
                <a:tc>
                  <a:txBody>
                    <a:bodyPr/>
                    <a:lstStyle/>
                    <a:p>
                      <a:pPr algn="l" fontAlgn="b"/>
                      <a:r>
                        <a:rPr lang="es-CL" sz="1000" u="none" strike="noStrike" dirty="0">
                          <a:effectLst/>
                        </a:rPr>
                        <a:t>SUBPARTIDA : </a:t>
                      </a:r>
                      <a:r>
                        <a:rPr lang="es-CL" sz="1000" u="none" strike="noStrike" dirty="0" smtClean="0">
                          <a:effectLst/>
                        </a:rPr>
                        <a:t>BARANDA </a:t>
                      </a:r>
                      <a:r>
                        <a:rPr lang="es-CL" sz="1000" u="none" strike="noStrike" baseline="0" dirty="0" smtClean="0">
                          <a:effectLst/>
                        </a:rPr>
                        <a:t> TUBULAR </a:t>
                      </a:r>
                      <a:r>
                        <a:rPr lang="es-CL" sz="1000" u="none" strike="noStrike" dirty="0" smtClean="0">
                          <a:effectLst/>
                        </a:rPr>
                        <a:t> </a:t>
                      </a:r>
                      <a:r>
                        <a:rPr lang="es-CL" sz="1000" u="none" strike="noStrike" dirty="0">
                          <a:effectLst/>
                        </a:rPr>
                        <a:t>CAJA ESCALERAS  CINTAC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ML</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13.783 </a:t>
                      </a:r>
                      <a:endParaRPr lang="es-CL" sz="1000" b="1" i="0" u="none" strike="noStrike">
                        <a:solidFill>
                          <a:srgbClr val="000000"/>
                        </a:solidFill>
                        <a:effectLst/>
                        <a:latin typeface="Calibri"/>
                      </a:endParaRPr>
                    </a:p>
                  </a:txBody>
                  <a:tcPr marL="0" marR="0" marT="0" marB="0" anchor="b"/>
                </a:tc>
              </a:tr>
              <a:tr h="135264">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35264">
                <a:tc>
                  <a:txBody>
                    <a:bodyPr/>
                    <a:lstStyle/>
                    <a:p>
                      <a:pPr algn="l" fontAlgn="b"/>
                      <a:r>
                        <a:rPr lang="pt-BR" sz="1000" u="none" strike="noStrike">
                          <a:effectLst/>
                        </a:rPr>
                        <a:t>PERFIL  TUBULAR  5/8"  X 6MTS    CINTAC </a:t>
                      </a:r>
                      <a:endParaRPr lang="pt-BR"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0,6</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1.990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1.194 </a:t>
                      </a:r>
                      <a:endParaRPr lang="es-CL" sz="1000" b="0" i="0" u="none" strike="noStrike">
                        <a:solidFill>
                          <a:srgbClr val="000000"/>
                        </a:solidFill>
                        <a:effectLst/>
                        <a:latin typeface="Calibri"/>
                      </a:endParaRPr>
                    </a:p>
                  </a:txBody>
                  <a:tcPr marL="0" marR="0" marT="0" marB="0" anchor="b"/>
                </a:tc>
              </a:tr>
              <a:tr h="135264">
                <a:tc>
                  <a:txBody>
                    <a:bodyPr/>
                    <a:lstStyle/>
                    <a:p>
                      <a:pPr algn="l" fontAlgn="b"/>
                      <a:r>
                        <a:rPr lang="es-CL" sz="1000" u="none" strike="noStrike">
                          <a:effectLst/>
                        </a:rPr>
                        <a:t>ELECTRODO PUNTO VERDE 3/32 " 1 KG  INDURA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KG</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3.280,00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656,00 </a:t>
                      </a:r>
                      <a:endParaRPr lang="es-CL" sz="1000" b="0" i="0" u="none" strike="noStrike">
                        <a:solidFill>
                          <a:srgbClr val="000000"/>
                        </a:solidFill>
                        <a:effectLst/>
                        <a:latin typeface="Calibri"/>
                      </a:endParaRPr>
                    </a:p>
                  </a:txBody>
                  <a:tcPr marL="0" marR="0" marT="0" marB="0" anchor="b"/>
                </a:tc>
              </a:tr>
              <a:tr h="135264">
                <a:tc>
                  <a:txBody>
                    <a:bodyPr/>
                    <a:lstStyle/>
                    <a:p>
                      <a:pPr algn="l" fontAlgn="b"/>
                      <a:r>
                        <a:rPr lang="es-CL" sz="1000" u="none" strike="noStrike">
                          <a:effectLst/>
                        </a:rPr>
                        <a:t>MASILLA ENDURECEDORA MAGICA  350 GRMS  MARSON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2.750,00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825,00 </a:t>
                      </a:r>
                      <a:endParaRPr lang="es-CL" sz="1000" b="0" i="0" u="none" strike="noStrike">
                        <a:solidFill>
                          <a:srgbClr val="000000"/>
                        </a:solidFill>
                        <a:effectLst/>
                        <a:latin typeface="Calibri"/>
                      </a:endParaRPr>
                    </a:p>
                  </a:txBody>
                  <a:tcPr marL="0" marR="0" marT="0" marB="0" anchor="b"/>
                </a:tc>
              </a:tr>
              <a:tr h="135264">
                <a:tc>
                  <a:txBody>
                    <a:bodyPr/>
                    <a:lstStyle/>
                    <a:p>
                      <a:pPr algn="l" fontAlgn="b"/>
                      <a:r>
                        <a:rPr lang="es-CL" sz="1000" u="none" strike="noStrike">
                          <a:effectLst/>
                        </a:rPr>
                        <a:t>PINTURA ANTICORROSIVA  TRIPLE ACCION   1 GALON  SHERWIN WILLIMANS</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LTS</a:t>
                      </a:r>
                      <a:endParaRPr lang="es-CL" sz="1000" b="0" i="0" u="none" strike="noStrike">
                        <a:solidFill>
                          <a:srgbClr val="000000"/>
                        </a:solidFill>
                        <a:effectLst/>
                        <a:latin typeface="Calibri"/>
                      </a:endParaRPr>
                    </a:p>
                  </a:txBody>
                  <a:tcPr marL="0" marR="0" marT="0" marB="0" anchor="b"/>
                </a:tc>
                <a:tc>
                  <a:txBody>
                    <a:bodyPr/>
                    <a:lstStyle/>
                    <a:p>
                      <a:pPr algn="ctr" fontAlgn="ctr"/>
                      <a:r>
                        <a:rPr lang="es-CL" sz="1000" u="none" strike="noStrike">
                          <a:effectLst/>
                        </a:rPr>
                        <a:t>0,2</a:t>
                      </a:r>
                      <a:endParaRPr lang="es-CL" sz="1000" b="0" i="0" u="none" strike="noStrike">
                        <a:solidFill>
                          <a:srgbClr val="000000"/>
                        </a:solidFill>
                        <a:effectLst/>
                        <a:latin typeface="Calibri"/>
                      </a:endParaRPr>
                    </a:p>
                  </a:txBody>
                  <a:tcPr marL="0" marR="0" marT="0" marB="0" anchor="ctr"/>
                </a:tc>
                <a:tc>
                  <a:txBody>
                    <a:bodyPr/>
                    <a:lstStyle/>
                    <a:p>
                      <a:pPr algn="ctr" fontAlgn="ctr"/>
                      <a:r>
                        <a:rPr lang="es-CL" sz="1000" u="none" strike="noStrike">
                          <a:effectLst/>
                        </a:rPr>
                        <a:t> $   27.990,00 </a:t>
                      </a:r>
                      <a:endParaRPr lang="es-CL" sz="1000" b="0" i="0" u="none" strike="noStrike">
                        <a:solidFill>
                          <a:srgbClr val="000000"/>
                        </a:solidFill>
                        <a:effectLst/>
                        <a:latin typeface="Calibri"/>
                      </a:endParaRPr>
                    </a:p>
                  </a:txBody>
                  <a:tcPr marL="0" marR="0" marT="0" marB="0" anchor="ctr"/>
                </a:tc>
                <a:tc>
                  <a:txBody>
                    <a:bodyPr/>
                    <a:lstStyle/>
                    <a:p>
                      <a:pPr algn="ctr" fontAlgn="b"/>
                      <a:r>
                        <a:rPr lang="es-CL" sz="1000" u="none" strike="noStrike">
                          <a:effectLst/>
                        </a:rPr>
                        <a:t> $    5.598,00 </a:t>
                      </a:r>
                      <a:endParaRPr lang="es-CL" sz="1000" b="0" i="0" u="none" strike="noStrike">
                        <a:solidFill>
                          <a:srgbClr val="000000"/>
                        </a:solidFill>
                        <a:effectLst/>
                        <a:latin typeface="Calibri"/>
                      </a:endParaRPr>
                    </a:p>
                  </a:txBody>
                  <a:tcPr marL="0" marR="0" marT="0" marB="0" anchor="b"/>
                </a:tc>
              </a:tr>
              <a:tr h="135264">
                <a:tc>
                  <a:txBody>
                    <a:bodyPr/>
                    <a:lstStyle/>
                    <a:p>
                      <a:pPr algn="l" fontAlgn="b"/>
                      <a:r>
                        <a:rPr lang="es-CL" sz="1000" u="none" strike="noStrike" dirty="0">
                          <a:effectLst/>
                        </a:rPr>
                        <a:t>INSTALADOR     +  AYUDANTE</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5.500 </a:t>
                      </a:r>
                      <a:endParaRPr lang="es-CL" sz="1000" b="0" i="0" u="none" strike="noStrike">
                        <a:solidFill>
                          <a:srgbClr val="000000"/>
                        </a:solidFill>
                        <a:effectLst/>
                        <a:latin typeface="Calibri"/>
                      </a:endParaRPr>
                    </a:p>
                  </a:txBody>
                  <a:tcPr marL="0" marR="0" marT="0" marB="0" anchor="b"/>
                </a:tc>
              </a:tr>
              <a:tr h="135264">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35264">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13.783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840698563"/>
              </p:ext>
            </p:extLst>
          </p:nvPr>
        </p:nvGraphicFramePr>
        <p:xfrm>
          <a:off x="395537" y="1844824"/>
          <a:ext cx="8064902" cy="1371600"/>
        </p:xfrm>
        <a:graphic>
          <a:graphicData uri="http://schemas.openxmlformats.org/drawingml/2006/table">
            <a:tbl>
              <a:tblPr firstRow="1" firstCol="1">
                <a:tableStyleId>{5C22544A-7EE6-4342-B048-85BDC9FD1C3A}</a:tableStyleId>
              </a:tblPr>
              <a:tblGrid>
                <a:gridCol w="5104522"/>
                <a:gridCol w="730958"/>
                <a:gridCol w="730958"/>
                <a:gridCol w="767506"/>
                <a:gridCol w="730958"/>
              </a:tblGrid>
              <a:tr h="144247">
                <a:tc>
                  <a:txBody>
                    <a:bodyPr/>
                    <a:lstStyle/>
                    <a:p>
                      <a:pPr algn="l" fontAlgn="b"/>
                      <a:r>
                        <a:rPr lang="es-CL" sz="1000" u="none" strike="noStrike" dirty="0">
                          <a:effectLst/>
                        </a:rPr>
                        <a:t>SUBPARTIDA : </a:t>
                      </a:r>
                      <a:r>
                        <a:rPr lang="es-CL" sz="1000" u="none" strike="noStrike" dirty="0" smtClean="0">
                          <a:effectLst/>
                        </a:rPr>
                        <a:t>BARANDA RECTANGULAR  </a:t>
                      </a:r>
                      <a:r>
                        <a:rPr lang="es-CL" sz="1000" u="none" strike="noStrike" dirty="0">
                          <a:effectLst/>
                        </a:rPr>
                        <a:t>TERRAZA DEPARTAMENTOS CINTAC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a:effectLst/>
                        </a:rPr>
                        <a:t>UNIDAD DE MEDIDA : ML</a:t>
                      </a:r>
                      <a:endParaRPr lang="es-CL" sz="10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a:effectLst/>
                        </a:rPr>
                        <a:t>APU</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15.302 </a:t>
                      </a:r>
                      <a:endParaRPr lang="es-CL" sz="1000" b="1" i="0" u="none" strike="noStrike">
                        <a:solidFill>
                          <a:srgbClr val="000000"/>
                        </a:solidFill>
                        <a:effectLst/>
                        <a:latin typeface="Calibri"/>
                      </a:endParaRPr>
                    </a:p>
                  </a:txBody>
                  <a:tcPr marL="0" marR="0" marT="0" marB="0" anchor="b"/>
                </a:tc>
              </a:tr>
              <a:tr h="137378">
                <a:tc>
                  <a:txBody>
                    <a:bodyPr/>
                    <a:lstStyle/>
                    <a:p>
                      <a:pPr algn="l" fontAlgn="b"/>
                      <a:r>
                        <a:rPr lang="es-CL" sz="1000" u="none" strike="noStrike">
                          <a:effectLst/>
                        </a:rPr>
                        <a:t>ITEM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UNIDAD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CANTIDAD</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VALOR</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TOTAL </a:t>
                      </a:r>
                      <a:endParaRPr lang="es-CL" sz="1000" b="0" i="0" u="none" strike="noStrike">
                        <a:solidFill>
                          <a:srgbClr val="000000"/>
                        </a:solidFill>
                        <a:effectLst/>
                        <a:latin typeface="Calibri"/>
                      </a:endParaRPr>
                    </a:p>
                  </a:txBody>
                  <a:tcPr marL="0" marR="0" marT="0" marB="0" anchor="b"/>
                </a:tc>
              </a:tr>
              <a:tr h="137378">
                <a:tc>
                  <a:txBody>
                    <a:bodyPr/>
                    <a:lstStyle/>
                    <a:p>
                      <a:pPr algn="l" fontAlgn="b"/>
                      <a:r>
                        <a:rPr lang="es-CL" sz="1000" u="none" strike="noStrike">
                          <a:effectLst/>
                        </a:rPr>
                        <a:t>PERFIL  RECTANGULAR  25/15/2    X 6MTS    CINTAC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ML</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0,6</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4.521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2.713 </a:t>
                      </a:r>
                      <a:endParaRPr lang="es-CL" sz="1000" b="0" i="0" u="none" strike="noStrike">
                        <a:solidFill>
                          <a:srgbClr val="000000"/>
                        </a:solidFill>
                        <a:effectLst/>
                        <a:latin typeface="Calibri"/>
                      </a:endParaRPr>
                    </a:p>
                  </a:txBody>
                  <a:tcPr marL="0" marR="0" marT="0" marB="0" anchor="b"/>
                </a:tc>
              </a:tr>
              <a:tr h="137378">
                <a:tc>
                  <a:txBody>
                    <a:bodyPr/>
                    <a:lstStyle/>
                    <a:p>
                      <a:pPr algn="l" fontAlgn="b"/>
                      <a:r>
                        <a:rPr lang="es-CL" sz="1000" u="none" strike="noStrike">
                          <a:effectLst/>
                        </a:rPr>
                        <a:t>ELECTRODO PUNTO VERDE 3/32 " 1 KG  INDURA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KG</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3.280,00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656,00 </a:t>
                      </a:r>
                      <a:endParaRPr lang="es-CL" sz="1000" b="0" i="0" u="none" strike="noStrike">
                        <a:solidFill>
                          <a:srgbClr val="000000"/>
                        </a:solidFill>
                        <a:effectLst/>
                        <a:latin typeface="Calibri"/>
                      </a:endParaRPr>
                    </a:p>
                  </a:txBody>
                  <a:tcPr marL="0" marR="0" marT="0" marB="0" anchor="b"/>
                </a:tc>
              </a:tr>
              <a:tr h="137378">
                <a:tc>
                  <a:txBody>
                    <a:bodyPr/>
                    <a:lstStyle/>
                    <a:p>
                      <a:pPr algn="l" fontAlgn="b"/>
                      <a:r>
                        <a:rPr lang="es-CL" sz="1000" u="none" strike="noStrike">
                          <a:effectLst/>
                        </a:rPr>
                        <a:t>MASILLA ENDURECEDORA MAGICA  350 GRMS  MARSON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UNI</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0,3</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2.750,00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825,00 </a:t>
                      </a:r>
                      <a:endParaRPr lang="es-CL" sz="1000" b="0" i="0" u="none" strike="noStrike">
                        <a:solidFill>
                          <a:srgbClr val="000000"/>
                        </a:solidFill>
                        <a:effectLst/>
                        <a:latin typeface="Calibri"/>
                      </a:endParaRPr>
                    </a:p>
                  </a:txBody>
                  <a:tcPr marL="0" marR="0" marT="0" marB="0" anchor="b"/>
                </a:tc>
              </a:tr>
              <a:tr h="137378">
                <a:tc>
                  <a:txBody>
                    <a:bodyPr/>
                    <a:lstStyle/>
                    <a:p>
                      <a:pPr algn="l" fontAlgn="b"/>
                      <a:r>
                        <a:rPr lang="es-CL" sz="1000" u="none" strike="noStrike">
                          <a:effectLst/>
                        </a:rPr>
                        <a:t>PINTURA ANTICORROSIVA  TRIPLE ACCION   1 GALON  SHERWIN WILLIMANS</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LTS</a:t>
                      </a:r>
                      <a:endParaRPr lang="es-CL" sz="1000" b="0" i="0" u="none" strike="noStrike">
                        <a:solidFill>
                          <a:srgbClr val="000000"/>
                        </a:solidFill>
                        <a:effectLst/>
                        <a:latin typeface="Calibri"/>
                      </a:endParaRPr>
                    </a:p>
                  </a:txBody>
                  <a:tcPr marL="0" marR="0" marT="0" marB="0" anchor="b"/>
                </a:tc>
                <a:tc>
                  <a:txBody>
                    <a:bodyPr/>
                    <a:lstStyle/>
                    <a:p>
                      <a:pPr algn="ctr" fontAlgn="ctr"/>
                      <a:r>
                        <a:rPr lang="es-CL" sz="1000" u="none" strike="noStrike">
                          <a:effectLst/>
                        </a:rPr>
                        <a:t>0,2</a:t>
                      </a:r>
                      <a:endParaRPr lang="es-CL" sz="1000" b="0" i="0" u="none" strike="noStrike">
                        <a:solidFill>
                          <a:srgbClr val="000000"/>
                        </a:solidFill>
                        <a:effectLst/>
                        <a:latin typeface="Calibri"/>
                      </a:endParaRPr>
                    </a:p>
                  </a:txBody>
                  <a:tcPr marL="0" marR="0" marT="0" marB="0" anchor="ctr"/>
                </a:tc>
                <a:tc>
                  <a:txBody>
                    <a:bodyPr/>
                    <a:lstStyle/>
                    <a:p>
                      <a:pPr algn="ctr" fontAlgn="ctr"/>
                      <a:r>
                        <a:rPr lang="es-CL" sz="1000" u="none" strike="noStrike">
                          <a:effectLst/>
                        </a:rPr>
                        <a:t> $   27.990,00 </a:t>
                      </a:r>
                      <a:endParaRPr lang="es-CL" sz="1000" b="0" i="0" u="none" strike="noStrike">
                        <a:solidFill>
                          <a:srgbClr val="000000"/>
                        </a:solidFill>
                        <a:effectLst/>
                        <a:latin typeface="Calibri"/>
                      </a:endParaRPr>
                    </a:p>
                  </a:txBody>
                  <a:tcPr marL="0" marR="0" marT="0" marB="0" anchor="ctr"/>
                </a:tc>
                <a:tc>
                  <a:txBody>
                    <a:bodyPr/>
                    <a:lstStyle/>
                    <a:p>
                      <a:pPr algn="ctr" fontAlgn="b"/>
                      <a:r>
                        <a:rPr lang="es-CL" sz="1000" u="none" strike="noStrike">
                          <a:effectLst/>
                        </a:rPr>
                        <a:t> $    5.598,00 </a:t>
                      </a:r>
                      <a:endParaRPr lang="es-CL" sz="1000" b="0" i="0" u="none" strike="noStrike">
                        <a:solidFill>
                          <a:srgbClr val="000000"/>
                        </a:solidFill>
                        <a:effectLst/>
                        <a:latin typeface="Calibri"/>
                      </a:endParaRPr>
                    </a:p>
                  </a:txBody>
                  <a:tcPr marL="0" marR="0" marT="0" marB="0" anchor="b"/>
                </a:tc>
              </a:tr>
              <a:tr h="137378">
                <a:tc>
                  <a:txBody>
                    <a:bodyPr/>
                    <a:lstStyle/>
                    <a:p>
                      <a:pPr algn="l" fontAlgn="b"/>
                      <a:r>
                        <a:rPr lang="es-CL" sz="1000" u="none" strike="noStrike">
                          <a:effectLst/>
                        </a:rPr>
                        <a:t>INSTALADOR     +  AYUDANTE</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DIA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0,1</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55.000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5.500 </a:t>
                      </a:r>
                      <a:endParaRPr lang="es-CL" sz="1000" b="0" i="0" u="none" strike="noStrike">
                        <a:solidFill>
                          <a:srgbClr val="000000"/>
                        </a:solidFill>
                        <a:effectLst/>
                        <a:latin typeface="Calibri"/>
                      </a:endParaRPr>
                    </a:p>
                  </a:txBody>
                  <a:tcPr marL="0" marR="0" marT="0" marB="0" anchor="b"/>
                </a:tc>
              </a:tr>
              <a:tr h="137378">
                <a:tc>
                  <a:txBody>
                    <a:bodyPr/>
                    <a:lstStyle/>
                    <a:p>
                      <a:pPr algn="l" fontAlgn="b"/>
                      <a:r>
                        <a:rPr lang="es-CL" sz="1000" u="none" strike="noStrike">
                          <a:effectLst/>
                        </a:rPr>
                        <a:t>LEYES SOCIALES </a:t>
                      </a:r>
                      <a:endParaRPr lang="es-CL" sz="1000" b="1"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0,29</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3.500 </a:t>
                      </a:r>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a:effectLst/>
                        </a:rPr>
                        <a:t> $                10 </a:t>
                      </a:r>
                      <a:endParaRPr lang="es-CL" sz="1000" b="0" i="0" u="none" strike="noStrike">
                        <a:solidFill>
                          <a:srgbClr val="000000"/>
                        </a:solidFill>
                        <a:effectLst/>
                        <a:latin typeface="Calibri"/>
                      </a:endParaRPr>
                    </a:p>
                  </a:txBody>
                  <a:tcPr marL="0" marR="0" marT="0" marB="0" anchor="b"/>
                </a:tc>
              </a:tr>
              <a:tr h="137378">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l" fontAlgn="b"/>
                      <a:endParaRPr lang="es-CL" sz="1000" b="0" i="0" u="none" strike="noStrike">
                        <a:solidFill>
                          <a:srgbClr val="000000"/>
                        </a:solidFill>
                        <a:effectLst/>
                        <a:latin typeface="Calibri"/>
                      </a:endParaRPr>
                    </a:p>
                  </a:txBody>
                  <a:tcPr marL="0" marR="0" marT="0" marB="0" anchor="b"/>
                </a:tc>
                <a:tc>
                  <a:txBody>
                    <a:bodyPr/>
                    <a:lstStyle/>
                    <a:p>
                      <a:pPr algn="ctr" fontAlgn="b"/>
                      <a:r>
                        <a:rPr lang="es-CL" sz="1000" u="none" strike="noStrike" dirty="0">
                          <a:effectLst/>
                        </a:rPr>
                        <a:t> $       15.302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1364215001"/>
              </p:ext>
            </p:extLst>
          </p:nvPr>
        </p:nvGraphicFramePr>
        <p:xfrm>
          <a:off x="6135692" y="3284984"/>
          <a:ext cx="2336800" cy="960120"/>
        </p:xfrm>
        <a:graphic>
          <a:graphicData uri="http://schemas.openxmlformats.org/drawingml/2006/table">
            <a:tbl>
              <a:tblPr lastRow="1" bandCol="1">
                <a:tableStyleId>{5C22544A-7EE6-4342-B048-85BDC9FD1C3A}</a:tableStyleId>
              </a:tblPr>
              <a:tblGrid>
                <a:gridCol w="1168400"/>
                <a:gridCol w="1168400"/>
              </a:tblGrid>
              <a:tr h="118110">
                <a:tc>
                  <a:txBody>
                    <a:bodyPr/>
                    <a:lstStyle/>
                    <a:p>
                      <a:pPr algn="l" fontAlgn="b"/>
                      <a:r>
                        <a:rPr lang="es-CL" sz="1000" u="none" strike="noStrike" dirty="0">
                          <a:effectLst/>
                        </a:rPr>
                        <a:t>APU CARPMET </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15.301,75 </a:t>
                      </a:r>
                      <a:endParaRPr lang="es-CL" sz="1000" b="0" i="0" u="none" strike="noStrike">
                        <a:solidFill>
                          <a:srgbClr val="000000"/>
                        </a:solidFill>
                        <a:effectLst/>
                        <a:latin typeface="Calibri"/>
                      </a:endParaRPr>
                    </a:p>
                  </a:txBody>
                  <a:tcPr marL="0" marR="0" marT="0" marB="0" anchor="b"/>
                </a:tc>
              </a:tr>
              <a:tr h="118110">
                <a:tc>
                  <a:txBody>
                    <a:bodyPr/>
                    <a:lstStyle/>
                    <a:p>
                      <a:pPr algn="l" fontAlgn="b"/>
                      <a:r>
                        <a:rPr lang="es-CL" sz="1000" u="none" strike="noStrike">
                          <a:effectLst/>
                        </a:rPr>
                        <a:t>APU CARPMETX 3M</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dirty="0">
                          <a:effectLst/>
                        </a:rPr>
                        <a:t> $                      45.905 </a:t>
                      </a:r>
                      <a:endParaRPr lang="es-CL" sz="1000" b="0" i="0" u="none" strike="noStrike" dirty="0">
                        <a:solidFill>
                          <a:srgbClr val="000000"/>
                        </a:solidFill>
                        <a:effectLst/>
                        <a:latin typeface="Calibri"/>
                      </a:endParaRPr>
                    </a:p>
                  </a:txBody>
                  <a:tcPr marL="0" marR="0" marT="0" marB="0" anchor="b"/>
                </a:tc>
              </a:tr>
              <a:tr h="118110">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61.207,00 </a:t>
                      </a:r>
                      <a:endParaRPr lang="es-CL" sz="1000" b="1" i="0" u="none" strike="noStrike">
                        <a:solidFill>
                          <a:srgbClr val="000000"/>
                        </a:solidFill>
                        <a:effectLst/>
                        <a:latin typeface="Calibri"/>
                      </a:endParaRPr>
                    </a:p>
                  </a:txBody>
                  <a:tcPr marL="0" marR="0" marT="0" marB="0" anchor="b"/>
                </a:tc>
              </a:tr>
              <a:tr h="46856">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r>
              <a:tr h="129922">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$ 734.484</a:t>
                      </a:r>
                      <a:endParaRPr lang="es-CL" sz="1100" b="0" i="0" u="none" strike="noStrike">
                        <a:solidFill>
                          <a:srgbClr val="000000"/>
                        </a:solidFill>
                        <a:effectLst/>
                        <a:latin typeface="Calibri"/>
                      </a:endParaRPr>
                    </a:p>
                  </a:txBody>
                  <a:tcPr marL="0" marR="0" marT="0" marB="0" anchor="b"/>
                </a:tc>
              </a:tr>
              <a:tr h="129922">
                <a:tc>
                  <a:txBody>
                    <a:bodyPr/>
                    <a:lstStyle/>
                    <a:p>
                      <a:pPr algn="l" fontAlgn="b"/>
                      <a:r>
                        <a:rPr lang="es-CL" sz="1000" u="none" strike="noStrike" dirty="0">
                          <a:effectLst/>
                        </a:rPr>
                        <a:t>PARTIDA TOTAL</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100" u="none" strike="noStrike" dirty="0">
                          <a:effectLst/>
                        </a:rPr>
                        <a:t>$ 14.689.680</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3" name="4 Gráfico"/>
          <p:cNvGraphicFramePr>
            <a:graphicFrameLocks/>
          </p:cNvGraphicFramePr>
          <p:nvPr>
            <p:extLst>
              <p:ext uri="{D42A27DB-BD31-4B8C-83A1-F6EECF244321}">
                <p14:modId xmlns:p14="http://schemas.microsoft.com/office/powerpoint/2010/main" val="2001998448"/>
              </p:ext>
            </p:extLst>
          </p:nvPr>
        </p:nvGraphicFramePr>
        <p:xfrm>
          <a:off x="107504" y="3356992"/>
          <a:ext cx="5040560" cy="31752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5 Gráfico"/>
          <p:cNvGraphicFramePr>
            <a:graphicFrameLocks/>
          </p:cNvGraphicFramePr>
          <p:nvPr>
            <p:extLst>
              <p:ext uri="{D42A27DB-BD31-4B8C-83A1-F6EECF244321}">
                <p14:modId xmlns:p14="http://schemas.microsoft.com/office/powerpoint/2010/main" val="707007747"/>
              </p:ext>
            </p:extLst>
          </p:nvPr>
        </p:nvGraphicFramePr>
        <p:xfrm>
          <a:off x="5148064" y="4149080"/>
          <a:ext cx="3240360" cy="24551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95442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32040" y="476672"/>
            <a:ext cx="3738270" cy="360586"/>
          </a:xfrm>
        </p:spPr>
        <p:txBody>
          <a:bodyPr/>
          <a:lstStyle/>
          <a:p>
            <a:r>
              <a:rPr lang="es-MX" dirty="0" smtClean="0">
                <a:solidFill>
                  <a:schemeClr val="accent2"/>
                </a:solidFill>
              </a:rPr>
              <a:t>PARTIDA 14: MUEBLES DEPARTAMENTOS </a:t>
            </a:r>
            <a:endParaRPr lang="es-CL" dirty="0">
              <a:solidFill>
                <a:schemeClr val="accent2"/>
              </a:solidFill>
            </a:endParaRPr>
          </a:p>
        </p:txBody>
      </p:sp>
      <p:sp>
        <p:nvSpPr>
          <p:cNvPr id="3" name="2 Marcador de texto"/>
          <p:cNvSpPr>
            <a:spLocks noGrp="1"/>
          </p:cNvSpPr>
          <p:nvPr>
            <p:ph type="body" sz="half" idx="2"/>
          </p:nvPr>
        </p:nvSpPr>
        <p:spPr>
          <a:xfrm>
            <a:off x="4932040" y="908725"/>
            <a:ext cx="3800405" cy="4386263"/>
          </a:xfrm>
        </p:spPr>
        <p:txBody>
          <a:bodyPr/>
          <a:lstStyle/>
          <a:p>
            <a:r>
              <a:rPr lang="es-MX" b="1" dirty="0" smtClean="0">
                <a:solidFill>
                  <a:schemeClr val="tx1"/>
                </a:solidFill>
              </a:rPr>
              <a:t>SEGUN LA EETT:</a:t>
            </a:r>
          </a:p>
          <a:p>
            <a:pPr algn="just"/>
            <a:r>
              <a:rPr lang="es-MX" dirty="0">
                <a:solidFill>
                  <a:schemeClr val="tx1"/>
                </a:solidFill>
                <a:latin typeface="Arial Narrow" panose="020B0606020202030204" pitchFamily="34" charset="0"/>
              </a:rPr>
              <a:t>M</a:t>
            </a:r>
            <a:r>
              <a:rPr lang="es-MX" dirty="0" smtClean="0">
                <a:solidFill>
                  <a:schemeClr val="tx1"/>
                </a:solidFill>
                <a:latin typeface="Arial Narrow" panose="020B0606020202030204" pitchFamily="34" charset="0"/>
              </a:rPr>
              <a:t>uebles </a:t>
            </a:r>
            <a:r>
              <a:rPr lang="es-MX" dirty="0">
                <a:solidFill>
                  <a:schemeClr val="tx1"/>
                </a:solidFill>
                <a:latin typeface="Arial Narrow" panose="020B0606020202030204" pitchFamily="34" charset="0"/>
              </a:rPr>
              <a:t>de recepción , salón multiuso y dependencias del personal .</a:t>
            </a:r>
          </a:p>
          <a:p>
            <a:pPr algn="just"/>
            <a:r>
              <a:rPr lang="es-MX" dirty="0">
                <a:solidFill>
                  <a:schemeClr val="tx1"/>
                </a:solidFill>
                <a:latin typeface="Arial Narrow" panose="020B0606020202030204" pitchFamily="34" charset="0"/>
              </a:rPr>
              <a:t>Par la confección de los muebles se requiere el uso de paneles aglomerados.</a:t>
            </a:r>
          </a:p>
          <a:p>
            <a:pPr algn="just"/>
            <a:r>
              <a:rPr lang="es-MX" dirty="0" smtClean="0">
                <a:solidFill>
                  <a:schemeClr val="tx1"/>
                </a:solidFill>
                <a:latin typeface="Arial Narrow" panose="020B0606020202030204" pitchFamily="34" charset="0"/>
              </a:rPr>
              <a:t>e instalaran los  muebles de los closets , baños , cocina , recepción , entre otros lugares .</a:t>
            </a:r>
          </a:p>
          <a:p>
            <a:pPr algn="just"/>
            <a:endParaRPr lang="es-MX" dirty="0">
              <a:solidFill>
                <a:schemeClr val="tx1"/>
              </a:solidFill>
              <a:latin typeface="Arial Narrow" panose="020B0606020202030204" pitchFamily="34" charset="0"/>
            </a:endParaRPr>
          </a:p>
          <a:p>
            <a:pPr algn="just"/>
            <a:r>
              <a:rPr lang="es-MX" b="1" dirty="0" smtClean="0">
                <a:solidFill>
                  <a:schemeClr val="tx1"/>
                </a:solidFill>
                <a:latin typeface="Arial Narrow" panose="020B0606020202030204" pitchFamily="34" charset="0"/>
              </a:rPr>
              <a:t>DESCRIPCION GENERAL :</a:t>
            </a:r>
          </a:p>
          <a:p>
            <a:pPr algn="just"/>
            <a:r>
              <a:rPr lang="es-MX" dirty="0" smtClean="0">
                <a:solidFill>
                  <a:schemeClr val="tx1"/>
                </a:solidFill>
                <a:latin typeface="Arial Narrow" panose="020B0606020202030204" pitchFamily="34" charset="0"/>
              </a:rPr>
              <a:t>Los muebles son </a:t>
            </a:r>
            <a:r>
              <a:rPr lang="es-MX" dirty="0">
                <a:solidFill>
                  <a:schemeClr val="tx1"/>
                </a:solidFill>
                <a:latin typeface="Arial Narrow" panose="020B0606020202030204" pitchFamily="34" charset="0"/>
              </a:rPr>
              <a:t> </a:t>
            </a:r>
            <a:r>
              <a:rPr lang="es-MX" dirty="0" smtClean="0">
                <a:solidFill>
                  <a:schemeClr val="tx1"/>
                </a:solidFill>
                <a:latin typeface="Arial Narrow" panose="020B0606020202030204" pitchFamily="34" charset="0"/>
              </a:rPr>
              <a:t>confeccionados por una empresa contratista , los  jornales solo deben instalarlos en los lugares de las marcas  realizadas por el trazador.</a:t>
            </a:r>
          </a:p>
          <a:p>
            <a:pPr algn="just"/>
            <a:endParaRPr lang="es-MX" dirty="0">
              <a:solidFill>
                <a:schemeClr val="tx1"/>
              </a:solidFill>
              <a:latin typeface="Arial Narrow" panose="020B0606020202030204" pitchFamily="34" charset="0"/>
            </a:endParaRPr>
          </a:p>
          <a:p>
            <a:pPr algn="just"/>
            <a:endParaRPr lang="es-MX" dirty="0" smtClean="0">
              <a:solidFill>
                <a:schemeClr val="tx1"/>
              </a:solidFill>
              <a:latin typeface="Arial Narrow" panose="020B0606020202030204" pitchFamily="34" charset="0"/>
            </a:endParaRPr>
          </a:p>
          <a:p>
            <a:pPr algn="just"/>
            <a:endParaRPr lang="es-MX" dirty="0" smtClean="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75</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Picture 3" descr="C:\Users\Sole\Desktop\Nueva carpeta (2)\IMG_6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368" y="3518861"/>
            <a:ext cx="3624600" cy="2718451"/>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539552" y="6263758"/>
            <a:ext cx="4032448" cy="261586"/>
          </a:xfrm>
          <a:prstGeom prst="rect">
            <a:avLst/>
          </a:prstGeom>
          <a:noFill/>
        </p:spPr>
        <p:txBody>
          <a:bodyPr wrap="square" lIns="91417" tIns="45708" rIns="91417" bIns="45708" rtlCol="0">
            <a:spAutoFit/>
          </a:bodyPr>
          <a:lstStyle/>
          <a:p>
            <a:r>
              <a:rPr lang="es-MX" sz="1100" dirty="0">
                <a:solidFill>
                  <a:schemeClr val="tx2"/>
                </a:solidFill>
              </a:rPr>
              <a:t>MUEBLES CON UN 80% DE </a:t>
            </a:r>
            <a:r>
              <a:rPr lang="es-MX" sz="1100" dirty="0" smtClean="0">
                <a:solidFill>
                  <a:schemeClr val="tx2"/>
                </a:solidFill>
              </a:rPr>
              <a:t>AVANCE APROXIMADAMENTE</a:t>
            </a:r>
            <a:endParaRPr lang="es-CL" sz="1100" dirty="0">
              <a:solidFill>
                <a:schemeClr val="tx2"/>
              </a:solidFill>
            </a:endParaRPr>
          </a:p>
        </p:txBody>
      </p:sp>
      <p:sp>
        <p:nvSpPr>
          <p:cNvPr id="12" name="2 Marcador de texto"/>
          <p:cNvSpPr txBox="1">
            <a:spLocks/>
          </p:cNvSpPr>
          <p:nvPr/>
        </p:nvSpPr>
        <p:spPr>
          <a:xfrm>
            <a:off x="5734005" y="2820047"/>
            <a:ext cx="3008313" cy="4386263"/>
          </a:xfrm>
          <a:prstGeom prst="rect">
            <a:avLst/>
          </a:prstGeom>
        </p:spPr>
        <p:txBody>
          <a:bodyPr vert="horz" lIns="91410" tIns="45706" rIns="91410" bIns="45706" rtlCol="0">
            <a:normAutofit/>
          </a:bodyPr>
          <a:lstStyle>
            <a:lvl1pPr marL="0" indent="0" algn="l" defTabSz="914331" rtl="0" eaLnBrk="1" latinLnBrk="0" hangingPunct="1">
              <a:spcBef>
                <a:spcPct val="20000"/>
              </a:spcBef>
              <a:buFont typeface="Arial" pitchFamily="34" charset="0"/>
              <a:buNone/>
              <a:defRPr sz="1400" kern="1200">
                <a:solidFill>
                  <a:schemeClr val="tx1">
                    <a:lumMod val="50000"/>
                    <a:lumOff val="50000"/>
                  </a:schemeClr>
                </a:solidFill>
                <a:latin typeface="+mn-lt"/>
                <a:ea typeface="+mn-ea"/>
                <a:cs typeface="+mn-cs"/>
              </a:defRPr>
            </a:lvl1pPr>
            <a:lvl2pPr marL="457165" indent="0" algn="l" defTabSz="914331" rtl="0" eaLnBrk="1" latinLnBrk="0" hangingPunct="1">
              <a:spcBef>
                <a:spcPct val="20000"/>
              </a:spcBef>
              <a:buFont typeface="Arial" pitchFamily="34" charset="0"/>
              <a:buNone/>
              <a:defRPr sz="1200" kern="1200">
                <a:solidFill>
                  <a:schemeClr val="tx1"/>
                </a:solidFill>
                <a:latin typeface="+mn-lt"/>
                <a:ea typeface="+mn-ea"/>
                <a:cs typeface="+mn-cs"/>
              </a:defRPr>
            </a:lvl2pPr>
            <a:lvl3pPr marL="914331" indent="0" algn="l" defTabSz="914331" rtl="0" eaLnBrk="1" latinLnBrk="0" hangingPunct="1">
              <a:spcBef>
                <a:spcPct val="20000"/>
              </a:spcBef>
              <a:buFont typeface="Calibri" pitchFamily="34" charset="0"/>
              <a:buNone/>
              <a:defRPr sz="1000" kern="1200">
                <a:solidFill>
                  <a:schemeClr val="tx1"/>
                </a:solidFill>
                <a:latin typeface="+mn-lt"/>
                <a:ea typeface="+mn-ea"/>
                <a:cs typeface="+mn-cs"/>
              </a:defRPr>
            </a:lvl3pPr>
            <a:lvl4pPr marL="1371495" indent="0" algn="l" defTabSz="914331" rtl="0" eaLnBrk="1" latinLnBrk="0" hangingPunct="1">
              <a:spcBef>
                <a:spcPct val="20000"/>
              </a:spcBef>
              <a:buFont typeface="Arial" pitchFamily="34" charset="0"/>
              <a:buNone/>
              <a:defRPr sz="900" kern="1200">
                <a:solidFill>
                  <a:schemeClr val="tx1"/>
                </a:solidFill>
                <a:latin typeface="+mn-lt"/>
                <a:ea typeface="+mn-ea"/>
                <a:cs typeface="+mn-cs"/>
              </a:defRPr>
            </a:lvl4pPr>
            <a:lvl5pPr marL="1828660" indent="0" algn="l" defTabSz="914331" rtl="0" eaLnBrk="1" latinLnBrk="0" hangingPunct="1">
              <a:spcBef>
                <a:spcPct val="20000"/>
              </a:spcBef>
              <a:buFont typeface="Arial" pitchFamily="34" charset="0"/>
              <a:buNone/>
              <a:defRPr sz="900" kern="1200">
                <a:solidFill>
                  <a:schemeClr val="tx1"/>
                </a:solidFill>
                <a:latin typeface="+mn-lt"/>
                <a:ea typeface="+mn-ea"/>
                <a:cs typeface="+mn-cs"/>
              </a:defRPr>
            </a:lvl5pPr>
            <a:lvl6pPr marL="2285826" indent="0" algn="l" defTabSz="914331"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6pPr>
            <a:lvl7pPr marL="2742990" indent="0" algn="l" defTabSz="914331" rtl="0" eaLnBrk="1" latinLnBrk="0" hangingPunct="1">
              <a:spcBef>
                <a:spcPct val="20000"/>
              </a:spcBef>
              <a:buFont typeface="Calibri" pitchFamily="34" charset="0"/>
              <a:buNone/>
              <a:defRPr sz="900" kern="1200">
                <a:solidFill>
                  <a:schemeClr val="tx1"/>
                </a:solidFill>
                <a:latin typeface="+mn-lt"/>
                <a:ea typeface="+mn-ea"/>
                <a:cs typeface="+mn-cs"/>
              </a:defRPr>
            </a:lvl7pPr>
            <a:lvl8pPr marL="3200156" indent="0" algn="l" defTabSz="914331"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8pPr>
            <a:lvl9pPr marL="3657321" indent="0" algn="l" defTabSz="914331"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9pPr>
          </a:lstStyle>
          <a:p>
            <a:endParaRPr lang="es-CL" sz="1200" dirty="0">
              <a:solidFill>
                <a:schemeClr val="tx2"/>
              </a:solidFill>
              <a:latin typeface="Arial Narrow" panose="020B0606020202030204" pitchFamily="34" charset="0"/>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68" y="64695"/>
            <a:ext cx="3624600" cy="2755352"/>
          </a:xfrm>
          <a:prstGeom prst="rect">
            <a:avLst/>
          </a:prstGeom>
        </p:spPr>
      </p:pic>
      <p:sp>
        <p:nvSpPr>
          <p:cNvPr id="13" name="12 CuadroTexto"/>
          <p:cNvSpPr txBox="1"/>
          <p:nvPr/>
        </p:nvSpPr>
        <p:spPr>
          <a:xfrm>
            <a:off x="539552" y="2890415"/>
            <a:ext cx="3624599" cy="538585"/>
          </a:xfrm>
          <a:prstGeom prst="rect">
            <a:avLst/>
          </a:prstGeom>
          <a:noFill/>
        </p:spPr>
        <p:txBody>
          <a:bodyPr wrap="square" lIns="91417" tIns="45708" rIns="91417" bIns="45708" rtlCol="0">
            <a:spAutoFit/>
          </a:bodyPr>
          <a:lstStyle/>
          <a:p>
            <a:r>
              <a:rPr lang="es-MX" sz="1100" dirty="0" smtClean="0">
                <a:solidFill>
                  <a:schemeClr val="tx2"/>
                </a:solidFill>
              </a:rPr>
              <a:t>IMAGEN OBJETIVO DE LA COCINA </a:t>
            </a:r>
          </a:p>
          <a:p>
            <a:r>
              <a:rPr lang="es-MX" sz="900" dirty="0" smtClean="0">
                <a:solidFill>
                  <a:schemeClr val="tx2"/>
                </a:solidFill>
              </a:rPr>
              <a:t>FUENTE : </a:t>
            </a:r>
            <a:r>
              <a:rPr lang="es-CL" sz="900" dirty="0">
                <a:hlinkClick r:id="rId4"/>
              </a:rPr>
              <a:t>http://www.nollagam.cl/proyectos/proyectos.asp?p=8&amp;accion=ver</a:t>
            </a:r>
            <a:endParaRPr lang="es-CL" sz="900" dirty="0">
              <a:solidFill>
                <a:schemeClr val="tx2"/>
              </a:solidFill>
            </a:endParaRPr>
          </a:p>
        </p:txBody>
      </p:sp>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5513392"/>
            <a:ext cx="3242648" cy="700381"/>
          </a:xfrm>
          <a:prstGeom prst="rect">
            <a:avLst/>
          </a:prstGeom>
        </p:spPr>
      </p:pic>
    </p:spTree>
    <p:extLst>
      <p:ext uri="{BB962C8B-B14F-4D97-AF65-F5344CB8AC3E}">
        <p14:creationId xmlns:p14="http://schemas.microsoft.com/office/powerpoint/2010/main" val="21705834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76</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271" y="3472303"/>
            <a:ext cx="3721942" cy="2791455"/>
          </a:xfrm>
          <a:prstGeom prst="rect">
            <a:avLst/>
          </a:prstGeom>
        </p:spPr>
      </p:pic>
      <p:sp>
        <p:nvSpPr>
          <p:cNvPr id="2" name="1 Marcador de texto"/>
          <p:cNvSpPr>
            <a:spLocks noGrp="1"/>
          </p:cNvSpPr>
          <p:nvPr>
            <p:ph type="body" sz="half" idx="2"/>
          </p:nvPr>
        </p:nvSpPr>
        <p:spPr>
          <a:xfrm>
            <a:off x="5220072" y="260648"/>
            <a:ext cx="3384376" cy="5749032"/>
          </a:xfrm>
        </p:spPr>
        <p:txBody>
          <a:bodyPr>
            <a:normAutofit/>
          </a:bodyPr>
          <a:lstStyle/>
          <a:p>
            <a:r>
              <a:rPr lang="es-MX" b="1" dirty="0">
                <a:solidFill>
                  <a:schemeClr val="tx1"/>
                </a:solidFill>
              </a:rPr>
              <a:t>PROCESO TERMINACIONES </a:t>
            </a:r>
            <a:r>
              <a:rPr lang="es-MX" b="1" dirty="0" smtClean="0">
                <a:solidFill>
                  <a:schemeClr val="tx1"/>
                </a:solidFill>
              </a:rPr>
              <a:t>:</a:t>
            </a:r>
          </a:p>
          <a:p>
            <a:r>
              <a:rPr lang="es-MX" b="1" dirty="0" smtClean="0">
                <a:solidFill>
                  <a:schemeClr val="tx1"/>
                </a:solidFill>
              </a:rPr>
              <a:t>MUEBLES  DE  COCINA </a:t>
            </a:r>
            <a:endParaRPr lang="es-MX" b="1" dirty="0">
              <a:solidFill>
                <a:schemeClr val="tx1"/>
              </a:solidFill>
            </a:endParaRPr>
          </a:p>
          <a:p>
            <a:pPr algn="just"/>
            <a:r>
              <a:rPr lang="es-MX" sz="1200" dirty="0">
                <a:solidFill>
                  <a:schemeClr val="tx1"/>
                </a:solidFill>
                <a:latin typeface="Arial Narrow" panose="020B0606020202030204" pitchFamily="34" charset="0"/>
              </a:rPr>
              <a:t>Antes de colocar los mueles se debe realizar un trazado en el muro de hormigón para asegurarse que los niveles </a:t>
            </a:r>
            <a:r>
              <a:rPr lang="es-MX" sz="1200" dirty="0" smtClean="0">
                <a:solidFill>
                  <a:schemeClr val="tx1"/>
                </a:solidFill>
                <a:latin typeface="Arial Narrow" panose="020B0606020202030204" pitchFamily="34" charset="0"/>
              </a:rPr>
              <a:t>y alturas sean </a:t>
            </a:r>
            <a:r>
              <a:rPr lang="es-MX" sz="1200" dirty="0">
                <a:solidFill>
                  <a:schemeClr val="tx1"/>
                </a:solidFill>
                <a:latin typeface="Arial Narrow" panose="020B0606020202030204" pitchFamily="34" charset="0"/>
              </a:rPr>
              <a:t>los adecuados .</a:t>
            </a:r>
          </a:p>
          <a:p>
            <a:pPr algn="just"/>
            <a:r>
              <a:rPr lang="es-MX" sz="1200" dirty="0">
                <a:solidFill>
                  <a:schemeClr val="tx1"/>
                </a:solidFill>
                <a:latin typeface="Arial Narrow" panose="020B0606020202030204" pitchFamily="34" charset="0"/>
              </a:rPr>
              <a:t>Se utiliza como material  madera aglomerada </a:t>
            </a:r>
            <a:r>
              <a:rPr lang="es-MX" sz="1200" dirty="0" smtClean="0">
                <a:solidFill>
                  <a:schemeClr val="tx1"/>
                </a:solidFill>
                <a:latin typeface="Arial Narrow" panose="020B0606020202030204" pitchFamily="34" charset="0"/>
              </a:rPr>
              <a:t>melaminica enchapada con apariencia de  madera del tipo Coihue Chocolate Basic y  Maple Poro Natural . </a:t>
            </a:r>
          </a:p>
          <a:p>
            <a:pPr algn="just"/>
            <a:r>
              <a:rPr lang="es-CL" sz="1200" dirty="0" smtClean="0">
                <a:solidFill>
                  <a:schemeClr val="tx1"/>
                </a:solidFill>
                <a:latin typeface="Arial Narrow" panose="020B0606020202030204" pitchFamily="34" charset="0"/>
              </a:rPr>
              <a:t>El armado de los muebles se realizo  in situ ?</a:t>
            </a:r>
            <a:endParaRPr lang="es-CL" sz="1200" dirty="0">
              <a:solidFill>
                <a:schemeClr val="tx1"/>
              </a:solidFill>
              <a:latin typeface="Arial Narrow" panose="020B0606020202030204" pitchFamily="34" charset="0"/>
            </a:endParaRPr>
          </a:p>
          <a:p>
            <a:endParaRPr lang="es-CL" dirty="0" smtClean="0"/>
          </a:p>
          <a:p>
            <a:endParaRPr lang="es-CL" dirty="0"/>
          </a:p>
          <a:p>
            <a:endParaRPr lang="es-CL" dirty="0" smtClean="0"/>
          </a:p>
          <a:p>
            <a:endParaRPr lang="es-CL" dirty="0"/>
          </a:p>
          <a:p>
            <a:endParaRPr lang="es-CL" dirty="0" smtClean="0"/>
          </a:p>
          <a:p>
            <a:endParaRPr lang="es-CL" dirty="0"/>
          </a:p>
          <a:p>
            <a:endParaRPr lang="es-CL" dirty="0" smtClean="0"/>
          </a:p>
          <a:p>
            <a:endParaRPr lang="es-CL" b="1" dirty="0" smtClean="0">
              <a:solidFill>
                <a:schemeClr val="tx1">
                  <a:lumMod val="75000"/>
                  <a:lumOff val="25000"/>
                </a:schemeClr>
              </a:solidFill>
              <a:latin typeface="Arial Narrow" panose="020B0606020202030204" pitchFamily="34" charset="0"/>
            </a:endParaRPr>
          </a:p>
          <a:p>
            <a:endParaRPr lang="es-CL" b="1" dirty="0">
              <a:solidFill>
                <a:schemeClr val="tx1">
                  <a:lumMod val="75000"/>
                  <a:lumOff val="25000"/>
                </a:schemeClr>
              </a:solidFill>
              <a:latin typeface="Arial Narrow" panose="020B0606020202030204" pitchFamily="34" charset="0"/>
            </a:endParaRPr>
          </a:p>
          <a:p>
            <a:endParaRPr lang="es-CL" b="1" dirty="0" smtClean="0">
              <a:solidFill>
                <a:schemeClr val="tx1">
                  <a:lumMod val="75000"/>
                  <a:lumOff val="25000"/>
                </a:schemeClr>
              </a:solidFill>
              <a:latin typeface="Arial Narrow" panose="020B0606020202030204" pitchFamily="34" charset="0"/>
            </a:endParaRPr>
          </a:p>
          <a:p>
            <a:endParaRPr lang="es-CL" b="1" dirty="0" smtClean="0">
              <a:solidFill>
                <a:schemeClr val="tx1">
                  <a:lumMod val="75000"/>
                  <a:lumOff val="25000"/>
                </a:schemeClr>
              </a:solidFill>
              <a:latin typeface="Arial Narrow" panose="020B0606020202030204" pitchFamily="34" charset="0"/>
            </a:endParaRPr>
          </a:p>
          <a:p>
            <a:r>
              <a:rPr lang="es-CL" b="1" dirty="0" smtClean="0">
                <a:solidFill>
                  <a:schemeClr val="tx1">
                    <a:lumMod val="75000"/>
                    <a:lumOff val="25000"/>
                  </a:schemeClr>
                </a:solidFill>
                <a:latin typeface="Arial Narrow" panose="020B0606020202030204" pitchFamily="34" charset="0"/>
              </a:rPr>
              <a:t>ANALISIS CRITICO :</a:t>
            </a:r>
          </a:p>
          <a:p>
            <a:r>
              <a:rPr lang="es-CL" dirty="0" smtClean="0">
                <a:solidFill>
                  <a:schemeClr val="tx1">
                    <a:lumMod val="75000"/>
                    <a:lumOff val="25000"/>
                  </a:schemeClr>
                </a:solidFill>
                <a:latin typeface="Arial Narrow" panose="020B0606020202030204" pitchFamily="34" charset="0"/>
              </a:rPr>
              <a:t>El proceso de armado de los muebles fue externo a la faena , por lo que cualquier ,PREGUNTAR Q ONDA </a:t>
            </a:r>
            <a:endParaRPr lang="es-CL" dirty="0">
              <a:solidFill>
                <a:schemeClr val="tx1">
                  <a:lumMod val="75000"/>
                  <a:lumOff val="25000"/>
                </a:schemeClr>
              </a:solidFill>
              <a:latin typeface="Arial Narrow" panose="020B0606020202030204" pitchFamily="34" charset="0"/>
            </a:endParaRPr>
          </a:p>
        </p:txBody>
      </p:sp>
      <p:sp>
        <p:nvSpPr>
          <p:cNvPr id="10" name="9 CuadroTexto"/>
          <p:cNvSpPr txBox="1"/>
          <p:nvPr/>
        </p:nvSpPr>
        <p:spPr>
          <a:xfrm>
            <a:off x="1110059" y="6263758"/>
            <a:ext cx="3349154" cy="261586"/>
          </a:xfrm>
          <a:prstGeom prst="rect">
            <a:avLst/>
          </a:prstGeom>
          <a:noFill/>
        </p:spPr>
        <p:txBody>
          <a:bodyPr wrap="square" lIns="91417" tIns="45708" rIns="91417" bIns="45708" rtlCol="0">
            <a:spAutoFit/>
          </a:bodyPr>
          <a:lstStyle/>
          <a:p>
            <a:r>
              <a:rPr lang="es-MX" sz="1100" dirty="0">
                <a:solidFill>
                  <a:schemeClr val="tx2"/>
                </a:solidFill>
              </a:rPr>
              <a:t>TRAZADO DE NIVEL DE  MUEBLES DE COCINA </a:t>
            </a:r>
            <a:endParaRPr lang="es-CL" sz="1100" dirty="0">
              <a:solidFill>
                <a:schemeClr val="tx2"/>
              </a:solidFill>
            </a:endParaRPr>
          </a:p>
        </p:txBody>
      </p:sp>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271" y="369823"/>
            <a:ext cx="3721942" cy="2797592"/>
          </a:xfrm>
          <a:prstGeom prst="rect">
            <a:avLst/>
          </a:prstGeom>
        </p:spPr>
      </p:pic>
      <p:sp>
        <p:nvSpPr>
          <p:cNvPr id="11" name="10 CuadroTexto"/>
          <p:cNvSpPr txBox="1"/>
          <p:nvPr/>
        </p:nvSpPr>
        <p:spPr>
          <a:xfrm>
            <a:off x="722399" y="3167414"/>
            <a:ext cx="3984946" cy="261586"/>
          </a:xfrm>
          <a:prstGeom prst="rect">
            <a:avLst/>
          </a:prstGeom>
          <a:noFill/>
        </p:spPr>
        <p:txBody>
          <a:bodyPr wrap="square" lIns="91417" tIns="45708" rIns="91417" bIns="45708" rtlCol="0">
            <a:spAutoFit/>
          </a:bodyPr>
          <a:lstStyle/>
          <a:p>
            <a:r>
              <a:rPr lang="es-MX" sz="1100" dirty="0">
                <a:solidFill>
                  <a:schemeClr val="tx2"/>
                </a:solidFill>
              </a:rPr>
              <a:t>MUEBLE EN DEPARTAMENTO LISTO PARA INSPECCION</a:t>
            </a:r>
            <a:endParaRPr lang="es-CL" sz="1100" dirty="0">
              <a:solidFill>
                <a:schemeClr val="tx2"/>
              </a:solidFill>
            </a:endParaRPr>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2" y="3167414"/>
            <a:ext cx="1476375" cy="1476375"/>
          </a:xfrm>
          <a:prstGeom prst="rect">
            <a:avLst/>
          </a:prstGeom>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8547" y="3167415"/>
            <a:ext cx="1476375" cy="1476375"/>
          </a:xfrm>
          <a:prstGeom prst="rect">
            <a:avLst/>
          </a:prstGeom>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3823" y="2438581"/>
            <a:ext cx="1149267" cy="720081"/>
          </a:xfrm>
          <a:prstGeom prst="rect">
            <a:avLst/>
          </a:prstGeom>
        </p:spPr>
      </p:pic>
    </p:spTree>
    <p:extLst>
      <p:ext uri="{BB962C8B-B14F-4D97-AF65-F5344CB8AC3E}">
        <p14:creationId xmlns:p14="http://schemas.microsoft.com/office/powerpoint/2010/main" val="6187258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004048" y="116632"/>
            <a:ext cx="3456384" cy="5682959"/>
          </a:xfrm>
        </p:spPr>
        <p:txBody>
          <a:bodyPr/>
          <a:lstStyle/>
          <a:p>
            <a:pPr algn="just"/>
            <a:r>
              <a:rPr lang="es-CL" b="1" dirty="0" smtClean="0">
                <a:latin typeface="Arial Narrow" panose="020B0606020202030204" pitchFamily="34" charset="0"/>
              </a:rPr>
              <a:t>MESON DE COCINA AMERICANA  DE DEPARTAMENTOS</a:t>
            </a:r>
            <a:endParaRPr lang="es-CL" b="1" dirty="0">
              <a:latin typeface="Arial Narrow" panose="020B0606020202030204" pitchFamily="34" charset="0"/>
            </a:endParaRPr>
          </a:p>
          <a:p>
            <a:pPr algn="just"/>
            <a:r>
              <a:rPr lang="es-CL" b="1" dirty="0" smtClean="0">
                <a:latin typeface="Arial Narrow" panose="020B0606020202030204" pitchFamily="34" charset="0"/>
              </a:rPr>
              <a:t>DESCRIPCIÓN:</a:t>
            </a:r>
          </a:p>
          <a:p>
            <a:pPr algn="just"/>
            <a:endParaRPr lang="es-CL" b="1" dirty="0" smtClean="0">
              <a:latin typeface="Arial Narrow" panose="020B0606020202030204" pitchFamily="34" charset="0"/>
            </a:endParaRPr>
          </a:p>
          <a:p>
            <a:pPr algn="just"/>
            <a:r>
              <a:rPr lang="es-CL" dirty="0" smtClean="0">
                <a:latin typeface="Arial Narrow" panose="020B0606020202030204" pitchFamily="34" charset="0"/>
              </a:rPr>
              <a:t>Se  contempla  el  montaje de un mesón de  cocina para la cocina  americana , este tiene por dimensiones 0,7  x 1,20 m , El cual consta de un tablero de placa melaminica MASISA  sobre un perfil tubular de x m de alto .El mesón va empotrado  en el uno de los tabiques que da hacia el living. </a:t>
            </a:r>
          </a:p>
          <a:p>
            <a:pPr algn="just"/>
            <a:r>
              <a:rPr lang="es-CL" dirty="0" smtClean="0">
                <a:latin typeface="Arial Narrow" panose="020B0606020202030204" pitchFamily="34" charset="0"/>
              </a:rPr>
              <a:t>Aun hay departamentos sin el mesón  instalado, en especial en los pisos superiores que aun se están desarrollando partidas de terminaciones de suelos (pisos )</a:t>
            </a:r>
          </a:p>
          <a:p>
            <a:pPr algn="just"/>
            <a:endParaRPr lang="es-CL" dirty="0" smtClean="0">
              <a:latin typeface="Arial Narrow" panose="020B0606020202030204" pitchFamily="34" charset="0"/>
            </a:endParaRPr>
          </a:p>
          <a:p>
            <a:pPr algn="just"/>
            <a:r>
              <a:rPr lang="es-CL" b="1" dirty="0" smtClean="0">
                <a:latin typeface="Arial Narrow" panose="020B0606020202030204" pitchFamily="34" charset="0"/>
              </a:rPr>
              <a:t>OBSERVACIÓN  CRITICA  GENERAL :   </a:t>
            </a:r>
          </a:p>
          <a:p>
            <a:pPr algn="just"/>
            <a:endParaRPr lang="es-CL" b="1" dirty="0">
              <a:latin typeface="Arial Narrow" panose="020B0606020202030204" pitchFamily="34" charset="0"/>
            </a:endParaRPr>
          </a:p>
          <a:p>
            <a:pPr algn="just"/>
            <a:r>
              <a:rPr lang="es-CL" dirty="0" smtClean="0">
                <a:latin typeface="Arial Narrow" panose="020B0606020202030204" pitchFamily="34" charset="0"/>
              </a:rPr>
              <a:t>A modo de observación se puede decir que en su mayoría aun no se instalaban los muebles de cocina en su totalidad. Habían pisos en que solo se encontraban los montajes de dichos muebles o inclusive solo el trazado . </a:t>
            </a:r>
          </a:p>
          <a:p>
            <a:pPr algn="just"/>
            <a:endParaRPr lang="es-CL" b="1" dirty="0"/>
          </a:p>
        </p:txBody>
      </p:sp>
      <p:pic>
        <p:nvPicPr>
          <p:cNvPr id="9" name="8 Marcador de contenido"/>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95537" y="116632"/>
            <a:ext cx="3960440" cy="2970330"/>
          </a:xfrm>
        </p:spPr>
      </p:pic>
      <p:sp>
        <p:nvSpPr>
          <p:cNvPr id="5" name="4 Marcador de número de diapositiva"/>
          <p:cNvSpPr>
            <a:spLocks noGrp="1"/>
          </p:cNvSpPr>
          <p:nvPr>
            <p:ph type="sldNum" sz="quarter" idx="15"/>
          </p:nvPr>
        </p:nvSpPr>
        <p:spPr/>
        <p:txBody>
          <a:bodyPr/>
          <a:lstStyle/>
          <a:p>
            <a:fld id="{DE29AA27-3314-4D32-AB85-0F62F01F4559}" type="slidenum">
              <a:rPr lang="es-CL" smtClean="0"/>
              <a:pPr/>
              <a:t>77</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10" name="9 CuadroTexto"/>
          <p:cNvSpPr txBox="1"/>
          <p:nvPr/>
        </p:nvSpPr>
        <p:spPr>
          <a:xfrm>
            <a:off x="323528" y="3068960"/>
            <a:ext cx="4392488" cy="261610"/>
          </a:xfrm>
          <a:prstGeom prst="rect">
            <a:avLst/>
          </a:prstGeom>
          <a:noFill/>
        </p:spPr>
        <p:txBody>
          <a:bodyPr wrap="square" rtlCol="0">
            <a:spAutoFit/>
          </a:bodyPr>
          <a:lstStyle/>
          <a:p>
            <a:r>
              <a:rPr lang="es-CL" sz="1100" dirty="0" smtClean="0">
                <a:solidFill>
                  <a:schemeClr val="bg2">
                    <a:lumMod val="25000"/>
                  </a:schemeClr>
                </a:solidFill>
              </a:rPr>
              <a:t>Mesón cocina americana departamento de  1 dormitorio</a:t>
            </a:r>
            <a:endParaRPr lang="es-CL" sz="1100" dirty="0">
              <a:solidFill>
                <a:schemeClr val="bg2">
                  <a:lumMod val="25000"/>
                </a:schemeClr>
              </a:solidFill>
            </a:endParaRP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24" y="3411187"/>
            <a:ext cx="3973483" cy="2980112"/>
          </a:xfrm>
          <a:prstGeom prst="rect">
            <a:avLst/>
          </a:prstGeom>
        </p:spPr>
      </p:pic>
      <p:sp>
        <p:nvSpPr>
          <p:cNvPr id="11" name="10 CuadroTexto"/>
          <p:cNvSpPr txBox="1"/>
          <p:nvPr/>
        </p:nvSpPr>
        <p:spPr>
          <a:xfrm>
            <a:off x="323528" y="6335742"/>
            <a:ext cx="4392488" cy="261610"/>
          </a:xfrm>
          <a:prstGeom prst="rect">
            <a:avLst/>
          </a:prstGeom>
          <a:noFill/>
        </p:spPr>
        <p:txBody>
          <a:bodyPr wrap="square" rtlCol="0">
            <a:spAutoFit/>
          </a:bodyPr>
          <a:lstStyle/>
          <a:p>
            <a:r>
              <a:rPr lang="es-CL" sz="1100" dirty="0" smtClean="0">
                <a:solidFill>
                  <a:schemeClr val="bg2">
                    <a:lumMod val="25000"/>
                  </a:schemeClr>
                </a:solidFill>
              </a:rPr>
              <a:t>Espacio de cocina en bruto </a:t>
            </a:r>
            <a:endParaRPr lang="es-CL" sz="1100" dirty="0">
              <a:solidFill>
                <a:schemeClr val="bg2">
                  <a:lumMod val="25000"/>
                </a:schemeClr>
              </a:solidFill>
            </a:endParaRPr>
          </a:p>
        </p:txBody>
      </p:sp>
    </p:spTree>
    <p:extLst>
      <p:ext uri="{BB962C8B-B14F-4D97-AF65-F5344CB8AC3E}">
        <p14:creationId xmlns:p14="http://schemas.microsoft.com/office/powerpoint/2010/main" val="523569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78</a:t>
            </a:fld>
            <a:endParaRPr lang="es-CL" dirty="0"/>
          </a:p>
        </p:txBody>
      </p:sp>
      <p:sp>
        <p:nvSpPr>
          <p:cNvPr id="7"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8"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graphicFrame>
        <p:nvGraphicFramePr>
          <p:cNvPr id="14" name="13 Tabla"/>
          <p:cNvGraphicFramePr>
            <a:graphicFrameLocks noGrp="1"/>
          </p:cNvGraphicFramePr>
          <p:nvPr>
            <p:extLst>
              <p:ext uri="{D42A27DB-BD31-4B8C-83A1-F6EECF244321}">
                <p14:modId xmlns:p14="http://schemas.microsoft.com/office/powerpoint/2010/main" val="2874557005"/>
              </p:ext>
            </p:extLst>
          </p:nvPr>
        </p:nvGraphicFramePr>
        <p:xfrm>
          <a:off x="395536" y="2204349"/>
          <a:ext cx="8064895" cy="1584691"/>
        </p:xfrm>
        <a:graphic>
          <a:graphicData uri="http://schemas.openxmlformats.org/drawingml/2006/table">
            <a:tbl>
              <a:tblPr firstRow="1" firstCol="1">
                <a:tableStyleId>{5C22544A-7EE6-4342-B048-85BDC9FD1C3A}</a:tableStyleId>
              </a:tblPr>
              <a:tblGrid>
                <a:gridCol w="5294963"/>
                <a:gridCol w="675593"/>
                <a:gridCol w="675593"/>
                <a:gridCol w="709373"/>
                <a:gridCol w="709373"/>
              </a:tblGrid>
              <a:tr h="150581">
                <a:tc>
                  <a:txBody>
                    <a:bodyPr/>
                    <a:lstStyle/>
                    <a:p>
                      <a:pPr algn="l" fontAlgn="b"/>
                      <a:r>
                        <a:rPr lang="es-CL" sz="900" u="none" strike="noStrike" dirty="0">
                          <a:effectLst/>
                        </a:rPr>
                        <a:t>SUBPARTIDA : MUEBLE DE BAÑOS   MASISA TRAVERTINO</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UNI</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28.107 </a:t>
                      </a:r>
                      <a:endParaRPr lang="es-CL" sz="900" b="1" i="0" u="none" strike="noStrike">
                        <a:solidFill>
                          <a:srgbClr val="000000"/>
                        </a:solidFill>
                        <a:effectLst/>
                        <a:latin typeface="Calibri"/>
                      </a:endParaRPr>
                    </a:p>
                  </a:txBody>
                  <a:tcPr marL="0" marR="0" marT="0" marB="0" anchor="b"/>
                </a:tc>
              </a:tr>
              <a:tr h="143411">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43411">
                <a:tc>
                  <a:txBody>
                    <a:bodyPr/>
                    <a:lstStyle/>
                    <a:p>
                      <a:pPr algn="l" fontAlgn="b"/>
                      <a:r>
                        <a:rPr lang="es-CL" sz="900" u="none" strike="noStrike">
                          <a:effectLst/>
                        </a:rPr>
                        <a:t>MADERA AGLOMERADA  MELAMINA BLANCA  ESPESOR 16 MM   1830 X 2500 MM  MASISA</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M2</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0,5</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20.490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10.245 </a:t>
                      </a:r>
                      <a:endParaRPr lang="es-CL" sz="900" b="0" i="0" u="none" strike="noStrike">
                        <a:solidFill>
                          <a:srgbClr val="000000"/>
                        </a:solidFill>
                        <a:effectLst/>
                        <a:latin typeface="Calibri"/>
                      </a:endParaRPr>
                    </a:p>
                  </a:txBody>
                  <a:tcPr marL="0" marR="0" marT="0" marB="0" anchor="b"/>
                </a:tc>
              </a:tr>
              <a:tr h="143411">
                <a:tc>
                  <a:txBody>
                    <a:bodyPr/>
                    <a:lstStyle/>
                    <a:p>
                      <a:pPr algn="l" fontAlgn="b"/>
                      <a:r>
                        <a:rPr lang="es-CL" sz="900" u="none" strike="noStrike">
                          <a:effectLst/>
                        </a:rPr>
                        <a:t>BARRA DE ACERO  TERMO PLASTIFICADO  20MM DIAMETRO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1.890,00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756,00 </a:t>
                      </a:r>
                      <a:endParaRPr lang="es-CL" sz="900" b="0" i="0" u="none" strike="noStrike">
                        <a:solidFill>
                          <a:srgbClr val="000000"/>
                        </a:solidFill>
                        <a:effectLst/>
                        <a:latin typeface="Calibri"/>
                      </a:endParaRPr>
                    </a:p>
                  </a:txBody>
                  <a:tcPr marL="0" marR="0" marT="0" marB="0" anchor="b"/>
                </a:tc>
              </a:tr>
              <a:tr h="143411">
                <a:tc>
                  <a:txBody>
                    <a:bodyPr/>
                    <a:lstStyle/>
                    <a:p>
                      <a:pPr algn="l" fontAlgn="b"/>
                      <a:r>
                        <a:rPr lang="es-CL" sz="900" u="none" strike="noStrike">
                          <a:effectLst/>
                        </a:rPr>
                        <a:t>BISAGRA RETEN  DOS UNIDADES   UTILLAR</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3.990,00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798,00 </a:t>
                      </a:r>
                      <a:endParaRPr lang="es-CL" sz="900" b="0" i="0" u="none" strike="noStrike">
                        <a:solidFill>
                          <a:srgbClr val="000000"/>
                        </a:solidFill>
                        <a:effectLst/>
                        <a:latin typeface="Calibri"/>
                      </a:endParaRPr>
                    </a:p>
                  </a:txBody>
                  <a:tcPr marL="0" marR="0" marT="0" marB="0" anchor="b"/>
                </a:tc>
              </a:tr>
              <a:tr h="143411">
                <a:tc>
                  <a:txBody>
                    <a:bodyPr/>
                    <a:lstStyle/>
                    <a:p>
                      <a:pPr algn="l" fontAlgn="b"/>
                      <a:r>
                        <a:rPr lang="es-CL" sz="900" u="none" strike="noStrike">
                          <a:effectLst/>
                        </a:rPr>
                        <a:t>TORNILLO MADERA AGLOMERADA  5X5/8"  5 UNIDADES POR BOLSA EASY FIX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0,6</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240,00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dirty="0">
                          <a:effectLst/>
                        </a:rPr>
                        <a:t> $         144,00 </a:t>
                      </a:r>
                      <a:endParaRPr lang="es-CL" sz="900" b="0" i="0" u="none" strike="noStrike" dirty="0">
                        <a:solidFill>
                          <a:srgbClr val="000000"/>
                        </a:solidFill>
                        <a:effectLst/>
                        <a:latin typeface="Calibri"/>
                      </a:endParaRPr>
                    </a:p>
                  </a:txBody>
                  <a:tcPr marL="0" marR="0" marT="0" marB="0" anchor="b"/>
                </a:tc>
              </a:tr>
              <a:tr h="143411">
                <a:tc>
                  <a:txBody>
                    <a:bodyPr/>
                    <a:lstStyle/>
                    <a:p>
                      <a:pPr algn="l" fontAlgn="b"/>
                      <a:r>
                        <a:rPr lang="pt-BR" sz="900" u="none" strike="noStrike">
                          <a:effectLst/>
                        </a:rPr>
                        <a:t>TAPACANTOS MELAMINICO ENCOLADO  1,6X5MTS   DVP</a:t>
                      </a:r>
                      <a:endParaRPr lang="pt-BR"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1.290,00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258,00 </a:t>
                      </a:r>
                      <a:endParaRPr lang="es-CL" sz="900" b="0" i="0" u="none" strike="noStrike">
                        <a:solidFill>
                          <a:srgbClr val="000000"/>
                        </a:solidFill>
                        <a:effectLst/>
                        <a:latin typeface="Calibri"/>
                      </a:endParaRPr>
                    </a:p>
                  </a:txBody>
                  <a:tcPr marL="0" marR="0" marT="0" marB="0" anchor="b"/>
                </a:tc>
              </a:tr>
              <a:tr h="143411">
                <a:tc>
                  <a:txBody>
                    <a:bodyPr/>
                    <a:lstStyle/>
                    <a:p>
                      <a:pPr algn="l" fontAlgn="b"/>
                      <a:r>
                        <a:rPr lang="es-CL" sz="900" u="none" strike="noStrike" dirty="0">
                          <a:effectLst/>
                        </a:rPr>
                        <a:t>CUBIERTA MARMOL  BLANCO  TRAVERTINO </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M2</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25.990,00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10.396,00 </a:t>
                      </a:r>
                      <a:endParaRPr lang="es-CL" sz="900" b="0" i="0" u="none" strike="noStrike">
                        <a:solidFill>
                          <a:srgbClr val="000000"/>
                        </a:solidFill>
                        <a:effectLst/>
                        <a:latin typeface="Calibri"/>
                      </a:endParaRPr>
                    </a:p>
                  </a:txBody>
                  <a:tcPr marL="0" marR="0" marT="0" marB="0" anchor="b"/>
                </a:tc>
              </a:tr>
              <a:tr h="143411">
                <a:tc>
                  <a:txBody>
                    <a:bodyPr/>
                    <a:lstStyle/>
                    <a:p>
                      <a:pPr algn="l" fontAlgn="b"/>
                      <a:r>
                        <a:rPr lang="es-CL" sz="900" u="none" strike="noStrike" dirty="0">
                          <a:effectLst/>
                        </a:rPr>
                        <a:t>MUEBLISTA   +  AYUDANTE</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5.500 </a:t>
                      </a:r>
                      <a:endParaRPr lang="es-CL" sz="900" b="0" i="0" u="none" strike="noStrike">
                        <a:solidFill>
                          <a:srgbClr val="000000"/>
                        </a:solidFill>
                        <a:effectLst/>
                        <a:latin typeface="Calibri"/>
                      </a:endParaRPr>
                    </a:p>
                  </a:txBody>
                  <a:tcPr marL="0" marR="0" marT="0" marB="0" anchor="b"/>
                </a:tc>
              </a:tr>
              <a:tr h="143411">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10 </a:t>
                      </a:r>
                      <a:endParaRPr lang="es-CL" sz="900" b="0" i="0" u="none" strike="noStrike" dirty="0">
                        <a:solidFill>
                          <a:srgbClr val="000000"/>
                        </a:solidFill>
                        <a:effectLst/>
                        <a:latin typeface="Calibri"/>
                      </a:endParaRPr>
                    </a:p>
                  </a:txBody>
                  <a:tcPr marL="0" marR="0" marT="0" marB="0" anchor="b"/>
                </a:tc>
              </a:tr>
              <a:tr h="143411">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dirty="0">
                          <a:effectLst/>
                        </a:rPr>
                        <a:t> $         28.107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5" name="14 Tabla"/>
          <p:cNvGraphicFramePr>
            <a:graphicFrameLocks noGrp="1"/>
          </p:cNvGraphicFramePr>
          <p:nvPr>
            <p:extLst>
              <p:ext uri="{D42A27DB-BD31-4B8C-83A1-F6EECF244321}">
                <p14:modId xmlns:p14="http://schemas.microsoft.com/office/powerpoint/2010/main" val="625180344"/>
              </p:ext>
            </p:extLst>
          </p:nvPr>
        </p:nvGraphicFramePr>
        <p:xfrm>
          <a:off x="395536" y="4088986"/>
          <a:ext cx="8064895" cy="1428246"/>
        </p:xfrm>
        <a:graphic>
          <a:graphicData uri="http://schemas.openxmlformats.org/drawingml/2006/table">
            <a:tbl>
              <a:tblPr firstRow="1" firstCol="1">
                <a:tableStyleId>{5C22544A-7EE6-4342-B048-85BDC9FD1C3A}</a:tableStyleId>
              </a:tblPr>
              <a:tblGrid>
                <a:gridCol w="5294963"/>
                <a:gridCol w="675593"/>
                <a:gridCol w="675593"/>
                <a:gridCol w="709373"/>
                <a:gridCol w="709373"/>
              </a:tblGrid>
              <a:tr h="149220">
                <a:tc>
                  <a:txBody>
                    <a:bodyPr/>
                    <a:lstStyle/>
                    <a:p>
                      <a:pPr algn="l" fontAlgn="b"/>
                      <a:r>
                        <a:rPr lang="es-CL" sz="900" u="none" strike="noStrike" dirty="0">
                          <a:effectLst/>
                        </a:rPr>
                        <a:t>SUBPARTIDA : MUEBLE DE COCINA  MASISA </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dirty="0">
                          <a:effectLst/>
                        </a:rPr>
                        <a:t>UNIDAD DE MEDIDA : UNI</a:t>
                      </a:r>
                      <a:endParaRPr lang="es-CL" sz="9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26.151 </a:t>
                      </a:r>
                      <a:endParaRPr lang="es-CL" sz="900" b="1" i="0" u="none" strike="noStrike">
                        <a:solidFill>
                          <a:srgbClr val="000000"/>
                        </a:solidFill>
                        <a:effectLst/>
                        <a:latin typeface="Calibri"/>
                      </a:endParaRPr>
                    </a:p>
                  </a:txBody>
                  <a:tcPr marL="0" marR="0" marT="0" marB="0" anchor="b"/>
                </a:tc>
              </a:tr>
              <a:tr h="142114">
                <a:tc>
                  <a:txBody>
                    <a:bodyPr/>
                    <a:lstStyle/>
                    <a:p>
                      <a:pPr algn="l" fontAlgn="b"/>
                      <a:r>
                        <a:rPr lang="es-CL" sz="900" u="none" strike="noStrike" dirty="0">
                          <a:effectLst/>
                        </a:rPr>
                        <a:t>ITEM </a:t>
                      </a:r>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dirty="0">
                          <a:effectLst/>
                        </a:rPr>
                        <a:t>UNIDAD  </a:t>
                      </a:r>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42114">
                <a:tc>
                  <a:txBody>
                    <a:bodyPr/>
                    <a:lstStyle/>
                    <a:p>
                      <a:pPr algn="l" fontAlgn="b"/>
                      <a:r>
                        <a:rPr lang="es-CL" sz="900" u="none" strike="noStrike" dirty="0">
                          <a:effectLst/>
                        </a:rPr>
                        <a:t>MADERA AGLOMERADA  MELAMINA </a:t>
                      </a:r>
                      <a:r>
                        <a:rPr lang="es-CL" sz="900" u="none" strike="noStrike" baseline="0" dirty="0" smtClean="0">
                          <a:effectLst/>
                        </a:rPr>
                        <a:t> COIHUE CHOCOLATE</a:t>
                      </a:r>
                      <a:r>
                        <a:rPr lang="es-CL" sz="900" u="none" strike="noStrike" dirty="0" smtClean="0">
                          <a:effectLst/>
                        </a:rPr>
                        <a:t>  </a:t>
                      </a:r>
                      <a:r>
                        <a:rPr lang="es-CL" sz="900" u="none" strike="noStrike" dirty="0">
                          <a:effectLst/>
                        </a:rPr>
                        <a:t>ESPESOR 16 MM   1830 X 2500 MM  MASISA</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dirty="0">
                          <a:effectLst/>
                        </a:rPr>
                        <a:t>M2</a:t>
                      </a:r>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0,5</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20.490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10.245 </a:t>
                      </a:r>
                      <a:endParaRPr lang="es-CL" sz="900" b="0" i="0" u="none" strike="noStrike">
                        <a:solidFill>
                          <a:srgbClr val="000000"/>
                        </a:solidFill>
                        <a:effectLst/>
                        <a:latin typeface="Calibri"/>
                      </a:endParaRPr>
                    </a:p>
                  </a:txBody>
                  <a:tcPr marL="0" marR="0" marT="0" marB="0" anchor="b"/>
                </a:tc>
              </a:tr>
              <a:tr h="142114">
                <a:tc>
                  <a:txBody>
                    <a:bodyPr/>
                    <a:lstStyle/>
                    <a:p>
                      <a:pPr algn="l" fontAlgn="b"/>
                      <a:r>
                        <a:rPr lang="es-CL" sz="900" u="none" strike="noStrike" dirty="0">
                          <a:effectLst/>
                        </a:rPr>
                        <a:t>MADERA AGLOMERADA  MELAMINA </a:t>
                      </a:r>
                      <a:r>
                        <a:rPr lang="es-CL" sz="900" u="none" strike="noStrike" baseline="0" dirty="0" smtClean="0">
                          <a:effectLst/>
                        </a:rPr>
                        <a:t> MAPLE NATURAL </a:t>
                      </a:r>
                      <a:r>
                        <a:rPr lang="es-CL" sz="900" u="none" strike="noStrike" dirty="0" smtClean="0">
                          <a:effectLst/>
                        </a:rPr>
                        <a:t> </a:t>
                      </a:r>
                      <a:r>
                        <a:rPr lang="es-CL" sz="900" u="none" strike="noStrike" dirty="0">
                          <a:effectLst/>
                        </a:rPr>
                        <a:t>16 MM   1830 X 2500 MM  MASISA</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dirty="0">
                          <a:effectLst/>
                        </a:rPr>
                        <a:t>ML</a:t>
                      </a:r>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22.990,00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9.196,00 </a:t>
                      </a:r>
                      <a:endParaRPr lang="es-CL" sz="900" b="0" i="0" u="none" strike="noStrike">
                        <a:solidFill>
                          <a:srgbClr val="000000"/>
                        </a:solidFill>
                        <a:effectLst/>
                        <a:latin typeface="Calibri"/>
                      </a:endParaRPr>
                    </a:p>
                  </a:txBody>
                  <a:tcPr marL="0" marR="0" marT="0" marB="0" anchor="b"/>
                </a:tc>
              </a:tr>
              <a:tr h="142114">
                <a:tc>
                  <a:txBody>
                    <a:bodyPr/>
                    <a:lstStyle/>
                    <a:p>
                      <a:pPr algn="l" fontAlgn="b"/>
                      <a:r>
                        <a:rPr lang="es-CL" sz="900" u="none" strike="noStrike">
                          <a:effectLst/>
                        </a:rPr>
                        <a:t>BISAGRA RETEN  DOS UNIDADES   UTILLAR</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3.990,00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798,00 </a:t>
                      </a:r>
                      <a:endParaRPr lang="es-CL" sz="900" b="0" i="0" u="none" strike="noStrike">
                        <a:solidFill>
                          <a:srgbClr val="000000"/>
                        </a:solidFill>
                        <a:effectLst/>
                        <a:latin typeface="Calibri"/>
                      </a:endParaRPr>
                    </a:p>
                  </a:txBody>
                  <a:tcPr marL="0" marR="0" marT="0" marB="0" anchor="b"/>
                </a:tc>
              </a:tr>
              <a:tr h="142114">
                <a:tc>
                  <a:txBody>
                    <a:bodyPr/>
                    <a:lstStyle/>
                    <a:p>
                      <a:pPr algn="l" fontAlgn="b"/>
                      <a:r>
                        <a:rPr lang="es-CL" sz="900" u="none" strike="noStrike">
                          <a:effectLst/>
                        </a:rPr>
                        <a:t>TORNILLO MADERA AGLOMERADA  5X5/8"  5 UNIDADES POR BOLSA EASY FIX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0,6</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240,00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144,00 </a:t>
                      </a:r>
                      <a:endParaRPr lang="es-CL" sz="900" b="0" i="0" u="none" strike="noStrike">
                        <a:solidFill>
                          <a:srgbClr val="000000"/>
                        </a:solidFill>
                        <a:effectLst/>
                        <a:latin typeface="Calibri"/>
                      </a:endParaRPr>
                    </a:p>
                  </a:txBody>
                  <a:tcPr marL="0" marR="0" marT="0" marB="0" anchor="b"/>
                </a:tc>
              </a:tr>
              <a:tr h="142114">
                <a:tc>
                  <a:txBody>
                    <a:bodyPr/>
                    <a:lstStyle/>
                    <a:p>
                      <a:pPr algn="l" fontAlgn="b"/>
                      <a:r>
                        <a:rPr lang="pt-BR" sz="900" u="none" strike="noStrike">
                          <a:effectLst/>
                        </a:rPr>
                        <a:t>TAPACANTOS MELAMINICO ENCOLADO  1,6X5MTS   DVP</a:t>
                      </a:r>
                      <a:endParaRPr lang="pt-BR"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1.290,00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258,00 </a:t>
                      </a:r>
                      <a:endParaRPr lang="es-CL" sz="900" b="0" i="0" u="none" strike="noStrike">
                        <a:solidFill>
                          <a:srgbClr val="000000"/>
                        </a:solidFill>
                        <a:effectLst/>
                        <a:latin typeface="Calibri"/>
                      </a:endParaRPr>
                    </a:p>
                  </a:txBody>
                  <a:tcPr marL="0" marR="0" marT="0" marB="0" anchor="b"/>
                </a:tc>
              </a:tr>
              <a:tr h="142114">
                <a:tc>
                  <a:txBody>
                    <a:bodyPr/>
                    <a:lstStyle/>
                    <a:p>
                      <a:pPr algn="l" fontAlgn="b"/>
                      <a:r>
                        <a:rPr lang="es-CL" sz="900" u="none" strike="noStrike">
                          <a:effectLst/>
                        </a:rPr>
                        <a:t>MUEBLISTA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5.500 </a:t>
                      </a:r>
                      <a:endParaRPr lang="es-CL" sz="900" b="0" i="0" u="none" strike="noStrike">
                        <a:solidFill>
                          <a:srgbClr val="000000"/>
                        </a:solidFill>
                        <a:effectLst/>
                        <a:latin typeface="Calibri"/>
                      </a:endParaRPr>
                    </a:p>
                  </a:txBody>
                  <a:tcPr marL="0" marR="0" marT="0" marB="0" anchor="b"/>
                </a:tc>
              </a:tr>
              <a:tr h="142114">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42114">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dirty="0">
                          <a:effectLst/>
                        </a:rPr>
                        <a:t> $         26.151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1418771815"/>
              </p:ext>
            </p:extLst>
          </p:nvPr>
        </p:nvGraphicFramePr>
        <p:xfrm>
          <a:off x="395536" y="466803"/>
          <a:ext cx="8064895" cy="1378021"/>
        </p:xfrm>
        <a:graphic>
          <a:graphicData uri="http://schemas.openxmlformats.org/drawingml/2006/table">
            <a:tbl>
              <a:tblPr firstRow="1" firstCol="1">
                <a:tableStyleId>{5C22544A-7EE6-4342-B048-85BDC9FD1C3A}</a:tableStyleId>
              </a:tblPr>
              <a:tblGrid>
                <a:gridCol w="5276101"/>
                <a:gridCol w="860683"/>
                <a:gridCol w="621971"/>
                <a:gridCol w="653070"/>
                <a:gridCol w="653070"/>
              </a:tblGrid>
              <a:tr h="143581">
                <a:tc>
                  <a:txBody>
                    <a:bodyPr/>
                    <a:lstStyle/>
                    <a:p>
                      <a:pPr algn="l" fontAlgn="b"/>
                      <a:r>
                        <a:rPr lang="es-CL" sz="900" u="none" strike="noStrike" dirty="0">
                          <a:effectLst/>
                        </a:rPr>
                        <a:t>SUBPARTIDA : MESON COCINA AMERICANA  MASISA  </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UNI</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16.368 </a:t>
                      </a:r>
                      <a:endParaRPr lang="es-CL" sz="900" b="1" i="0" u="none" strike="noStrike">
                        <a:solidFill>
                          <a:srgbClr val="000000"/>
                        </a:solidFill>
                        <a:effectLst/>
                        <a:latin typeface="Calibri"/>
                      </a:endParaRPr>
                    </a:p>
                  </a:txBody>
                  <a:tcPr marL="0" marR="0" marT="0" marB="0" anchor="b"/>
                </a:tc>
              </a:tr>
              <a:tr h="136744">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260539">
                <a:tc>
                  <a:txBody>
                    <a:bodyPr/>
                    <a:lstStyle/>
                    <a:p>
                      <a:pPr algn="l" fontAlgn="b"/>
                      <a:r>
                        <a:rPr lang="es-CL" sz="900" u="none" strike="noStrike" dirty="0">
                          <a:effectLst/>
                        </a:rPr>
                        <a:t>MADERA AGLOMERADA  MELAMINA MADERA  COIHUE  CHOCOLATE ESPESOR 16 MM   1830 X 2500 MM  MASISA</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22.990,00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9.196,00 </a:t>
                      </a:r>
                      <a:endParaRPr lang="es-CL" sz="900" b="0" i="0" u="none" strike="noStrike">
                        <a:solidFill>
                          <a:srgbClr val="000000"/>
                        </a:solidFill>
                        <a:effectLst/>
                        <a:latin typeface="Calibri"/>
                      </a:endParaRPr>
                    </a:p>
                  </a:txBody>
                  <a:tcPr marL="0" marR="0" marT="0" marB="0" anchor="b"/>
                </a:tc>
              </a:tr>
              <a:tr h="136744">
                <a:tc>
                  <a:txBody>
                    <a:bodyPr/>
                    <a:lstStyle/>
                    <a:p>
                      <a:pPr algn="l" fontAlgn="b"/>
                      <a:r>
                        <a:rPr lang="pt-BR" sz="900" u="none" strike="noStrike" dirty="0">
                          <a:effectLst/>
                        </a:rPr>
                        <a:t>PERFIL TUBULAR ALUMINIO  SM  1X1/4"X6M </a:t>
                      </a:r>
                      <a:endParaRPr lang="pt-BR"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dirty="0">
                          <a:effectLst/>
                        </a:rPr>
                        <a:t>UNI</a:t>
                      </a:r>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0,5</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6.520,00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3.260,00 </a:t>
                      </a:r>
                      <a:endParaRPr lang="es-CL" sz="900" b="0" i="0" u="none" strike="noStrike">
                        <a:solidFill>
                          <a:srgbClr val="000000"/>
                        </a:solidFill>
                        <a:effectLst/>
                        <a:latin typeface="Calibri"/>
                      </a:endParaRPr>
                    </a:p>
                  </a:txBody>
                  <a:tcPr marL="0" marR="0" marT="0" marB="0" anchor="b"/>
                </a:tc>
              </a:tr>
              <a:tr h="136744">
                <a:tc>
                  <a:txBody>
                    <a:bodyPr/>
                    <a:lstStyle/>
                    <a:p>
                      <a:pPr algn="l" fontAlgn="b"/>
                      <a:r>
                        <a:rPr lang="es-CL" sz="900" u="none" strike="noStrike" dirty="0">
                          <a:effectLst/>
                        </a:rPr>
                        <a:t>TORNILLO MADERA AGLOMERADA  5X5/8"  5 UNIDADES POR BOLSA EASY FIX </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0,6</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240,00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144,00 </a:t>
                      </a:r>
                      <a:endParaRPr lang="es-CL" sz="900" b="0" i="0" u="none" strike="noStrike">
                        <a:solidFill>
                          <a:srgbClr val="000000"/>
                        </a:solidFill>
                        <a:effectLst/>
                        <a:latin typeface="Calibri"/>
                      </a:endParaRPr>
                    </a:p>
                  </a:txBody>
                  <a:tcPr marL="0" marR="0" marT="0" marB="0" anchor="b"/>
                </a:tc>
              </a:tr>
              <a:tr h="136744">
                <a:tc>
                  <a:txBody>
                    <a:bodyPr/>
                    <a:lstStyle/>
                    <a:p>
                      <a:pPr algn="l" fontAlgn="b"/>
                      <a:r>
                        <a:rPr lang="pt-BR" sz="900" u="none" strike="noStrike" dirty="0">
                          <a:effectLst/>
                        </a:rPr>
                        <a:t>TAPACANTOS MELAMINICO ENCOLADO  1,6X5MTS   DVP</a:t>
                      </a:r>
                      <a:endParaRPr lang="pt-BR"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1.290,00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258,00 </a:t>
                      </a:r>
                      <a:endParaRPr lang="es-CL" sz="900" b="0" i="0" u="none" strike="noStrike">
                        <a:solidFill>
                          <a:srgbClr val="000000"/>
                        </a:solidFill>
                        <a:effectLst/>
                        <a:latin typeface="Calibri"/>
                      </a:endParaRPr>
                    </a:p>
                  </a:txBody>
                  <a:tcPr marL="0" marR="0" marT="0" marB="0" anchor="b"/>
                </a:tc>
              </a:tr>
              <a:tr h="136744">
                <a:tc>
                  <a:txBody>
                    <a:bodyPr/>
                    <a:lstStyle/>
                    <a:p>
                      <a:pPr algn="l" fontAlgn="b"/>
                      <a:r>
                        <a:rPr lang="es-CL" sz="900" u="none" strike="noStrike" dirty="0">
                          <a:effectLst/>
                        </a:rPr>
                        <a:t>MUEBLISTA  +  AYUDANTE</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r>
              <a:tr h="136744">
                <a:tc>
                  <a:txBody>
                    <a:bodyPr/>
                    <a:lstStyle/>
                    <a:p>
                      <a:pPr algn="l" fontAlgn="b"/>
                      <a:r>
                        <a:rPr lang="es-CL" sz="900" u="none" strike="noStrike" dirty="0">
                          <a:effectLst/>
                        </a:rPr>
                        <a:t>LEYES SOCIALES </a:t>
                      </a:r>
                      <a:endParaRPr lang="es-CL" sz="900" b="1" i="0" u="none" strike="noStrike" dirty="0">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36744">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ctr" fontAlgn="b"/>
                      <a:r>
                        <a:rPr lang="es-CL" sz="900" u="none" strike="noStrike" dirty="0">
                          <a:effectLst/>
                        </a:rPr>
                        <a:t> $         16.368 </a:t>
                      </a:r>
                      <a:endParaRPr lang="es-CL" sz="900" b="0"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22589533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79</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graphicFrame>
        <p:nvGraphicFramePr>
          <p:cNvPr id="8" name="6 Gráfico"/>
          <p:cNvGraphicFramePr>
            <a:graphicFrameLocks/>
          </p:cNvGraphicFramePr>
          <p:nvPr>
            <p:extLst>
              <p:ext uri="{D42A27DB-BD31-4B8C-83A1-F6EECF244321}">
                <p14:modId xmlns:p14="http://schemas.microsoft.com/office/powerpoint/2010/main" val="3768564329"/>
              </p:ext>
            </p:extLst>
          </p:nvPr>
        </p:nvGraphicFramePr>
        <p:xfrm>
          <a:off x="467544" y="1700808"/>
          <a:ext cx="4104456" cy="4759424"/>
        </p:xfrm>
        <a:graphic>
          <a:graphicData uri="http://schemas.openxmlformats.org/drawingml/2006/chart">
            <c:chart xmlns:c="http://schemas.openxmlformats.org/drawingml/2006/chart" xmlns:r="http://schemas.openxmlformats.org/officeDocument/2006/relationships" r:id="rId2"/>
          </a:graphicData>
        </a:graphic>
      </p:graphicFrame>
      <p:sp>
        <p:nvSpPr>
          <p:cNvPr id="9"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11" name="5 Gráfico"/>
          <p:cNvGraphicFramePr>
            <a:graphicFrameLocks/>
          </p:cNvGraphicFramePr>
          <p:nvPr>
            <p:extLst>
              <p:ext uri="{D42A27DB-BD31-4B8C-83A1-F6EECF244321}">
                <p14:modId xmlns:p14="http://schemas.microsoft.com/office/powerpoint/2010/main" val="4093252410"/>
              </p:ext>
            </p:extLst>
          </p:nvPr>
        </p:nvGraphicFramePr>
        <p:xfrm>
          <a:off x="4499992" y="1700808"/>
          <a:ext cx="4032448" cy="46874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11 Tabla"/>
          <p:cNvGraphicFramePr>
            <a:graphicFrameLocks noGrp="1"/>
          </p:cNvGraphicFramePr>
          <p:nvPr>
            <p:extLst>
              <p:ext uri="{D42A27DB-BD31-4B8C-83A1-F6EECF244321}">
                <p14:modId xmlns:p14="http://schemas.microsoft.com/office/powerpoint/2010/main" val="290847102"/>
              </p:ext>
            </p:extLst>
          </p:nvPr>
        </p:nvGraphicFramePr>
        <p:xfrm>
          <a:off x="539552" y="188640"/>
          <a:ext cx="3744416" cy="1306237"/>
        </p:xfrm>
        <a:graphic>
          <a:graphicData uri="http://schemas.openxmlformats.org/drawingml/2006/table">
            <a:tbl>
              <a:tblPr lastRow="1" bandCol="1">
                <a:tableStyleId>{5C22544A-7EE6-4342-B048-85BDC9FD1C3A}</a:tableStyleId>
              </a:tblPr>
              <a:tblGrid>
                <a:gridCol w="2041212"/>
                <a:gridCol w="1703204"/>
              </a:tblGrid>
              <a:tr h="346117">
                <a:tc>
                  <a:txBody>
                    <a:bodyPr/>
                    <a:lstStyle/>
                    <a:p>
                      <a:pPr algn="l" fontAlgn="b"/>
                      <a:r>
                        <a:rPr lang="es-CL" sz="1000" u="none" strike="noStrike" dirty="0">
                          <a:effectLst/>
                        </a:rPr>
                        <a:t>APU MUEBLE CO. AME</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100" u="none" strike="noStrike" dirty="0">
                          <a:effectLst/>
                        </a:rPr>
                        <a:t> </a:t>
                      </a:r>
                      <a:r>
                        <a:rPr lang="es-CL" sz="1100" u="none" strike="noStrike" dirty="0" smtClean="0">
                          <a:effectLst/>
                        </a:rPr>
                        <a:t>$</a:t>
                      </a:r>
                    </a:p>
                    <a:p>
                      <a:pPr algn="l" fontAlgn="b"/>
                      <a:r>
                        <a:rPr lang="es-CL" sz="1100" u="none" strike="noStrike" dirty="0" smtClean="0">
                          <a:effectLst/>
                        </a:rPr>
                        <a:t>                        </a:t>
                      </a:r>
                      <a:r>
                        <a:rPr lang="es-CL" sz="1100" u="none" strike="noStrike" dirty="0">
                          <a:effectLst/>
                        </a:rPr>
                        <a:t>16.368 </a:t>
                      </a:r>
                      <a:endParaRPr lang="es-CL" sz="1100" b="0" i="0" u="none" strike="noStrike" dirty="0">
                        <a:solidFill>
                          <a:srgbClr val="000000"/>
                        </a:solidFill>
                        <a:effectLst/>
                        <a:latin typeface="Calibri"/>
                      </a:endParaRPr>
                    </a:p>
                  </a:txBody>
                  <a:tcPr marL="0" marR="0" marT="0" marB="0" anchor="b"/>
                </a:tc>
              </a:tr>
              <a:tr h="104884">
                <a:tc>
                  <a:txBody>
                    <a:bodyPr/>
                    <a:lstStyle/>
                    <a:p>
                      <a:pPr algn="l" fontAlgn="b"/>
                      <a:r>
                        <a:rPr lang="es-CL" sz="1000" u="none" strike="noStrike">
                          <a:effectLst/>
                        </a:rPr>
                        <a:t>APU MUEBLES COCINA</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28.107 </a:t>
                      </a:r>
                      <a:endParaRPr lang="es-CL" sz="1000" b="0" i="0" u="none" strike="noStrike">
                        <a:solidFill>
                          <a:srgbClr val="000000"/>
                        </a:solidFill>
                        <a:effectLst/>
                        <a:latin typeface="Calibri"/>
                      </a:endParaRPr>
                    </a:p>
                  </a:txBody>
                  <a:tcPr marL="0" marR="0" marT="0" marB="0" anchor="b"/>
                </a:tc>
              </a:tr>
              <a:tr h="104884">
                <a:tc>
                  <a:txBody>
                    <a:bodyPr/>
                    <a:lstStyle/>
                    <a:p>
                      <a:pPr algn="l" fontAlgn="b"/>
                      <a:r>
                        <a:rPr lang="es-CL" sz="1000" u="none" strike="noStrike">
                          <a:effectLst/>
                        </a:rPr>
                        <a:t>APU MUEBLES BAÑO</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28.107 </a:t>
                      </a:r>
                      <a:endParaRPr lang="es-CL" sz="1000" b="0" i="0" u="none" strike="noStrike">
                        <a:solidFill>
                          <a:srgbClr val="000000"/>
                        </a:solidFill>
                        <a:effectLst/>
                        <a:latin typeface="Calibri"/>
                      </a:endParaRPr>
                    </a:p>
                  </a:txBody>
                  <a:tcPr marL="0" marR="0" marT="0" marB="0" anchor="b"/>
                </a:tc>
              </a:tr>
              <a:tr h="104884">
                <a:tc>
                  <a:txBody>
                    <a:bodyPr/>
                    <a:lstStyle/>
                    <a:p>
                      <a:pPr algn="l" fontAlgn="b"/>
                      <a:r>
                        <a:rPr lang="es-CL" sz="1000" u="none" strike="noStrike">
                          <a:effectLst/>
                        </a:rPr>
                        <a:t>APU TOTAL</a:t>
                      </a:r>
                      <a:endParaRPr lang="es-CL" sz="1000" b="0" i="0" u="none" strike="noStrike">
                        <a:solidFill>
                          <a:srgbClr val="000000"/>
                        </a:solidFill>
                        <a:effectLst/>
                        <a:latin typeface="Calibri"/>
                      </a:endParaRPr>
                    </a:p>
                  </a:txBody>
                  <a:tcPr marL="0" marR="0" marT="0" marB="0" anchor="b"/>
                </a:tc>
                <a:tc>
                  <a:txBody>
                    <a:bodyPr/>
                    <a:lstStyle/>
                    <a:p>
                      <a:pPr algn="l" fontAlgn="b"/>
                      <a:r>
                        <a:rPr lang="es-CL" sz="1000" u="none" strike="noStrike">
                          <a:effectLst/>
                        </a:rPr>
                        <a:t> $                  56.214,30 </a:t>
                      </a:r>
                      <a:endParaRPr lang="es-CL" sz="1000" b="1" i="0" u="none" strike="noStrike">
                        <a:solidFill>
                          <a:srgbClr val="000000"/>
                        </a:solidFill>
                        <a:effectLst/>
                        <a:latin typeface="Calibri"/>
                      </a:endParaRPr>
                    </a:p>
                  </a:txBody>
                  <a:tcPr marL="0" marR="0" marT="0" marB="0" anchor="b"/>
                </a:tc>
              </a:tr>
              <a:tr h="115372">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15372">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a:effectLst/>
                        </a:rPr>
                        <a:t>$ 674.572</a:t>
                      </a:r>
                      <a:endParaRPr lang="es-CL" sz="1100" b="0" i="0" u="none" strike="noStrike">
                        <a:solidFill>
                          <a:srgbClr val="000000"/>
                        </a:solidFill>
                        <a:effectLst/>
                        <a:latin typeface="Calibri"/>
                      </a:endParaRPr>
                    </a:p>
                  </a:txBody>
                  <a:tcPr marL="0" marR="0" marT="0" marB="0" anchor="b"/>
                </a:tc>
              </a:tr>
              <a:tr h="115372">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r" fontAlgn="b"/>
                      <a:r>
                        <a:rPr lang="es-CL" sz="1100" u="none" strike="noStrike" dirty="0">
                          <a:effectLst/>
                        </a:rPr>
                        <a:t>$ 13.491.432</a:t>
                      </a:r>
                      <a:endParaRPr lang="es-CL" sz="1100" b="1" i="0" u="none" strike="noStrike" dirty="0">
                        <a:solidFill>
                          <a:srgbClr val="000000"/>
                        </a:solidFill>
                        <a:effectLst/>
                        <a:latin typeface="Calibri"/>
                      </a:endParaRPr>
                    </a:p>
                  </a:txBody>
                  <a:tcPr marL="0" marR="0" marT="0" marB="0" anchor="b"/>
                </a:tc>
              </a:tr>
            </a:tbl>
          </a:graphicData>
        </a:graphic>
      </p:graphicFrame>
    </p:spTree>
    <p:extLst>
      <p:ext uri="{BB962C8B-B14F-4D97-AF65-F5344CB8AC3E}">
        <p14:creationId xmlns:p14="http://schemas.microsoft.com/office/powerpoint/2010/main" val="1892755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576" y="-185690"/>
            <a:ext cx="9756576" cy="8192256"/>
          </a:xfrm>
          <a:prstGeom prst="rect">
            <a:avLst/>
          </a:prstGeom>
        </p:spPr>
      </p:pic>
      <p:sp>
        <p:nvSpPr>
          <p:cNvPr id="2" name="1 Título"/>
          <p:cNvSpPr>
            <a:spLocks noGrp="1"/>
          </p:cNvSpPr>
          <p:nvPr>
            <p:ph type="title"/>
          </p:nvPr>
        </p:nvSpPr>
        <p:spPr>
          <a:xfrm>
            <a:off x="5768443" y="332657"/>
            <a:ext cx="3008313" cy="730003"/>
          </a:xfrm>
        </p:spPr>
        <p:txBody>
          <a:bodyPr/>
          <a:lstStyle/>
          <a:p>
            <a:r>
              <a:rPr lang="es-CL" dirty="0" smtClean="0">
                <a:solidFill>
                  <a:schemeClr val="accent2"/>
                </a:solidFill>
              </a:rPr>
              <a:t>VISTAS  DESDE EL INTERIOR DEL EDIFICIO LOURDES </a:t>
            </a:r>
            <a:endParaRPr lang="es-CL"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8</a:t>
            </a:fld>
            <a:endParaRPr lang="es-CL" dirty="0"/>
          </a:p>
        </p:txBody>
      </p:sp>
      <p:sp>
        <p:nvSpPr>
          <p:cNvPr id="7" name="6 CuadroTexto"/>
          <p:cNvSpPr txBox="1"/>
          <p:nvPr/>
        </p:nvSpPr>
        <p:spPr>
          <a:xfrm>
            <a:off x="8063880" y="6334555"/>
            <a:ext cx="1080120" cy="292359"/>
          </a:xfrm>
          <a:prstGeom prst="rect">
            <a:avLst/>
          </a:prstGeom>
          <a:noFill/>
        </p:spPr>
        <p:txBody>
          <a:bodyPr wrap="square" lIns="91410" tIns="45706" rIns="91410" bIns="45706" rtlCol="0">
            <a:spAutoFit/>
          </a:bodyPr>
          <a:lstStyle/>
          <a:p>
            <a:r>
              <a:rPr lang="es-MX" sz="1300" dirty="0">
                <a:hlinkClick r:id="rId3" action="ppaction://hlinksldjump"/>
              </a:rPr>
              <a:t>INDICE</a:t>
            </a:r>
            <a:endParaRPr lang="es-CL" sz="1300" dirty="0"/>
          </a:p>
        </p:txBody>
      </p:sp>
      <p:sp>
        <p:nvSpPr>
          <p:cNvPr id="8"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13" name="12 CuadroTexto"/>
          <p:cNvSpPr txBox="1"/>
          <p:nvPr/>
        </p:nvSpPr>
        <p:spPr>
          <a:xfrm>
            <a:off x="5364090" y="1441583"/>
            <a:ext cx="2088232" cy="273420"/>
          </a:xfrm>
          <a:prstGeom prst="rect">
            <a:avLst/>
          </a:prstGeom>
          <a:noFill/>
        </p:spPr>
        <p:txBody>
          <a:bodyPr wrap="square" lIns="103138" tIns="51568" rIns="103138" bIns="51568" rtlCol="0">
            <a:spAutoFit/>
          </a:bodyPr>
          <a:lstStyle/>
          <a:p>
            <a:r>
              <a:rPr lang="es-CL" sz="1100" dirty="0"/>
              <a:t>CENTRO DE SANTIAGO</a:t>
            </a:r>
          </a:p>
        </p:txBody>
      </p:sp>
      <p:sp>
        <p:nvSpPr>
          <p:cNvPr id="14" name="13 CuadroTexto"/>
          <p:cNvSpPr txBox="1"/>
          <p:nvPr/>
        </p:nvSpPr>
        <p:spPr>
          <a:xfrm>
            <a:off x="4932041" y="6180521"/>
            <a:ext cx="2088232" cy="273420"/>
          </a:xfrm>
          <a:prstGeom prst="rect">
            <a:avLst/>
          </a:prstGeom>
          <a:noFill/>
        </p:spPr>
        <p:txBody>
          <a:bodyPr wrap="square" lIns="103138" tIns="51568" rIns="103138" bIns="51568" rtlCol="0">
            <a:spAutoFit/>
          </a:bodyPr>
          <a:lstStyle/>
          <a:p>
            <a:r>
              <a:rPr lang="es-CL" sz="1100" dirty="0"/>
              <a:t>GENERAL VELASQUEZ</a:t>
            </a:r>
          </a:p>
        </p:txBody>
      </p:sp>
      <p:sp>
        <p:nvSpPr>
          <p:cNvPr id="16" name="15 CuadroTexto"/>
          <p:cNvSpPr txBox="1"/>
          <p:nvPr/>
        </p:nvSpPr>
        <p:spPr>
          <a:xfrm>
            <a:off x="7380313" y="4379507"/>
            <a:ext cx="2088232" cy="273420"/>
          </a:xfrm>
          <a:prstGeom prst="rect">
            <a:avLst/>
          </a:prstGeom>
          <a:noFill/>
        </p:spPr>
        <p:txBody>
          <a:bodyPr wrap="square" lIns="103138" tIns="51568" rIns="103138" bIns="51568" rtlCol="0">
            <a:spAutoFit/>
          </a:bodyPr>
          <a:lstStyle/>
          <a:p>
            <a:r>
              <a:rPr lang="es-CL" sz="1100" dirty="0"/>
              <a:t>VILLA PORTALES </a:t>
            </a:r>
          </a:p>
        </p:txBody>
      </p:sp>
      <p:sp>
        <p:nvSpPr>
          <p:cNvPr id="17" name="16 CuadroTexto"/>
          <p:cNvSpPr txBox="1"/>
          <p:nvPr/>
        </p:nvSpPr>
        <p:spPr>
          <a:xfrm>
            <a:off x="251520" y="4225247"/>
            <a:ext cx="2088232" cy="273420"/>
          </a:xfrm>
          <a:prstGeom prst="rect">
            <a:avLst/>
          </a:prstGeom>
          <a:noFill/>
        </p:spPr>
        <p:txBody>
          <a:bodyPr wrap="square" lIns="103138" tIns="51568" rIns="103138" bIns="51568" rtlCol="0">
            <a:spAutoFit/>
          </a:bodyPr>
          <a:lstStyle/>
          <a:p>
            <a:r>
              <a:rPr lang="es-CL" sz="1100" dirty="0"/>
              <a:t>RENCA</a:t>
            </a:r>
          </a:p>
        </p:txBody>
      </p:sp>
    </p:spTree>
    <p:extLst>
      <p:ext uri="{BB962C8B-B14F-4D97-AF65-F5344CB8AC3E}">
        <p14:creationId xmlns:p14="http://schemas.microsoft.com/office/powerpoint/2010/main" val="16823379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436096" y="1130422"/>
            <a:ext cx="3080321" cy="5538938"/>
          </a:xfrm>
        </p:spPr>
        <p:txBody>
          <a:bodyPr>
            <a:normAutofit/>
          </a:bodyPr>
          <a:lstStyle/>
          <a:p>
            <a:r>
              <a:rPr lang="es-CL" sz="1200" b="1" dirty="0" smtClean="0">
                <a:solidFill>
                  <a:schemeClr val="tx1"/>
                </a:solidFill>
                <a:latin typeface="Arial Narrow" panose="020B0606020202030204" pitchFamily="34" charset="0"/>
              </a:rPr>
              <a:t>SEGÚN LA E.E.T.T:</a:t>
            </a:r>
          </a:p>
          <a:p>
            <a:pPr algn="just"/>
            <a:r>
              <a:rPr lang="es-CL" sz="1200" dirty="0" smtClean="0">
                <a:solidFill>
                  <a:schemeClr val="tx1"/>
                </a:solidFill>
                <a:latin typeface="Arial Narrow" panose="020B0606020202030204" pitchFamily="34" charset="0"/>
              </a:rPr>
              <a:t>Los closets se harán  de acuerdo a plano de detalle respectivos.</a:t>
            </a:r>
          </a:p>
          <a:p>
            <a:pPr algn="just"/>
            <a:r>
              <a:rPr lang="es-CL" sz="1200" dirty="0" smtClean="0">
                <a:solidFill>
                  <a:schemeClr val="tx1"/>
                </a:solidFill>
                <a:latin typeface="Arial Narrow" panose="020B0606020202030204" pitchFamily="34" charset="0"/>
              </a:rPr>
              <a:t>Elementos interiores y puertas de  madera aglomerada  16 mm de espesor.</a:t>
            </a:r>
          </a:p>
          <a:p>
            <a:pPr algn="just"/>
            <a:r>
              <a:rPr lang="es-CL" sz="1200" dirty="0" smtClean="0">
                <a:solidFill>
                  <a:schemeClr val="tx1"/>
                </a:solidFill>
                <a:latin typeface="Arial Narrow" panose="020B0606020202030204" pitchFamily="34" charset="0"/>
              </a:rPr>
              <a:t>Los muebles se </a:t>
            </a:r>
            <a:r>
              <a:rPr lang="es-CL" sz="1200" dirty="0" err="1" smtClean="0">
                <a:solidFill>
                  <a:schemeClr val="tx1"/>
                </a:solidFill>
                <a:latin typeface="Arial Narrow" panose="020B0606020202030204" pitchFamily="34" charset="0"/>
              </a:rPr>
              <a:t>deberan</a:t>
            </a:r>
            <a:r>
              <a:rPr lang="es-CL" sz="1200" dirty="0" smtClean="0">
                <a:solidFill>
                  <a:schemeClr val="tx1"/>
                </a:solidFill>
                <a:latin typeface="Arial Narrow" panose="020B0606020202030204" pitchFamily="34" charset="0"/>
              </a:rPr>
              <a:t> ajustar a las siguientes especificaciones :</a:t>
            </a:r>
          </a:p>
          <a:p>
            <a:pPr marL="285750" indent="-285750" algn="just">
              <a:buFont typeface="Arial" panose="020B0604020202020204" pitchFamily="34" charset="0"/>
              <a:buChar char="•"/>
            </a:pPr>
            <a:r>
              <a:rPr lang="es-CL" sz="1200" dirty="0" smtClean="0">
                <a:solidFill>
                  <a:schemeClr val="tx1"/>
                </a:solidFill>
                <a:latin typeface="Arial Narrow" panose="020B0606020202030204" pitchFamily="34" charset="0"/>
              </a:rPr>
              <a:t>Barra para colgar de acero  Termo Plastificado  20 mm </a:t>
            </a:r>
            <a:r>
              <a:rPr lang="es-CL" sz="1200" dirty="0" err="1" smtClean="0">
                <a:solidFill>
                  <a:schemeClr val="tx1"/>
                </a:solidFill>
                <a:latin typeface="Arial Narrow" panose="020B0606020202030204" pitchFamily="34" charset="0"/>
              </a:rPr>
              <a:t>diametro</a:t>
            </a:r>
            <a:endParaRPr lang="es-CL" sz="1200" dirty="0" smtClean="0">
              <a:solidFill>
                <a:schemeClr val="tx1"/>
              </a:solidFill>
              <a:latin typeface="Arial Narrow" panose="020B0606020202030204" pitchFamily="34" charset="0"/>
            </a:endParaRPr>
          </a:p>
          <a:p>
            <a:pPr marL="285750" indent="-285750" algn="just">
              <a:buFont typeface="Arial" panose="020B0604020202020204" pitchFamily="34" charset="0"/>
              <a:buChar char="•"/>
            </a:pPr>
            <a:r>
              <a:rPr lang="es-CL" sz="1200" dirty="0" smtClean="0">
                <a:solidFill>
                  <a:schemeClr val="tx1"/>
                </a:solidFill>
                <a:latin typeface="Arial Narrow" panose="020B0606020202030204" pitchFamily="34" charset="0"/>
              </a:rPr>
              <a:t>Bisagras con retenes </a:t>
            </a:r>
            <a:r>
              <a:rPr lang="es-CL" sz="1200" dirty="0" err="1" smtClean="0">
                <a:solidFill>
                  <a:schemeClr val="tx1"/>
                </a:solidFill>
                <a:latin typeface="Arial Narrow" panose="020B0606020202030204" pitchFamily="34" charset="0"/>
              </a:rPr>
              <a:t>magneticos</a:t>
            </a:r>
            <a:r>
              <a:rPr lang="es-CL" sz="1200" dirty="0" smtClean="0">
                <a:solidFill>
                  <a:schemeClr val="tx1"/>
                </a:solidFill>
                <a:latin typeface="Arial Narrow" panose="020B0606020202030204" pitchFamily="34" charset="0"/>
              </a:rPr>
              <a:t> </a:t>
            </a:r>
          </a:p>
          <a:p>
            <a:pPr marL="285750" indent="-285750" algn="just">
              <a:buFont typeface="Arial" panose="020B0604020202020204" pitchFamily="34" charset="0"/>
              <a:buChar char="•"/>
            </a:pPr>
            <a:r>
              <a:rPr lang="es-CL" sz="1200" dirty="0" smtClean="0">
                <a:solidFill>
                  <a:schemeClr val="tx1"/>
                </a:solidFill>
                <a:latin typeface="Arial Narrow" panose="020B0606020202030204" pitchFamily="34" charset="0"/>
              </a:rPr>
              <a:t>Puertas </a:t>
            </a:r>
            <a:r>
              <a:rPr lang="es-CL" sz="1200" dirty="0" err="1" smtClean="0">
                <a:solidFill>
                  <a:schemeClr val="tx1"/>
                </a:solidFill>
                <a:latin typeface="Arial Narrow" panose="020B0606020202030204" pitchFamily="34" charset="0"/>
              </a:rPr>
              <a:t>melamina</a:t>
            </a:r>
            <a:r>
              <a:rPr lang="es-CL" sz="1200" dirty="0" smtClean="0">
                <a:solidFill>
                  <a:schemeClr val="tx1"/>
                </a:solidFill>
                <a:latin typeface="Arial Narrow" panose="020B0606020202030204" pitchFamily="34" charset="0"/>
              </a:rPr>
              <a:t>  blanca </a:t>
            </a:r>
          </a:p>
          <a:p>
            <a:pPr marL="285750" indent="-285750" algn="just">
              <a:buFont typeface="Arial" panose="020B0604020202020204" pitchFamily="34" charset="0"/>
              <a:buChar char="•"/>
            </a:pPr>
            <a:r>
              <a:rPr lang="es-CL" sz="1200" dirty="0" smtClean="0">
                <a:solidFill>
                  <a:schemeClr val="tx1"/>
                </a:solidFill>
                <a:latin typeface="Arial Narrow" panose="020B0606020202030204" pitchFamily="34" charset="0"/>
              </a:rPr>
              <a:t>Tiradores </a:t>
            </a:r>
            <a:r>
              <a:rPr lang="es-CL" sz="1200" dirty="0" err="1" smtClean="0">
                <a:solidFill>
                  <a:schemeClr val="tx1"/>
                </a:solidFill>
                <a:latin typeface="Arial Narrow" panose="020B0606020202030204" pitchFamily="34" charset="0"/>
              </a:rPr>
              <a:t>pvc</a:t>
            </a:r>
            <a:r>
              <a:rPr lang="es-CL" sz="1200" dirty="0" smtClean="0">
                <a:solidFill>
                  <a:schemeClr val="tx1"/>
                </a:solidFill>
                <a:latin typeface="Arial Narrow" panose="020B0606020202030204" pitchFamily="34" charset="0"/>
              </a:rPr>
              <a:t> embutidos </a:t>
            </a:r>
          </a:p>
          <a:p>
            <a:pPr marL="285750" indent="-285750" algn="just">
              <a:buFont typeface="Arial" panose="020B0604020202020204" pitchFamily="34" charset="0"/>
              <a:buChar char="•"/>
            </a:pPr>
            <a:r>
              <a:rPr lang="es-CL" sz="1200" dirty="0" smtClean="0">
                <a:solidFill>
                  <a:schemeClr val="tx1"/>
                </a:solidFill>
                <a:latin typeface="Arial Narrow" panose="020B0606020202030204" pitchFamily="34" charset="0"/>
              </a:rPr>
              <a:t>Piernas , cenefa y </a:t>
            </a:r>
            <a:r>
              <a:rPr lang="es-CL" sz="1200" dirty="0" err="1" smtClean="0">
                <a:solidFill>
                  <a:schemeClr val="tx1"/>
                </a:solidFill>
                <a:latin typeface="Arial Narrow" panose="020B0606020202030204" pitchFamily="34" charset="0"/>
              </a:rPr>
              <a:t>contrapiernas</a:t>
            </a:r>
            <a:r>
              <a:rPr lang="es-CL" sz="1200" dirty="0" smtClean="0">
                <a:solidFill>
                  <a:schemeClr val="tx1"/>
                </a:solidFill>
                <a:latin typeface="Arial Narrow" panose="020B0606020202030204" pitchFamily="34" charset="0"/>
              </a:rPr>
              <a:t> </a:t>
            </a:r>
            <a:r>
              <a:rPr lang="es-CL" sz="1200" dirty="0" err="1" smtClean="0">
                <a:solidFill>
                  <a:schemeClr val="tx1"/>
                </a:solidFill>
                <a:latin typeface="Arial Narrow" panose="020B0606020202030204" pitchFamily="34" charset="0"/>
              </a:rPr>
              <a:t>melamina</a:t>
            </a:r>
            <a:r>
              <a:rPr lang="es-CL" sz="1200" dirty="0" smtClean="0">
                <a:solidFill>
                  <a:schemeClr val="tx1"/>
                </a:solidFill>
                <a:latin typeface="Arial Narrow" panose="020B0606020202030204" pitchFamily="34" charset="0"/>
              </a:rPr>
              <a:t> blanca.</a:t>
            </a:r>
          </a:p>
          <a:p>
            <a:pPr algn="just"/>
            <a:r>
              <a:rPr lang="es-CL" sz="1200" dirty="0" smtClean="0">
                <a:solidFill>
                  <a:schemeClr val="tx1"/>
                </a:solidFill>
                <a:latin typeface="Arial Narrow" panose="020B0606020202030204" pitchFamily="34" charset="0"/>
              </a:rPr>
              <a:t>Las  </a:t>
            </a:r>
            <a:r>
              <a:rPr lang="es-CL" sz="1200" dirty="0" err="1" smtClean="0">
                <a:solidFill>
                  <a:schemeClr val="tx1"/>
                </a:solidFill>
                <a:latin typeface="Arial Narrow" panose="020B0606020202030204" pitchFamily="34" charset="0"/>
              </a:rPr>
              <a:t>deberan</a:t>
            </a:r>
            <a:r>
              <a:rPr lang="es-CL" sz="1200" dirty="0" smtClean="0">
                <a:solidFill>
                  <a:schemeClr val="tx1"/>
                </a:solidFill>
                <a:latin typeface="Arial Narrow" panose="020B0606020202030204" pitchFamily="34" charset="0"/>
              </a:rPr>
              <a:t> ser empotradas en la madera</a:t>
            </a:r>
          </a:p>
          <a:p>
            <a:pPr algn="just"/>
            <a:endParaRPr lang="es-CL" dirty="0">
              <a:latin typeface="Arial Narrow" panose="020B0606020202030204" pitchFamily="34" charset="0"/>
            </a:endParaRPr>
          </a:p>
          <a:p>
            <a:pPr algn="just"/>
            <a:endParaRPr lang="es-CL" dirty="0">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80</a:t>
            </a:fld>
            <a:endParaRPr lang="es-CL" dirty="0"/>
          </a:p>
        </p:txBody>
      </p:sp>
      <p:sp>
        <p:nvSpPr>
          <p:cNvPr id="8"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9269" y="765322"/>
            <a:ext cx="4790007" cy="3600401"/>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1" y="5046093"/>
            <a:ext cx="1872208" cy="1407242"/>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5" y="5046092"/>
            <a:ext cx="1872209" cy="1407243"/>
          </a:xfrm>
          <a:prstGeom prst="rect">
            <a:avLst/>
          </a:prstGeom>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537280"/>
            <a:ext cx="1241290" cy="1241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409" y="4836985"/>
            <a:ext cx="2370968" cy="1485545"/>
          </a:xfrm>
          <a:prstGeom prst="rect">
            <a:avLst/>
          </a:prstGeom>
        </p:spPr>
      </p:pic>
      <p:sp>
        <p:nvSpPr>
          <p:cNvPr id="10" name="9 CuadroTexto"/>
          <p:cNvSpPr txBox="1"/>
          <p:nvPr/>
        </p:nvSpPr>
        <p:spPr>
          <a:xfrm>
            <a:off x="467544" y="4626714"/>
            <a:ext cx="2736303" cy="261610"/>
          </a:xfrm>
          <a:prstGeom prst="rect">
            <a:avLst/>
          </a:prstGeom>
          <a:noFill/>
        </p:spPr>
        <p:txBody>
          <a:bodyPr wrap="square" rtlCol="0">
            <a:spAutoFit/>
          </a:bodyPr>
          <a:lstStyle/>
          <a:p>
            <a:r>
              <a:rPr lang="es-CL" sz="1100" dirty="0" smtClean="0">
                <a:solidFill>
                  <a:schemeClr val="bg1"/>
                </a:solidFill>
              </a:rPr>
              <a:t>Closet empotrado </a:t>
            </a:r>
            <a:endParaRPr lang="es-CL" sz="1100" dirty="0">
              <a:solidFill>
                <a:schemeClr val="bg1"/>
              </a:solidFill>
            </a:endParaRPr>
          </a:p>
        </p:txBody>
      </p:sp>
      <p:sp>
        <p:nvSpPr>
          <p:cNvPr id="11" name="10 CuadroTexto"/>
          <p:cNvSpPr txBox="1"/>
          <p:nvPr/>
        </p:nvSpPr>
        <p:spPr>
          <a:xfrm>
            <a:off x="395535" y="6191725"/>
            <a:ext cx="2736303" cy="261610"/>
          </a:xfrm>
          <a:prstGeom prst="rect">
            <a:avLst/>
          </a:prstGeom>
          <a:noFill/>
        </p:spPr>
        <p:txBody>
          <a:bodyPr wrap="square" rtlCol="0">
            <a:spAutoFit/>
          </a:bodyPr>
          <a:lstStyle/>
          <a:p>
            <a:r>
              <a:rPr lang="es-CL" sz="1100" dirty="0" smtClean="0">
                <a:solidFill>
                  <a:schemeClr val="bg1"/>
                </a:solidFill>
              </a:rPr>
              <a:t>Closet empotrado </a:t>
            </a:r>
            <a:endParaRPr lang="es-CL" sz="1100" dirty="0">
              <a:solidFill>
                <a:schemeClr val="bg1"/>
              </a:solidFill>
            </a:endParaRPr>
          </a:p>
        </p:txBody>
      </p:sp>
      <p:sp>
        <p:nvSpPr>
          <p:cNvPr id="12" name="1 Título"/>
          <p:cNvSpPr>
            <a:spLocks noGrp="1"/>
          </p:cNvSpPr>
          <p:nvPr>
            <p:ph type="title"/>
          </p:nvPr>
        </p:nvSpPr>
        <p:spPr>
          <a:xfrm>
            <a:off x="5425775" y="-99392"/>
            <a:ext cx="3008313" cy="1162051"/>
          </a:xfrm>
        </p:spPr>
        <p:txBody>
          <a:bodyPr/>
          <a:lstStyle/>
          <a:p>
            <a:r>
              <a:rPr lang="es-CL" dirty="0" smtClean="0">
                <a:solidFill>
                  <a:schemeClr val="accent2"/>
                </a:solidFill>
              </a:rPr>
              <a:t>PARTIDA 15:</a:t>
            </a:r>
            <a:br>
              <a:rPr lang="es-CL" dirty="0" smtClean="0">
                <a:solidFill>
                  <a:schemeClr val="accent2"/>
                </a:solidFill>
              </a:rPr>
            </a:br>
            <a:r>
              <a:rPr lang="es-CL" dirty="0" smtClean="0">
                <a:solidFill>
                  <a:schemeClr val="accent2"/>
                </a:solidFill>
              </a:rPr>
              <a:t>CLOSET DORMITORIOS</a:t>
            </a:r>
            <a:endParaRPr lang="es-CL" dirty="0">
              <a:solidFill>
                <a:schemeClr val="accent2"/>
              </a:solidFill>
            </a:endParaRPr>
          </a:p>
        </p:txBody>
      </p:sp>
    </p:spTree>
    <p:extLst>
      <p:ext uri="{BB962C8B-B14F-4D97-AF65-F5344CB8AC3E}">
        <p14:creationId xmlns:p14="http://schemas.microsoft.com/office/powerpoint/2010/main" val="18834334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724128" y="476672"/>
            <a:ext cx="3008313" cy="4386263"/>
          </a:xfrm>
        </p:spPr>
        <p:txBody>
          <a:bodyPr/>
          <a:lstStyle/>
          <a:p>
            <a:pPr algn="just"/>
            <a:r>
              <a:rPr lang="es-CL" sz="1200" b="1" dirty="0">
                <a:solidFill>
                  <a:schemeClr val="tx1"/>
                </a:solidFill>
                <a:latin typeface="Arial Narrow" panose="020B0606020202030204" pitchFamily="34" charset="0"/>
              </a:rPr>
              <a:t>DESCRIPCION :</a:t>
            </a:r>
          </a:p>
          <a:p>
            <a:pPr algn="just"/>
            <a:r>
              <a:rPr lang="es-CL" dirty="0">
                <a:solidFill>
                  <a:schemeClr val="tx1"/>
                </a:solidFill>
                <a:latin typeface="Arial Narrow" panose="020B0606020202030204" pitchFamily="34" charset="0"/>
              </a:rPr>
              <a:t>Para los closets de los dormitorios se construyen closets empotrados al muro en los dormitorios matrimoniales.</a:t>
            </a:r>
          </a:p>
          <a:p>
            <a:pPr algn="just"/>
            <a:r>
              <a:rPr lang="es-CL" dirty="0">
                <a:solidFill>
                  <a:schemeClr val="tx1"/>
                </a:solidFill>
                <a:latin typeface="Arial Narrow" panose="020B0606020202030204" pitchFamily="34" charset="0"/>
              </a:rPr>
              <a:t>El confeccionado de los closets se realizó en la misma obra</a:t>
            </a:r>
            <a:r>
              <a:rPr lang="es-CL" dirty="0" smtClean="0">
                <a:solidFill>
                  <a:schemeClr val="tx1"/>
                </a:solidFill>
                <a:latin typeface="Arial Narrow" panose="020B0606020202030204" pitchFamily="34" charset="0"/>
              </a:rPr>
              <a:t>.</a:t>
            </a:r>
          </a:p>
          <a:p>
            <a:pPr algn="just"/>
            <a:endParaRPr lang="es-CL" dirty="0">
              <a:solidFill>
                <a:schemeClr val="tx1"/>
              </a:solidFill>
              <a:latin typeface="Arial Narrow" panose="020B0606020202030204" pitchFamily="34" charset="0"/>
            </a:endParaRPr>
          </a:p>
          <a:p>
            <a:pPr algn="just"/>
            <a:endParaRPr lang="es-CL" dirty="0">
              <a:solidFill>
                <a:schemeClr val="tx1"/>
              </a:solidFill>
              <a:latin typeface="Arial Narrow" panose="020B0606020202030204" pitchFamily="34" charset="0"/>
            </a:endParaRPr>
          </a:p>
          <a:p>
            <a:pPr algn="just"/>
            <a:r>
              <a:rPr lang="es-CL" sz="1200" b="1" dirty="0">
                <a:solidFill>
                  <a:schemeClr val="tx1"/>
                </a:solidFill>
                <a:latin typeface="Arial Narrow" panose="020B0606020202030204" pitchFamily="34" charset="0"/>
              </a:rPr>
              <a:t>OBSERVACION CRITICA  :</a:t>
            </a:r>
          </a:p>
          <a:p>
            <a:pPr algn="just"/>
            <a:r>
              <a:rPr lang="es-CL" sz="1400" dirty="0">
                <a:solidFill>
                  <a:schemeClr val="tx1"/>
                </a:solidFill>
                <a:latin typeface="Arial Narrow" panose="020B0606020202030204" pitchFamily="34" charset="0"/>
              </a:rPr>
              <a:t>Durante el proceso de montaje y confección in situ de los closets se observó  que me malgasta mucho </a:t>
            </a:r>
            <a:r>
              <a:rPr lang="es-CL" sz="1400" dirty="0" smtClean="0">
                <a:solidFill>
                  <a:schemeClr val="tx1"/>
                </a:solidFill>
                <a:latin typeface="Arial Narrow" panose="020B0606020202030204" pitchFamily="34" charset="0"/>
              </a:rPr>
              <a:t>material.</a:t>
            </a:r>
          </a:p>
          <a:p>
            <a:pPr algn="just"/>
            <a:r>
              <a:rPr lang="es-CL" sz="1400" dirty="0" smtClean="0">
                <a:solidFill>
                  <a:schemeClr val="tx1"/>
                </a:solidFill>
                <a:latin typeface="Arial Narrow" panose="020B0606020202030204" pitchFamily="34" charset="0"/>
              </a:rPr>
              <a:t>Sin embargo , a pesar de lo anterior, la </a:t>
            </a:r>
            <a:r>
              <a:rPr lang="es-CL" sz="1400" dirty="0" err="1" smtClean="0">
                <a:solidFill>
                  <a:schemeClr val="tx1"/>
                </a:solidFill>
                <a:latin typeface="Arial Narrow" panose="020B0606020202030204" pitchFamily="34" charset="0"/>
              </a:rPr>
              <a:t>proligidad</a:t>
            </a:r>
            <a:r>
              <a:rPr lang="es-CL" sz="1400" dirty="0" smtClean="0">
                <a:solidFill>
                  <a:schemeClr val="tx1"/>
                </a:solidFill>
                <a:latin typeface="Arial Narrow" panose="020B0606020202030204" pitchFamily="34" charset="0"/>
              </a:rPr>
              <a:t> de las terminaciones en este caso es aceptable.</a:t>
            </a:r>
          </a:p>
          <a:p>
            <a:pPr algn="just"/>
            <a:r>
              <a:rPr lang="es-CL" sz="1400" dirty="0" smtClean="0">
                <a:solidFill>
                  <a:schemeClr val="tx1"/>
                </a:solidFill>
                <a:latin typeface="Arial Narrow" panose="020B0606020202030204" pitchFamily="34" charset="0"/>
              </a:rPr>
              <a:t>Hasta cierto punto la instalación de los closets llega a llamar la </a:t>
            </a:r>
            <a:r>
              <a:rPr lang="es-CL" sz="1400" dirty="0" err="1" smtClean="0">
                <a:solidFill>
                  <a:schemeClr val="tx1"/>
                </a:solidFill>
                <a:latin typeface="Arial Narrow" panose="020B0606020202030204" pitchFamily="34" charset="0"/>
              </a:rPr>
              <a:t>atención.Tal</a:t>
            </a:r>
            <a:r>
              <a:rPr lang="es-CL" sz="1400" dirty="0" smtClean="0">
                <a:solidFill>
                  <a:schemeClr val="tx1"/>
                </a:solidFill>
                <a:latin typeface="Arial Narrow" panose="020B0606020202030204" pitchFamily="34" charset="0"/>
              </a:rPr>
              <a:t> como se observa en la imagen adjunta , se coloca el  colgador próximo a un pilar falso.</a:t>
            </a:r>
            <a:endParaRPr lang="es-CL" sz="1400" dirty="0">
              <a:solidFill>
                <a:schemeClr val="tx1"/>
              </a:solidFill>
              <a:latin typeface="Arial Narrow" panose="020B0606020202030204" pitchFamily="34" charset="0"/>
            </a:endParaRP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81</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2083" y="1116299"/>
            <a:ext cx="6192689" cy="4625403"/>
          </a:xfrm>
          <a:prstGeom prst="rect">
            <a:avLst/>
          </a:prstGeom>
        </p:spPr>
      </p:pic>
    </p:spTree>
    <p:extLst>
      <p:ext uri="{BB962C8B-B14F-4D97-AF65-F5344CB8AC3E}">
        <p14:creationId xmlns:p14="http://schemas.microsoft.com/office/powerpoint/2010/main" val="16810060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82</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12" name="11 Tabla"/>
          <p:cNvGraphicFramePr>
            <a:graphicFrameLocks noGrp="1"/>
          </p:cNvGraphicFramePr>
          <p:nvPr>
            <p:extLst>
              <p:ext uri="{D42A27DB-BD31-4B8C-83A1-F6EECF244321}">
                <p14:modId xmlns:p14="http://schemas.microsoft.com/office/powerpoint/2010/main" val="971736981"/>
              </p:ext>
            </p:extLst>
          </p:nvPr>
        </p:nvGraphicFramePr>
        <p:xfrm>
          <a:off x="395536" y="476672"/>
          <a:ext cx="8064895" cy="1728706"/>
        </p:xfrm>
        <a:graphic>
          <a:graphicData uri="http://schemas.openxmlformats.org/drawingml/2006/table">
            <a:tbl>
              <a:tblPr firstRow="1" firstCol="1">
                <a:tableStyleId>{5C22544A-7EE6-4342-B048-85BDC9FD1C3A}</a:tableStyleId>
              </a:tblPr>
              <a:tblGrid>
                <a:gridCol w="5294963"/>
                <a:gridCol w="675593"/>
                <a:gridCol w="675593"/>
                <a:gridCol w="709373"/>
                <a:gridCol w="709373"/>
              </a:tblGrid>
              <a:tr h="164266">
                <a:tc>
                  <a:txBody>
                    <a:bodyPr/>
                    <a:lstStyle/>
                    <a:p>
                      <a:pPr algn="l" fontAlgn="b"/>
                      <a:r>
                        <a:rPr lang="es-CL" sz="900" u="none" strike="noStrike" dirty="0">
                          <a:effectLst/>
                        </a:rPr>
                        <a:t>SUBPARTIDA : MUEBLE DE CLOSETS  AGLOMERADO MASISA</a:t>
                      </a:r>
                      <a:endParaRPr lang="es-CL" sz="900" b="1" i="0" u="none" strike="noStrike" dirty="0">
                        <a:solidFill>
                          <a:srgbClr val="000000"/>
                        </a:solidFill>
                        <a:effectLst/>
                        <a:latin typeface="Calibri"/>
                      </a:endParaRPr>
                    </a:p>
                  </a:txBody>
                  <a:tcPr marL="0" marR="0" marT="0" marB="0" anchor="b"/>
                </a:tc>
                <a:tc gridSpan="2">
                  <a:txBody>
                    <a:bodyPr/>
                    <a:lstStyle/>
                    <a:p>
                      <a:pPr algn="l" fontAlgn="b"/>
                      <a:r>
                        <a:rPr lang="es-CL" sz="900" u="none" strike="noStrike">
                          <a:effectLst/>
                        </a:rPr>
                        <a:t>UNIDAD DE MEDIDA : UNI</a:t>
                      </a:r>
                      <a:endParaRPr lang="es-CL" sz="9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900" u="none" strike="noStrike">
                          <a:effectLst/>
                        </a:rPr>
                        <a:t>APU</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19.023 </a:t>
                      </a:r>
                      <a:endParaRPr lang="es-CL" sz="900" b="1" i="0" u="none" strike="noStrike">
                        <a:solidFill>
                          <a:srgbClr val="000000"/>
                        </a:solidFill>
                        <a:effectLst/>
                        <a:latin typeface="Calibri"/>
                      </a:endParaRPr>
                    </a:p>
                  </a:txBody>
                  <a:tcPr marL="0" marR="0" marT="0" marB="0" anchor="b"/>
                </a:tc>
              </a:tr>
              <a:tr h="156444">
                <a:tc>
                  <a:txBody>
                    <a:bodyPr/>
                    <a:lstStyle/>
                    <a:p>
                      <a:pPr algn="l" fontAlgn="b"/>
                      <a:r>
                        <a:rPr lang="es-CL" sz="900" u="none" strike="noStrike">
                          <a:effectLst/>
                        </a:rPr>
                        <a:t>ITEM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UNIDAD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CANTIDAD</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VALOR</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TOTAL </a:t>
                      </a:r>
                      <a:endParaRPr lang="es-CL" sz="900" b="0" i="0" u="none" strike="noStrike">
                        <a:solidFill>
                          <a:srgbClr val="000000"/>
                        </a:solidFill>
                        <a:effectLst/>
                        <a:latin typeface="Calibri"/>
                      </a:endParaRPr>
                    </a:p>
                  </a:txBody>
                  <a:tcPr marL="0" marR="0" marT="0" marB="0" anchor="b"/>
                </a:tc>
              </a:tr>
              <a:tr h="156444">
                <a:tc>
                  <a:txBody>
                    <a:bodyPr/>
                    <a:lstStyle/>
                    <a:p>
                      <a:pPr algn="l" fontAlgn="b"/>
                      <a:r>
                        <a:rPr lang="es-CL" sz="900" u="none" strike="noStrike">
                          <a:effectLst/>
                        </a:rPr>
                        <a:t>MADERA AGLOMERADA  MELAMINA BLANCA  ESPESOR 16 MM   1830 X 2500 MM  MASISA</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M2</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0,5</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20.490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10.245 </a:t>
                      </a:r>
                      <a:endParaRPr lang="es-CL" sz="900" b="0" i="0" u="none" strike="noStrike">
                        <a:solidFill>
                          <a:srgbClr val="000000"/>
                        </a:solidFill>
                        <a:effectLst/>
                        <a:latin typeface="Calibri"/>
                      </a:endParaRPr>
                    </a:p>
                  </a:txBody>
                  <a:tcPr marL="0" marR="0" marT="0" marB="0" anchor="b"/>
                </a:tc>
              </a:tr>
              <a:tr h="156444">
                <a:tc>
                  <a:txBody>
                    <a:bodyPr/>
                    <a:lstStyle/>
                    <a:p>
                      <a:pPr algn="l" fontAlgn="b"/>
                      <a:r>
                        <a:rPr lang="pt-BR" sz="900" u="none" strike="noStrike">
                          <a:effectLst/>
                        </a:rPr>
                        <a:t>BARRA DE ACERO  TERMO PLASTIFICADO  20MM DIAMETRO  CINTAC</a:t>
                      </a:r>
                      <a:endParaRPr lang="pt-BR"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4.890,00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1.956,00 </a:t>
                      </a:r>
                      <a:endParaRPr lang="es-CL" sz="900" b="0" i="0" u="none" strike="noStrike">
                        <a:solidFill>
                          <a:srgbClr val="000000"/>
                        </a:solidFill>
                        <a:effectLst/>
                        <a:latin typeface="Calibri"/>
                      </a:endParaRPr>
                    </a:p>
                  </a:txBody>
                  <a:tcPr marL="0" marR="0" marT="0" marB="0" anchor="b"/>
                </a:tc>
              </a:tr>
              <a:tr h="156444">
                <a:tc>
                  <a:txBody>
                    <a:bodyPr/>
                    <a:lstStyle/>
                    <a:p>
                      <a:pPr algn="l" fontAlgn="b"/>
                      <a:r>
                        <a:rPr lang="es-CL" sz="900" u="none" strike="noStrike">
                          <a:effectLst/>
                        </a:rPr>
                        <a:t>BISAGRA RETEN  DOS UNIDADES   UTILLAR</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3.990,00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798,00 </a:t>
                      </a:r>
                      <a:endParaRPr lang="es-CL" sz="900" b="0" i="0" u="none" strike="noStrike">
                        <a:solidFill>
                          <a:srgbClr val="000000"/>
                        </a:solidFill>
                        <a:effectLst/>
                        <a:latin typeface="Calibri"/>
                      </a:endParaRPr>
                    </a:p>
                  </a:txBody>
                  <a:tcPr marL="0" marR="0" marT="0" marB="0" anchor="b"/>
                </a:tc>
              </a:tr>
              <a:tr h="156444">
                <a:tc>
                  <a:txBody>
                    <a:bodyPr/>
                    <a:lstStyle/>
                    <a:p>
                      <a:pPr algn="l" fontAlgn="b"/>
                      <a:r>
                        <a:rPr lang="es-CL" sz="900" u="none" strike="noStrike">
                          <a:effectLst/>
                        </a:rPr>
                        <a:t>TORNILLO MADERA AGLOMERADA  5X5/8"  5 UNIDADES POR BOLSA EASY FIX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0,6</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240,00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144,00 </a:t>
                      </a:r>
                      <a:endParaRPr lang="es-CL" sz="900" b="0" i="0" u="none" strike="noStrike">
                        <a:solidFill>
                          <a:srgbClr val="000000"/>
                        </a:solidFill>
                        <a:effectLst/>
                        <a:latin typeface="Calibri"/>
                      </a:endParaRPr>
                    </a:p>
                  </a:txBody>
                  <a:tcPr marL="0" marR="0" marT="0" marB="0" anchor="b"/>
                </a:tc>
              </a:tr>
              <a:tr h="156444">
                <a:tc>
                  <a:txBody>
                    <a:bodyPr/>
                    <a:lstStyle/>
                    <a:p>
                      <a:pPr algn="l" fontAlgn="b"/>
                      <a:r>
                        <a:rPr lang="pt-BR" sz="900" u="none" strike="noStrike">
                          <a:effectLst/>
                        </a:rPr>
                        <a:t>TAPACANTOS MELAMINICO ENCOLADO  1,6X5MTS   DVP</a:t>
                      </a:r>
                      <a:endParaRPr lang="pt-BR"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ML</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1.290,00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258,00 </a:t>
                      </a:r>
                      <a:endParaRPr lang="es-CL" sz="900" b="0" i="0" u="none" strike="noStrike">
                        <a:solidFill>
                          <a:srgbClr val="000000"/>
                        </a:solidFill>
                        <a:effectLst/>
                        <a:latin typeface="Calibri"/>
                      </a:endParaRPr>
                    </a:p>
                  </a:txBody>
                  <a:tcPr marL="0" marR="0" marT="0" marB="0" anchor="b"/>
                </a:tc>
              </a:tr>
              <a:tr h="156444">
                <a:tc>
                  <a:txBody>
                    <a:bodyPr/>
                    <a:lstStyle/>
                    <a:p>
                      <a:pPr algn="l" fontAlgn="b"/>
                      <a:r>
                        <a:rPr lang="es-CL" sz="900" u="none" strike="noStrike">
                          <a:effectLst/>
                        </a:rPr>
                        <a:t>ESCUADRA DOBLE PVC BLANCO  DVP  | 4  UNIDADES POR BOLSA</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UNI</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0,4</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280,00 </a:t>
                      </a:r>
                      <a:endParaRPr lang="es-CL" sz="900" b="0" i="0" u="none" strike="noStrike">
                        <a:solidFill>
                          <a:srgbClr val="000000"/>
                        </a:solidFill>
                        <a:effectLst/>
                        <a:latin typeface="Calibri"/>
                      </a:endParaRPr>
                    </a:p>
                  </a:txBody>
                  <a:tcPr marL="0" marR="0" marT="0" marB="0" anchor="b"/>
                </a:tc>
                <a:tc>
                  <a:txBody>
                    <a:bodyPr/>
                    <a:lstStyle/>
                    <a:p>
                      <a:pPr algn="l" fontAlgn="b"/>
                      <a:r>
                        <a:rPr lang="es-CL" sz="900" u="none" strike="noStrike">
                          <a:effectLst/>
                        </a:rPr>
                        <a:t> $         112,00 </a:t>
                      </a:r>
                      <a:endParaRPr lang="es-CL" sz="900" b="0" i="0" u="none" strike="noStrike">
                        <a:solidFill>
                          <a:srgbClr val="000000"/>
                        </a:solidFill>
                        <a:effectLst/>
                        <a:latin typeface="Calibri"/>
                      </a:endParaRPr>
                    </a:p>
                  </a:txBody>
                  <a:tcPr marL="0" marR="0" marT="0" marB="0" anchor="b"/>
                </a:tc>
              </a:tr>
              <a:tr h="156444">
                <a:tc>
                  <a:txBody>
                    <a:bodyPr/>
                    <a:lstStyle/>
                    <a:p>
                      <a:pPr algn="l" fontAlgn="b"/>
                      <a:r>
                        <a:rPr lang="es-CL" sz="900" u="none" strike="noStrike">
                          <a:effectLst/>
                        </a:rPr>
                        <a:t>MUEBLISTA    +  AYUDANTE</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DIA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0,1</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55.000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5.500 </a:t>
                      </a:r>
                      <a:endParaRPr lang="es-CL" sz="900" b="0" i="0" u="none" strike="noStrike">
                        <a:solidFill>
                          <a:srgbClr val="000000"/>
                        </a:solidFill>
                        <a:effectLst/>
                        <a:latin typeface="Calibri"/>
                      </a:endParaRPr>
                    </a:p>
                  </a:txBody>
                  <a:tcPr marL="0" marR="0" marT="0" marB="0" anchor="b"/>
                </a:tc>
              </a:tr>
              <a:tr h="156444">
                <a:tc>
                  <a:txBody>
                    <a:bodyPr/>
                    <a:lstStyle/>
                    <a:p>
                      <a:pPr algn="l" fontAlgn="b"/>
                      <a:r>
                        <a:rPr lang="es-CL" sz="900" u="none" strike="noStrike">
                          <a:effectLst/>
                        </a:rPr>
                        <a:t>LEYES SOCIALES </a:t>
                      </a:r>
                      <a:endParaRPr lang="es-CL" sz="900" b="1"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0,29</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3.500 </a:t>
                      </a:r>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a:effectLst/>
                        </a:rPr>
                        <a:t> $                 10 </a:t>
                      </a:r>
                      <a:endParaRPr lang="es-CL" sz="900" b="0" i="0" u="none" strike="noStrike">
                        <a:solidFill>
                          <a:srgbClr val="000000"/>
                        </a:solidFill>
                        <a:effectLst/>
                        <a:latin typeface="Calibri"/>
                      </a:endParaRPr>
                    </a:p>
                  </a:txBody>
                  <a:tcPr marL="0" marR="0" marT="0" marB="0" anchor="b"/>
                </a:tc>
              </a:tr>
              <a:tr h="156444">
                <a:tc>
                  <a:txBody>
                    <a:bodyPr/>
                    <a:lstStyle/>
                    <a:p>
                      <a:pPr algn="l" fontAlgn="b"/>
                      <a:endParaRPr lang="es-CL" sz="900" b="0" i="0" u="none" strike="noStrike" dirty="0">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l" fontAlgn="b"/>
                      <a:endParaRPr lang="es-CL" sz="900" b="0" i="0" u="none" strike="noStrike">
                        <a:solidFill>
                          <a:srgbClr val="000000"/>
                        </a:solidFill>
                        <a:effectLst/>
                        <a:latin typeface="Calibri"/>
                      </a:endParaRPr>
                    </a:p>
                  </a:txBody>
                  <a:tcPr marL="0" marR="0" marT="0" marB="0" anchor="b"/>
                </a:tc>
                <a:tc>
                  <a:txBody>
                    <a:bodyPr/>
                    <a:lstStyle/>
                    <a:p>
                      <a:pPr algn="ctr" fontAlgn="b"/>
                      <a:r>
                        <a:rPr lang="es-CL" sz="900" u="none" strike="noStrike" dirty="0">
                          <a:effectLst/>
                        </a:rPr>
                        <a:t> $         19.023 </a:t>
                      </a:r>
                      <a:endParaRPr lang="es-CL" sz="900" b="0" i="0" u="none" strike="noStrike" dirty="0">
                        <a:solidFill>
                          <a:srgbClr val="000000"/>
                        </a:solidFill>
                        <a:effectLst/>
                        <a:latin typeface="Calibri"/>
                      </a:endParaRPr>
                    </a:p>
                  </a:txBody>
                  <a:tcPr marL="0" marR="0" marT="0" marB="0" anchor="b"/>
                </a:tc>
              </a:tr>
            </a:tbl>
          </a:graphicData>
        </a:graphic>
      </p:graphicFrame>
      <p:graphicFrame>
        <p:nvGraphicFramePr>
          <p:cNvPr id="13" name="4 Gráfico"/>
          <p:cNvGraphicFramePr>
            <a:graphicFrameLocks/>
          </p:cNvGraphicFramePr>
          <p:nvPr>
            <p:extLst>
              <p:ext uri="{D42A27DB-BD31-4B8C-83A1-F6EECF244321}">
                <p14:modId xmlns:p14="http://schemas.microsoft.com/office/powerpoint/2010/main" val="3104988656"/>
              </p:ext>
            </p:extLst>
          </p:nvPr>
        </p:nvGraphicFramePr>
        <p:xfrm>
          <a:off x="323528" y="2420888"/>
          <a:ext cx="5040560" cy="41044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1 Tabla"/>
          <p:cNvGraphicFramePr>
            <a:graphicFrameLocks noGrp="1"/>
          </p:cNvGraphicFramePr>
          <p:nvPr>
            <p:extLst>
              <p:ext uri="{D42A27DB-BD31-4B8C-83A1-F6EECF244321}">
                <p14:modId xmlns:p14="http://schemas.microsoft.com/office/powerpoint/2010/main" val="3100525161"/>
              </p:ext>
            </p:extLst>
          </p:nvPr>
        </p:nvGraphicFramePr>
        <p:xfrm>
          <a:off x="6300192" y="2348880"/>
          <a:ext cx="1739900" cy="952500"/>
        </p:xfrm>
        <a:graphic>
          <a:graphicData uri="http://schemas.openxmlformats.org/drawingml/2006/table">
            <a:tbl>
              <a:tblPr lastRow="1" bandCol="1">
                <a:tableStyleId>{5C22544A-7EE6-4342-B048-85BDC9FD1C3A}</a:tableStyleId>
              </a:tblPr>
              <a:tblGrid>
                <a:gridCol w="979288"/>
                <a:gridCol w="760612"/>
              </a:tblGrid>
              <a:tr h="190500">
                <a:tc>
                  <a:txBody>
                    <a:bodyPr/>
                    <a:lstStyle/>
                    <a:p>
                      <a:pPr algn="l" fontAlgn="b"/>
                      <a:r>
                        <a:rPr lang="es-CL" sz="1000" u="none" strike="noStrike" dirty="0">
                          <a:effectLst/>
                        </a:rPr>
                        <a:t>APU CLOSET</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19.023,15 </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dirty="0">
                          <a:effectLst/>
                        </a:rPr>
                        <a:t>APU TOTAL</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a:effectLst/>
                        </a:rPr>
                        <a:t> $  19.023,15 </a:t>
                      </a:r>
                      <a:endParaRPr lang="es-CL" sz="1000" b="1" i="0" u="none" strike="noStrike">
                        <a:solidFill>
                          <a:srgbClr val="000000"/>
                        </a:solidFill>
                        <a:effectLst/>
                        <a:latin typeface="Calibri"/>
                      </a:endParaRPr>
                    </a:p>
                  </a:txBody>
                  <a:tcPr marL="0" marR="0" marT="0" marB="0" anchor="b"/>
                </a:tc>
              </a:tr>
              <a:tr h="190500">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a:effectLst/>
                        </a:rPr>
                        <a:t>APU. X PISO</a:t>
                      </a:r>
                      <a:endParaRPr lang="es-CL" sz="1000" b="0" i="0" u="none" strike="noStrike">
                        <a:solidFill>
                          <a:srgbClr val="000000"/>
                        </a:solidFill>
                        <a:effectLst/>
                        <a:latin typeface="Calibri"/>
                      </a:endParaRPr>
                    </a:p>
                  </a:txBody>
                  <a:tcPr marL="0" marR="0" marT="0" marB="0" anchor="b"/>
                </a:tc>
                <a:tc>
                  <a:txBody>
                    <a:bodyPr/>
                    <a:lstStyle/>
                    <a:p>
                      <a:pPr algn="r" fontAlgn="b"/>
                      <a:r>
                        <a:rPr lang="es-CL" sz="1000" u="none" strike="noStrike">
                          <a:effectLst/>
                        </a:rPr>
                        <a:t>$ 228.278</a:t>
                      </a:r>
                      <a:endParaRPr lang="es-CL" sz="1000" b="0" i="0" u="none" strike="noStrike">
                        <a:solidFill>
                          <a:srgbClr val="000000"/>
                        </a:solidFill>
                        <a:effectLst/>
                        <a:latin typeface="Calibri"/>
                      </a:endParaRPr>
                    </a:p>
                  </a:txBody>
                  <a:tcPr marL="0" marR="0" marT="0" marB="0" anchor="b"/>
                </a:tc>
              </a:tr>
              <a:tr h="190500">
                <a:tc>
                  <a:txBody>
                    <a:bodyPr/>
                    <a:lstStyle/>
                    <a:p>
                      <a:pPr algn="l" fontAlgn="b"/>
                      <a:r>
                        <a:rPr lang="es-CL" sz="1000" u="none" strike="noStrike" dirty="0">
                          <a:effectLst/>
                        </a:rPr>
                        <a:t>PARTIDA TOTAL</a:t>
                      </a:r>
                      <a:endParaRPr lang="es-CL" sz="1000" b="0" i="0" u="none" strike="noStrike" dirty="0">
                        <a:solidFill>
                          <a:srgbClr val="000000"/>
                        </a:solidFill>
                        <a:effectLst/>
                        <a:latin typeface="Calibri"/>
                      </a:endParaRPr>
                    </a:p>
                  </a:txBody>
                  <a:tcPr marL="0" marR="0" marT="0" marB="0" anchor="b"/>
                </a:tc>
                <a:tc>
                  <a:txBody>
                    <a:bodyPr/>
                    <a:lstStyle/>
                    <a:p>
                      <a:pPr algn="r" fontAlgn="b"/>
                      <a:r>
                        <a:rPr lang="es-CL" sz="1000" u="none" strike="noStrike" dirty="0">
                          <a:effectLst/>
                        </a:rPr>
                        <a:t>$ 4.565.556</a:t>
                      </a:r>
                      <a:endParaRPr lang="es-CL" sz="1000" b="1" i="0" u="none" strike="noStrike" dirty="0">
                        <a:solidFill>
                          <a:srgbClr val="000000"/>
                        </a:solidFill>
                        <a:effectLst/>
                        <a:latin typeface="Calibri"/>
                      </a:endParaRPr>
                    </a:p>
                  </a:txBody>
                  <a:tcPr marL="0" marR="0" marT="0" marB="0" anchor="b"/>
                </a:tc>
              </a:tr>
            </a:tbl>
          </a:graphicData>
        </a:graphic>
      </p:graphicFrame>
      <p:graphicFrame>
        <p:nvGraphicFramePr>
          <p:cNvPr id="15" name="5 Gráfico"/>
          <p:cNvGraphicFramePr>
            <a:graphicFrameLocks/>
          </p:cNvGraphicFramePr>
          <p:nvPr>
            <p:extLst>
              <p:ext uri="{D42A27DB-BD31-4B8C-83A1-F6EECF244321}">
                <p14:modId xmlns:p14="http://schemas.microsoft.com/office/powerpoint/2010/main" val="321440270"/>
              </p:ext>
            </p:extLst>
          </p:nvPr>
        </p:nvGraphicFramePr>
        <p:xfrm>
          <a:off x="5436097" y="3356992"/>
          <a:ext cx="3024336" cy="3096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99781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52120" y="395290"/>
            <a:ext cx="3008313" cy="1162051"/>
          </a:xfrm>
        </p:spPr>
        <p:txBody>
          <a:bodyPr/>
          <a:lstStyle/>
          <a:p>
            <a:r>
              <a:rPr lang="es-MX" dirty="0" smtClean="0">
                <a:solidFill>
                  <a:schemeClr val="accent2"/>
                </a:solidFill>
              </a:rPr>
              <a:t>CONCLUSIONES PROCESO DE TERMINACIONES  ETAPA I </a:t>
            </a:r>
            <a:endParaRPr lang="es-CL" dirty="0">
              <a:solidFill>
                <a:schemeClr val="accent2"/>
              </a:solidFill>
            </a:endParaRPr>
          </a:p>
        </p:txBody>
      </p:sp>
      <p:sp>
        <p:nvSpPr>
          <p:cNvPr id="3" name="2 Marcador de texto"/>
          <p:cNvSpPr>
            <a:spLocks noGrp="1"/>
          </p:cNvSpPr>
          <p:nvPr>
            <p:ph type="body" sz="half" idx="2"/>
          </p:nvPr>
        </p:nvSpPr>
        <p:spPr>
          <a:xfrm>
            <a:off x="5364088" y="1557344"/>
            <a:ext cx="3008313" cy="4895992"/>
          </a:xfrm>
        </p:spPr>
        <p:txBody>
          <a:bodyPr>
            <a:normAutofit/>
          </a:bodyPr>
          <a:lstStyle/>
          <a:p>
            <a:pPr marL="285679" indent="-285679" algn="just">
              <a:buFont typeface="Arial" pitchFamily="34" charset="0"/>
              <a:buChar char="•"/>
            </a:pPr>
            <a:r>
              <a:rPr lang="es-MX" sz="1400" dirty="0" smtClean="0">
                <a:latin typeface="Arial Narrow" panose="020B0606020202030204" pitchFamily="34" charset="0"/>
              </a:rPr>
              <a:t>Como primera aproximación a una obra en terminaciones se puede destacar que , a simple vista , el presupuesto de obra  va mayoritariamente destinado a este proceso.</a:t>
            </a:r>
          </a:p>
          <a:p>
            <a:pPr marL="285679" indent="-285679" algn="just">
              <a:buFont typeface="Arial" pitchFamily="34" charset="0"/>
              <a:buChar char="•"/>
            </a:pPr>
            <a:r>
              <a:rPr lang="es-MX" sz="1400" dirty="0" smtClean="0">
                <a:latin typeface="Arial Narrow" panose="020B0606020202030204" pitchFamily="34" charset="0"/>
              </a:rPr>
              <a:t>La terminaciones son el resultado de un arduo trabajo de meses y fuerza humana.</a:t>
            </a:r>
          </a:p>
          <a:p>
            <a:pPr marL="285679" indent="-285679" algn="just">
              <a:buFont typeface="Arial" pitchFamily="34" charset="0"/>
              <a:buChar char="•"/>
            </a:pPr>
            <a:r>
              <a:rPr lang="es-MX" sz="1400" dirty="0" smtClean="0">
                <a:latin typeface="Arial Narrow" panose="020B0606020202030204" pitchFamily="34" charset="0"/>
              </a:rPr>
              <a:t>Dentro de la obra todos los trabajadores , desde los profesionales hasta los jornales ,se preocupan de que las labores se cumplan de forma eficiente y correcta.</a:t>
            </a:r>
          </a:p>
          <a:p>
            <a:pPr marL="285679" indent="-285679" algn="just">
              <a:buFont typeface="Arial" pitchFamily="34" charset="0"/>
              <a:buChar char="•"/>
            </a:pPr>
            <a:r>
              <a:rPr lang="es-MX" sz="1400" dirty="0" smtClean="0">
                <a:latin typeface="Arial Narrow" panose="020B0606020202030204" pitchFamily="34" charset="0"/>
              </a:rPr>
              <a:t>Las terminaciones  </a:t>
            </a:r>
            <a:r>
              <a:rPr lang="es-MX" sz="1400" b="1" dirty="0">
                <a:latin typeface="Arial Narrow" panose="020B0606020202030204" pitchFamily="34" charset="0"/>
              </a:rPr>
              <a:t> </a:t>
            </a:r>
            <a:r>
              <a:rPr lang="es-MX" sz="1400" b="1" dirty="0" smtClean="0">
                <a:latin typeface="Arial Narrow" panose="020B0606020202030204" pitchFamily="34" charset="0"/>
              </a:rPr>
              <a:t>no </a:t>
            </a:r>
            <a:r>
              <a:rPr lang="es-MX" sz="1400" dirty="0" smtClean="0">
                <a:latin typeface="Arial Narrow" panose="020B0606020202030204" pitchFamily="34" charset="0"/>
              </a:rPr>
              <a:t> son un trabajo  fácil de realizar ya que requieren mayor cantidad de tiempo en desarrollo , pudiendo demorarse hasta un año en finalizar  las tareas  de terminaciones.</a:t>
            </a:r>
          </a:p>
          <a:p>
            <a:pPr algn="just"/>
            <a:endParaRPr lang="es-MX" dirty="0"/>
          </a:p>
          <a:p>
            <a:pPr algn="just"/>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83</a:t>
            </a:fld>
            <a:endParaRPr lang="es-CL" dirty="0"/>
          </a:p>
        </p:txBody>
      </p:sp>
      <p:sp>
        <p:nvSpPr>
          <p:cNvPr id="7" name="6 Marcador de pie de página"/>
          <p:cNvSpPr>
            <a:spLocks noGrp="1"/>
          </p:cNvSpPr>
          <p:nvPr>
            <p:ph type="ftr" sz="quarter" idx="4294967295"/>
          </p:nvPr>
        </p:nvSpPr>
        <p:spPr>
          <a:xfrm>
            <a:off x="467544"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9" name="8 Imagen"/>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17494" y="1142721"/>
            <a:ext cx="5904657" cy="4428492"/>
          </a:xfrm>
          <a:prstGeom prst="rect">
            <a:avLst/>
          </a:prstGeom>
        </p:spPr>
      </p:pic>
    </p:spTree>
    <p:extLst>
      <p:ext uri="{BB962C8B-B14F-4D97-AF65-F5344CB8AC3E}">
        <p14:creationId xmlns:p14="http://schemas.microsoft.com/office/powerpoint/2010/main" val="37620629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899592" y="2924945"/>
            <a:ext cx="7239000" cy="1143000"/>
          </a:xfrm>
        </p:spPr>
        <p:txBody>
          <a:bodyPr/>
          <a:lstStyle/>
          <a:p>
            <a:pPr algn="ctr"/>
            <a:r>
              <a:rPr lang="es-MX"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15  PARTIDAS DE TERMINACIONES  + ANALISIS DE PRECIOS UNITARIOS </a:t>
            </a:r>
            <a:r>
              <a:rPr lang="es-MX" sz="3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EDIFICIO </a:t>
            </a:r>
            <a:r>
              <a:rPr lang="es-MX"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LOURDES</a:t>
            </a:r>
            <a:br>
              <a:rPr lang="es-MX"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s-MX"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ETAPA II  </a:t>
            </a:r>
            <a:endParaRPr lang="es-CL" sz="3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4 Marcador de número de diapositiva"/>
          <p:cNvSpPr>
            <a:spLocks noGrp="1"/>
          </p:cNvSpPr>
          <p:nvPr>
            <p:ph type="sldNum" sz="quarter" idx="12"/>
          </p:nvPr>
        </p:nvSpPr>
        <p:spPr/>
        <p:txBody>
          <a:bodyPr/>
          <a:lstStyle/>
          <a:p>
            <a:fld id="{DE29AA27-3314-4D32-AB85-0F62F01F4559}" type="slidenum">
              <a:rPr lang="es-CL" smtClean="0"/>
              <a:pPr/>
              <a:t>84</a:t>
            </a:fld>
            <a:endParaRPr lang="es-CL" dirty="0"/>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273" y="4437114"/>
            <a:ext cx="874492" cy="1224136"/>
          </a:xfrm>
          <a:prstGeom prst="rect">
            <a:avLst/>
          </a:prstGeom>
        </p:spPr>
      </p:pic>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723" y="4648625"/>
            <a:ext cx="1028457" cy="801115"/>
          </a:xfrm>
          <a:prstGeom prst="rect">
            <a:avLst/>
          </a:prstGeom>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972" y="4437115"/>
            <a:ext cx="1384388" cy="1239358"/>
          </a:xfrm>
          <a:prstGeom prst="rect">
            <a:avLst/>
          </a:prstGeom>
        </p:spPr>
      </p:pic>
      <p:sp>
        <p:nvSpPr>
          <p:cNvPr id="11"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Tree>
    <p:extLst>
      <p:ext uri="{BB962C8B-B14F-4D97-AF65-F5344CB8AC3E}">
        <p14:creationId xmlns:p14="http://schemas.microsoft.com/office/powerpoint/2010/main" val="9701827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5834917" y="-387422"/>
            <a:ext cx="3008313" cy="1162051"/>
          </a:xfrm>
        </p:spPr>
        <p:txBody>
          <a:bodyPr/>
          <a:lstStyle/>
          <a:p>
            <a:r>
              <a:rPr lang="es-MX" dirty="0" smtClean="0">
                <a:solidFill>
                  <a:schemeClr val="accent2"/>
                </a:solidFill>
              </a:rPr>
              <a:t>INDICE   DE HIPERVÍNCULOS  </a:t>
            </a:r>
            <a:endParaRPr lang="es-CL" dirty="0">
              <a:solidFill>
                <a:schemeClr val="accent2"/>
              </a:solidFill>
            </a:endParaRPr>
          </a:p>
        </p:txBody>
      </p:sp>
      <p:sp>
        <p:nvSpPr>
          <p:cNvPr id="7" name="6 Marcador de texto"/>
          <p:cNvSpPr>
            <a:spLocks noGrp="1"/>
          </p:cNvSpPr>
          <p:nvPr>
            <p:ph type="body" sz="half" idx="2"/>
          </p:nvPr>
        </p:nvSpPr>
        <p:spPr>
          <a:xfrm>
            <a:off x="450933" y="1414419"/>
            <a:ext cx="3256977" cy="4386263"/>
          </a:xfrm>
        </p:spPr>
        <p:txBody>
          <a:bodyPr>
            <a:normAutofit/>
          </a:bodyPr>
          <a:lstStyle/>
          <a:p>
            <a:pPr marL="285657" indent="-285657">
              <a:buFont typeface="Arial" pitchFamily="34" charset="0"/>
              <a:buChar char="•"/>
            </a:pPr>
            <a:r>
              <a:rPr lang="es-MX" dirty="0" smtClean="0">
                <a:hlinkClick r:id="rId2" action="ppaction://hlinksldjump"/>
              </a:rPr>
              <a:t>INTRODUCCION :TERMINACIONES EN LA OBRA DE CONSTRUCCIÓN  </a:t>
            </a:r>
            <a:endParaRPr lang="es-MX" dirty="0" smtClean="0"/>
          </a:p>
          <a:p>
            <a:pPr marL="285657" indent="-285657">
              <a:buFont typeface="Arial" pitchFamily="34" charset="0"/>
              <a:buChar char="•"/>
            </a:pPr>
            <a:r>
              <a:rPr lang="es-MX" dirty="0" smtClean="0">
                <a:hlinkClick r:id="rId3" action="ppaction://hlinksldjump"/>
              </a:rPr>
              <a:t>UBICACIÓN Y CONTEXTO DEL NUEVO EDIFICIO </a:t>
            </a:r>
            <a:endParaRPr lang="es-MX" dirty="0" smtClean="0"/>
          </a:p>
          <a:p>
            <a:pPr marL="285657" indent="-285657">
              <a:buFont typeface="Arial" pitchFamily="34" charset="0"/>
              <a:buChar char="•"/>
            </a:pPr>
            <a:r>
              <a:rPr lang="es-MX" dirty="0" smtClean="0">
                <a:hlinkClick r:id="rId4" action="ppaction://hlinksldjump"/>
              </a:rPr>
              <a:t>EDIFICIO LOURDES | NOLLAGAM </a:t>
            </a:r>
            <a:endParaRPr lang="es-MX" dirty="0" smtClean="0"/>
          </a:p>
          <a:p>
            <a:pPr marL="285657" indent="-285657">
              <a:buFont typeface="Arial" pitchFamily="34" charset="0"/>
              <a:buChar char="•"/>
            </a:pPr>
            <a:r>
              <a:rPr lang="es-MX" dirty="0" smtClean="0">
                <a:hlinkClick r:id="rId5" action="ppaction://hlinksldjump"/>
              </a:rPr>
              <a:t>DESCRIPCIÓN DEL PROYECTO </a:t>
            </a:r>
            <a:endParaRPr lang="es-MX" dirty="0" smtClean="0"/>
          </a:p>
          <a:p>
            <a:pPr marL="285657" indent="-285657">
              <a:buFont typeface="Arial" pitchFamily="34" charset="0"/>
              <a:buChar char="•"/>
            </a:pPr>
            <a:r>
              <a:rPr lang="es-MX" dirty="0">
                <a:hlinkClick r:id="rId6" action="ppaction://hlinksldjump"/>
              </a:rPr>
              <a:t>VISTAS DESDE EL INTERIOR DEL EDIFICIO</a:t>
            </a:r>
            <a:endParaRPr lang="es-MX" dirty="0"/>
          </a:p>
          <a:p>
            <a:pPr marL="285657" indent="-285657">
              <a:buFont typeface="Arial" pitchFamily="34" charset="0"/>
              <a:buChar char="•"/>
            </a:pPr>
            <a:r>
              <a:rPr lang="es-MX" dirty="0" smtClean="0">
                <a:hlinkClick r:id="rId7" action="ppaction://hlinksldjump"/>
              </a:rPr>
              <a:t>TIPOLOGIA DEPARTAMENTOS</a:t>
            </a:r>
          </a:p>
          <a:p>
            <a:pPr marL="285657" indent="-285657">
              <a:buFont typeface="Arial" pitchFamily="34" charset="0"/>
              <a:buChar char="•"/>
            </a:pPr>
            <a:r>
              <a:rPr lang="es-MX" dirty="0" smtClean="0">
                <a:hlinkClick r:id="rId8" action="ppaction://hlinksldjump"/>
              </a:rPr>
              <a:t>PLANIMETRIAS</a:t>
            </a:r>
            <a:r>
              <a:rPr lang="es-MX" dirty="0" smtClean="0">
                <a:hlinkClick r:id="rId7" action="ppaction://hlinksldjump"/>
              </a:rPr>
              <a:t> DE ARQUITECTURA</a:t>
            </a:r>
          </a:p>
          <a:p>
            <a:pPr marL="285657" indent="-285657">
              <a:buFont typeface="Arial" pitchFamily="34" charset="0"/>
              <a:buChar char="•"/>
            </a:pPr>
            <a:r>
              <a:rPr lang="es-MX" dirty="0" smtClean="0">
                <a:hlinkClick r:id="rId9" action="ppaction://hlinksldjump"/>
              </a:rPr>
              <a:t>ESPECIFICACIONES TECNICAS (EETT)  </a:t>
            </a:r>
            <a:endParaRPr lang="es-MX" dirty="0" smtClean="0"/>
          </a:p>
          <a:p>
            <a:pPr marL="285657" indent="-285657">
              <a:buFont typeface="Arial" pitchFamily="34" charset="0"/>
              <a:buChar char="•"/>
            </a:pPr>
            <a:r>
              <a:rPr lang="es-MX" dirty="0" smtClean="0">
                <a:hlinkClick r:id="rId10" action="ppaction://hlinksldjump"/>
              </a:rPr>
              <a:t>PROGRAMACIÓN  GANTT</a:t>
            </a:r>
            <a:endParaRPr lang="es-MX" dirty="0" smtClean="0"/>
          </a:p>
          <a:p>
            <a:pPr marL="285657" indent="-285657">
              <a:buFont typeface="Arial" pitchFamily="34" charset="0"/>
              <a:buChar char="•"/>
            </a:pPr>
            <a:r>
              <a:rPr lang="es-MX" dirty="0" smtClean="0">
                <a:hlinkClick r:id="rId11" action="ppaction://hlinksldjump"/>
              </a:rPr>
              <a:t>ORGANIGRAMA DE OBRA </a:t>
            </a:r>
            <a:endParaRPr lang="es-MX" dirty="0" smtClean="0"/>
          </a:p>
          <a:p>
            <a:pPr marL="285657" indent="-285657">
              <a:buFont typeface="Arial" pitchFamily="34" charset="0"/>
              <a:buChar char="•"/>
            </a:pPr>
            <a:r>
              <a:rPr lang="es-MX" dirty="0" smtClean="0">
                <a:hlinkClick r:id="rId12" action="ppaction://hlinksldjump"/>
              </a:rPr>
              <a:t>ESTADO DE AVANCE DE TERMINACIONES</a:t>
            </a:r>
          </a:p>
          <a:p>
            <a:pPr marL="285657" indent="-285657">
              <a:buFont typeface="Arial" pitchFamily="34" charset="0"/>
              <a:buChar char="•"/>
            </a:pPr>
            <a:r>
              <a:rPr lang="es-MX" dirty="0" smtClean="0">
                <a:hlinkClick r:id="rId13" action="ppaction://hlinksldjump"/>
              </a:rPr>
              <a:t>CODIGOS DE OBRA | COLORES  DE CASCO </a:t>
            </a:r>
            <a:endParaRPr lang="es-MX" dirty="0" smtClean="0">
              <a:hlinkClick r:id="rId12" action="ppaction://hlinksldjump"/>
            </a:endParaRPr>
          </a:p>
          <a:p>
            <a:pPr marL="285657" indent="-285657">
              <a:buFont typeface="Arial" pitchFamily="34" charset="0"/>
              <a:buChar char="•"/>
            </a:pPr>
            <a:r>
              <a:rPr lang="es-MX" sz="1200" b="1" dirty="0">
                <a:hlinkClick r:id="rId14" action="ppaction://hlinksldjump"/>
              </a:rPr>
              <a:t>PARTIDAS DE </a:t>
            </a:r>
            <a:r>
              <a:rPr lang="es-MX" sz="1200" b="1" dirty="0" smtClean="0">
                <a:hlinkClick r:id="rId14" action="ppaction://hlinksldjump"/>
              </a:rPr>
              <a:t>TERMINACIONES ETAPA I </a:t>
            </a:r>
            <a:endParaRPr lang="es-MX" sz="1200" b="1" dirty="0" smtClean="0"/>
          </a:p>
          <a:p>
            <a:pPr marL="285657" indent="-285657">
              <a:buFont typeface="Arial" pitchFamily="34" charset="0"/>
              <a:buChar char="•"/>
            </a:pPr>
            <a:r>
              <a:rPr lang="es-MX" sz="1200" b="1" dirty="0" smtClean="0">
                <a:hlinkClick r:id="rId15" action="ppaction://hlinksldjump"/>
              </a:rPr>
              <a:t>PARTIDAS TERMINACIONES ETAPA II </a:t>
            </a:r>
            <a:endParaRPr lang="es-MX" sz="1200" b="1" dirty="0"/>
          </a:p>
        </p:txBody>
      </p:sp>
      <p:sp>
        <p:nvSpPr>
          <p:cNvPr id="4" name="3 Marcador de número de diapositiva"/>
          <p:cNvSpPr>
            <a:spLocks noGrp="1"/>
          </p:cNvSpPr>
          <p:nvPr>
            <p:ph type="sldNum" sz="quarter" idx="15"/>
          </p:nvPr>
        </p:nvSpPr>
        <p:spPr/>
        <p:txBody>
          <a:bodyPr/>
          <a:lstStyle/>
          <a:p>
            <a:fld id="{DE29AA27-3314-4D32-AB85-0F62F01F4559}" type="slidenum">
              <a:rPr lang="es-CL" smtClean="0"/>
              <a:pPr/>
              <a:t>85</a:t>
            </a:fld>
            <a:endParaRPr lang="es-CL" dirty="0"/>
          </a:p>
        </p:txBody>
      </p:sp>
      <p:sp>
        <p:nvSpPr>
          <p:cNvPr id="10" name="9 CuadroTexto"/>
          <p:cNvSpPr txBox="1"/>
          <p:nvPr/>
        </p:nvSpPr>
        <p:spPr>
          <a:xfrm>
            <a:off x="5303160" y="956464"/>
            <a:ext cx="2991102" cy="492414"/>
          </a:xfrm>
          <a:prstGeom prst="rect">
            <a:avLst/>
          </a:prstGeom>
          <a:noFill/>
        </p:spPr>
        <p:txBody>
          <a:bodyPr wrap="square" lIns="91410" tIns="45706" rIns="91410" bIns="45706" rtlCol="0">
            <a:spAutoFit/>
          </a:bodyPr>
          <a:lstStyle/>
          <a:p>
            <a:r>
              <a:rPr lang="es-MX" sz="1300" b="1" dirty="0"/>
              <a:t>INDICE PARTIDAS  DE </a:t>
            </a:r>
            <a:r>
              <a:rPr lang="es-MX" sz="1300" b="1" dirty="0" smtClean="0"/>
              <a:t>TERMINACIONES</a:t>
            </a:r>
          </a:p>
          <a:p>
            <a:r>
              <a:rPr lang="es-MX" sz="1300" b="1" dirty="0" smtClean="0"/>
              <a:t>ETAPA II  </a:t>
            </a:r>
            <a:endParaRPr lang="es-CL" sz="1300" b="1" dirty="0"/>
          </a:p>
        </p:txBody>
      </p:sp>
      <p:sp>
        <p:nvSpPr>
          <p:cNvPr id="11" name="10 CuadroTexto"/>
          <p:cNvSpPr txBox="1"/>
          <p:nvPr/>
        </p:nvSpPr>
        <p:spPr>
          <a:xfrm>
            <a:off x="849895" y="1058173"/>
            <a:ext cx="2991102" cy="292359"/>
          </a:xfrm>
          <a:prstGeom prst="rect">
            <a:avLst/>
          </a:prstGeom>
          <a:noFill/>
        </p:spPr>
        <p:txBody>
          <a:bodyPr wrap="square" lIns="91410" tIns="45706" rIns="91410" bIns="45706" rtlCol="0">
            <a:spAutoFit/>
          </a:bodyPr>
          <a:lstStyle/>
          <a:p>
            <a:r>
              <a:rPr lang="es-MX" sz="1300" b="1" dirty="0"/>
              <a:t>INDICE CONTENIDO  GENERAL </a:t>
            </a:r>
            <a:endParaRPr lang="es-CL" sz="1300" b="1" dirty="0"/>
          </a:p>
        </p:txBody>
      </p:sp>
      <p:cxnSp>
        <p:nvCxnSpPr>
          <p:cNvPr id="13" name="12 Conector angular"/>
          <p:cNvCxnSpPr>
            <a:endCxn id="10" idx="1"/>
          </p:cNvCxnSpPr>
          <p:nvPr/>
        </p:nvCxnSpPr>
        <p:spPr>
          <a:xfrm rot="5400000" flipH="1" flipV="1">
            <a:off x="2729781" y="2655822"/>
            <a:ext cx="4026530" cy="1120228"/>
          </a:xfrm>
          <a:prstGeom prst="bentConnector2">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6 Marcador de texto"/>
          <p:cNvSpPr txBox="1">
            <a:spLocks/>
          </p:cNvSpPr>
          <p:nvPr/>
        </p:nvSpPr>
        <p:spPr>
          <a:xfrm>
            <a:off x="5283760" y="1403246"/>
            <a:ext cx="3256977" cy="5122098"/>
          </a:xfrm>
          <a:prstGeom prst="rect">
            <a:avLst/>
          </a:prstGeom>
        </p:spPr>
        <p:txBody>
          <a:bodyPr vert="horz" lIns="91433" tIns="45717" rIns="91433" bIns="45717" rtlCol="0">
            <a:normAutofit fontScale="85000" lnSpcReduction="20000"/>
          </a:bodyPr>
          <a:lstStyle>
            <a:lvl1pPr marL="0" indent="0" algn="l" defTabSz="914400" rtl="0" eaLnBrk="1" latinLnBrk="0" hangingPunct="1">
              <a:spcBef>
                <a:spcPct val="20000"/>
              </a:spcBef>
              <a:buFont typeface="Arial" pitchFamily="34" charset="0"/>
              <a:buNone/>
              <a:defRPr sz="1400" kern="1200">
                <a:solidFill>
                  <a:schemeClr val="tx1">
                    <a:lumMod val="50000"/>
                    <a:lumOff val="50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Calibri"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Calibri"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9pPr>
          </a:lstStyle>
          <a:p>
            <a:pPr marL="285657" indent="-285657">
              <a:buFont typeface="Arial" pitchFamily="34" charset="0"/>
              <a:buChar char="•"/>
            </a:pPr>
            <a:r>
              <a:rPr lang="es-MX" dirty="0">
                <a:hlinkClick r:id="rId16" action="ppaction://hlinksldjump"/>
              </a:rPr>
              <a:t>PARTIDAS DE TERMINACIONES  +  ANALISIS PRECIOS  UNITARIOS </a:t>
            </a:r>
            <a:endParaRPr lang="es-MX" dirty="0"/>
          </a:p>
          <a:p>
            <a:pPr marL="285657" indent="-285657">
              <a:buFont typeface="Arial" pitchFamily="34" charset="0"/>
              <a:buChar char="•"/>
            </a:pPr>
            <a:r>
              <a:rPr lang="es-MX" dirty="0">
                <a:hlinkClick r:id="rId12" action="ppaction://hlinksldjump"/>
              </a:rPr>
              <a:t>ESTADO DE AVANCE DE LA OBRA EN </a:t>
            </a:r>
            <a:r>
              <a:rPr lang="es-MX" dirty="0" smtClean="0">
                <a:hlinkClick r:id="rId12" action="ppaction://hlinksldjump"/>
              </a:rPr>
              <a:t>TERMINACIONES</a:t>
            </a:r>
            <a:endParaRPr lang="es-MX" dirty="0" smtClean="0"/>
          </a:p>
          <a:p>
            <a:pPr marL="285657" indent="-285657">
              <a:buFont typeface="Arial" pitchFamily="34" charset="0"/>
              <a:buChar char="•"/>
            </a:pPr>
            <a:r>
              <a:rPr lang="es-CL" dirty="0">
                <a:solidFill>
                  <a:schemeClr val="accent2"/>
                </a:solidFill>
                <a:hlinkClick r:id="rId17" action="ppaction://hlinksldjump"/>
              </a:rPr>
              <a:t>MEDICIÓN DEL ESTADO DE  AVANCE  Y CALIDAD DE TERMINACIONES SEGÚN LA INSPECCIÓN TÉCNICA DE OBRA </a:t>
            </a:r>
            <a:endParaRPr lang="es-CL" dirty="0" smtClean="0">
              <a:solidFill>
                <a:schemeClr val="accent2"/>
              </a:solidFill>
            </a:endParaRPr>
          </a:p>
          <a:p>
            <a:pPr marL="285657" indent="-285657">
              <a:buFont typeface="Arial" pitchFamily="34" charset="0"/>
              <a:buChar char="•"/>
            </a:pPr>
            <a:r>
              <a:rPr lang="es-CL" dirty="0">
                <a:solidFill>
                  <a:schemeClr val="accent2"/>
                </a:solidFill>
                <a:hlinkClick r:id="rId15" action="ppaction://hlinksldjump"/>
              </a:rPr>
              <a:t>PARTIDAS ESPECIFICAS DE TERMINACIONES EJECUTADAS EN OBRA  ETAPA II </a:t>
            </a:r>
            <a:endParaRPr lang="es-CL" dirty="0" smtClean="0">
              <a:solidFill>
                <a:schemeClr val="accent2"/>
              </a:solidFill>
            </a:endParaRPr>
          </a:p>
          <a:p>
            <a:pPr marL="285750" indent="-285750">
              <a:buFont typeface="Arial" panose="020B0604020202020204" pitchFamily="34" charset="0"/>
              <a:buChar char="•"/>
            </a:pPr>
            <a:r>
              <a:rPr lang="es-CL" dirty="0">
                <a:solidFill>
                  <a:schemeClr val="tx2"/>
                </a:solidFill>
              </a:rPr>
              <a:t>PARTIDA 16:  LUMINARIAS</a:t>
            </a:r>
            <a:r>
              <a:rPr lang="es-CL" dirty="0">
                <a:solidFill>
                  <a:schemeClr val="tx2"/>
                </a:solidFill>
                <a:hlinkClick r:id="rId18" action="ppaction://hlinksldjump"/>
              </a:rPr>
              <a:t/>
            </a:r>
            <a:br>
              <a:rPr lang="es-CL" dirty="0">
                <a:solidFill>
                  <a:schemeClr val="tx2"/>
                </a:solidFill>
                <a:hlinkClick r:id="rId18" action="ppaction://hlinksldjump"/>
              </a:rPr>
            </a:br>
            <a:r>
              <a:rPr lang="es-CL" dirty="0">
                <a:solidFill>
                  <a:schemeClr val="tx2"/>
                </a:solidFill>
              </a:rPr>
              <a:t>PARTIDA 17:  ARTEFACTOS SANITARIOS</a:t>
            </a:r>
          </a:p>
          <a:p>
            <a:pPr marL="285750" indent="-285750">
              <a:buFont typeface="Arial" panose="020B0604020202020204" pitchFamily="34" charset="0"/>
              <a:buChar char="•"/>
            </a:pPr>
            <a:r>
              <a:rPr lang="es-CL" dirty="0">
                <a:solidFill>
                  <a:schemeClr val="tx2"/>
                </a:solidFill>
              </a:rPr>
              <a:t>PARTIDA 18 : ACCESORIOS SANITARIOS</a:t>
            </a:r>
          </a:p>
          <a:p>
            <a:pPr marL="285750" indent="-285750">
              <a:buFont typeface="Arial" panose="020B0604020202020204" pitchFamily="34" charset="0"/>
              <a:buChar char="•"/>
            </a:pPr>
            <a:r>
              <a:rPr lang="es-CL" dirty="0">
                <a:solidFill>
                  <a:schemeClr val="tx2"/>
                </a:solidFill>
              </a:rPr>
              <a:t>PARTIDA 19EQUIPO COCINA </a:t>
            </a:r>
          </a:p>
          <a:p>
            <a:pPr marL="285750" indent="-285750">
              <a:buFont typeface="Arial" panose="020B0604020202020204" pitchFamily="34" charset="0"/>
              <a:buChar char="•"/>
            </a:pPr>
            <a:r>
              <a:rPr lang="es-CL" dirty="0">
                <a:solidFill>
                  <a:schemeClr val="tx2"/>
                </a:solidFill>
              </a:rPr>
              <a:t>PARTIDA 20: SEÑALETICAS</a:t>
            </a:r>
          </a:p>
          <a:p>
            <a:pPr marL="285750" indent="-285750">
              <a:buFont typeface="Arial" panose="020B0604020202020204" pitchFamily="34" charset="0"/>
              <a:buChar char="•"/>
            </a:pPr>
            <a:r>
              <a:rPr lang="es-CL" dirty="0">
                <a:solidFill>
                  <a:schemeClr val="tx2"/>
                </a:solidFill>
              </a:rPr>
              <a:t>PARTIDA 21: IMPERMEABILIZACIONES MURO</a:t>
            </a:r>
          </a:p>
          <a:p>
            <a:pPr marL="285750" indent="-285750">
              <a:buFont typeface="Arial" panose="020B0604020202020204" pitchFamily="34" charset="0"/>
              <a:buChar char="•"/>
            </a:pPr>
            <a:r>
              <a:rPr lang="es-CL" dirty="0">
                <a:solidFill>
                  <a:schemeClr val="tx2"/>
                </a:solidFill>
              </a:rPr>
              <a:t>PARTIDA 22: CELOSIAS TERMINACIONES</a:t>
            </a:r>
          </a:p>
          <a:p>
            <a:pPr marL="285750" indent="-285750">
              <a:buFont typeface="Arial" panose="020B0604020202020204" pitchFamily="34" charset="0"/>
              <a:buChar char="•"/>
            </a:pPr>
            <a:r>
              <a:rPr lang="es-CL" dirty="0">
                <a:solidFill>
                  <a:schemeClr val="tx2"/>
                </a:solidFill>
              </a:rPr>
              <a:t>PARTIDA 23: REVESTIMIENTO INTERIOR CERAMICO</a:t>
            </a:r>
          </a:p>
          <a:p>
            <a:pPr marL="285750" indent="-285750">
              <a:buFont typeface="Arial" panose="020B0604020202020204" pitchFamily="34" charset="0"/>
              <a:buChar char="•"/>
            </a:pPr>
            <a:r>
              <a:rPr lang="es-CL" dirty="0">
                <a:solidFill>
                  <a:schemeClr val="tx2"/>
                </a:solidFill>
              </a:rPr>
              <a:t>PARTIDA 24: HOJALATERIA</a:t>
            </a:r>
          </a:p>
          <a:p>
            <a:pPr marL="285750" indent="-285750">
              <a:buFont typeface="Arial" panose="020B0604020202020204" pitchFamily="34" charset="0"/>
              <a:buChar char="•"/>
            </a:pPr>
            <a:r>
              <a:rPr lang="es-CL" dirty="0">
                <a:solidFill>
                  <a:schemeClr val="tx2"/>
                </a:solidFill>
              </a:rPr>
              <a:t>PARTIDA  25:CALEFONTS</a:t>
            </a:r>
          </a:p>
          <a:p>
            <a:pPr marL="285750" indent="-285750">
              <a:buFont typeface="Arial" panose="020B0604020202020204" pitchFamily="34" charset="0"/>
              <a:buChar char="•"/>
            </a:pPr>
            <a:r>
              <a:rPr lang="es-CL" dirty="0">
                <a:solidFill>
                  <a:schemeClr val="tx2"/>
                </a:solidFill>
              </a:rPr>
              <a:t>PARTIDA  26:SELLADO TERMINACIONES CERAMICAS</a:t>
            </a:r>
          </a:p>
          <a:p>
            <a:pPr marL="285750" indent="-285750">
              <a:buFont typeface="Arial" panose="020B0604020202020204" pitchFamily="34" charset="0"/>
              <a:buChar char="•"/>
            </a:pPr>
            <a:r>
              <a:rPr lang="es-CL" dirty="0">
                <a:solidFill>
                  <a:schemeClr val="tx2"/>
                </a:solidFill>
              </a:rPr>
              <a:t>PARTIDA  27:ASCENSORES</a:t>
            </a:r>
          </a:p>
          <a:p>
            <a:pPr marL="285750" indent="-285750">
              <a:buFont typeface="Arial" panose="020B0604020202020204" pitchFamily="34" charset="0"/>
              <a:buChar char="•"/>
            </a:pPr>
            <a:r>
              <a:rPr lang="es-CL" dirty="0">
                <a:solidFill>
                  <a:schemeClr val="tx2"/>
                </a:solidFill>
              </a:rPr>
              <a:t>PARTIDA  28:DUCTO DE RESIDUOS</a:t>
            </a:r>
          </a:p>
          <a:p>
            <a:pPr marL="285750" indent="-285750">
              <a:buFont typeface="Arial" panose="020B0604020202020204" pitchFamily="34" charset="0"/>
              <a:buChar char="•"/>
            </a:pPr>
            <a:r>
              <a:rPr lang="es-CL" dirty="0">
                <a:solidFill>
                  <a:schemeClr val="tx2"/>
                </a:solidFill>
              </a:rPr>
              <a:t>PARTIDA  29: GRIFERIA Y SIFONES </a:t>
            </a:r>
          </a:p>
          <a:p>
            <a:pPr marL="285750" indent="-285750">
              <a:buFont typeface="Arial" panose="020B0604020202020204" pitchFamily="34" charset="0"/>
              <a:buChar char="•"/>
            </a:pPr>
            <a:r>
              <a:rPr lang="es-CL" dirty="0">
                <a:solidFill>
                  <a:schemeClr val="tx2"/>
                </a:solidFill>
              </a:rPr>
              <a:t>PARTIDA  30 :CORRIENTES </a:t>
            </a:r>
            <a:r>
              <a:rPr lang="es-CL" dirty="0" smtClean="0">
                <a:solidFill>
                  <a:schemeClr val="tx2"/>
                </a:solidFill>
              </a:rPr>
              <a:t>DEBILES</a:t>
            </a:r>
          </a:p>
          <a:p>
            <a:pPr marL="285750" indent="-285750">
              <a:buFont typeface="Arial" panose="020B0604020202020204" pitchFamily="34" charset="0"/>
              <a:buChar char="•"/>
            </a:pPr>
            <a:r>
              <a:rPr lang="es-CL" dirty="0">
                <a:solidFill>
                  <a:schemeClr val="accent2"/>
                </a:solidFill>
                <a:hlinkClick r:id="rId19" action="ppaction://hlinksldjump"/>
              </a:rPr>
              <a:t>PRECIOS   ESTIMATIVOS DE TERMINACIONES  DEL ALUMNO EN SEGUIMIENTO DE OBRA </a:t>
            </a:r>
            <a:endParaRPr lang="es-CL" dirty="0" smtClean="0">
              <a:solidFill>
                <a:schemeClr val="tx2"/>
              </a:solidFill>
            </a:endParaRPr>
          </a:p>
          <a:p>
            <a:pPr marL="285750" indent="-285750">
              <a:buFont typeface="Arial" panose="020B0604020202020204" pitchFamily="34" charset="0"/>
              <a:buChar char="•"/>
            </a:pPr>
            <a:endParaRPr lang="es-CL" dirty="0">
              <a:solidFill>
                <a:schemeClr val="tx2"/>
              </a:solidFill>
            </a:endParaRPr>
          </a:p>
          <a:p>
            <a:pPr marL="285657" indent="-285657">
              <a:buFont typeface="Arial" pitchFamily="34" charset="0"/>
              <a:buChar char="•"/>
            </a:pPr>
            <a:endParaRPr lang="es-CL" dirty="0" smtClean="0">
              <a:solidFill>
                <a:schemeClr val="accent2"/>
              </a:solidFill>
            </a:endParaRPr>
          </a:p>
          <a:p>
            <a:pPr marL="285657" indent="-285657">
              <a:buFont typeface="Arial" pitchFamily="34" charset="0"/>
              <a:buChar char="•"/>
            </a:pPr>
            <a:endParaRPr lang="es-MX" dirty="0" smtClean="0"/>
          </a:p>
          <a:p>
            <a:pPr marL="285657" indent="-285657">
              <a:buFont typeface="Arial" pitchFamily="34" charset="0"/>
              <a:buChar char="•"/>
            </a:pPr>
            <a:endParaRPr lang="es-MX" dirty="0" smtClean="0"/>
          </a:p>
          <a:p>
            <a:pPr marL="285657" indent="-285657">
              <a:buFont typeface="Arial" pitchFamily="34" charset="0"/>
              <a:buChar char="•"/>
            </a:pPr>
            <a:endParaRPr lang="es-MX" dirty="0"/>
          </a:p>
        </p:txBody>
      </p:sp>
      <p:cxnSp>
        <p:nvCxnSpPr>
          <p:cNvPr id="17" name="16 Conector recto"/>
          <p:cNvCxnSpPr/>
          <p:nvPr/>
        </p:nvCxnSpPr>
        <p:spPr>
          <a:xfrm flipH="1">
            <a:off x="3499061" y="5229200"/>
            <a:ext cx="683872"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Tree>
    <p:extLst>
      <p:ext uri="{BB962C8B-B14F-4D97-AF65-F5344CB8AC3E}">
        <p14:creationId xmlns:p14="http://schemas.microsoft.com/office/powerpoint/2010/main" val="2203717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DE29AA27-3314-4D32-AB85-0F62F01F4559}" type="slidenum">
              <a:rPr lang="es-CL" smtClean="0"/>
              <a:pPr/>
              <a:t>86</a:t>
            </a:fld>
            <a:endParaRPr lang="es-CL" dirty="0"/>
          </a:p>
        </p:txBody>
      </p:sp>
      <p:sp>
        <p:nvSpPr>
          <p:cNvPr id="13" name="12 CuadroTexto"/>
          <p:cNvSpPr txBox="1"/>
          <p:nvPr/>
        </p:nvSpPr>
        <p:spPr>
          <a:xfrm>
            <a:off x="236714" y="3964767"/>
            <a:ext cx="5256584" cy="261582"/>
          </a:xfrm>
          <a:prstGeom prst="rect">
            <a:avLst/>
          </a:prstGeom>
          <a:noFill/>
        </p:spPr>
        <p:txBody>
          <a:bodyPr wrap="square" lIns="91410" tIns="45706" rIns="91410" bIns="45706" rtlCol="0">
            <a:spAutoFit/>
          </a:bodyPr>
          <a:lstStyle/>
          <a:p>
            <a:r>
              <a:rPr lang="es-CL" sz="1100" dirty="0">
                <a:hlinkClick r:id="rId2"/>
              </a:rPr>
              <a:t>FUENTE : http://www.nollagam.cl/proyectos/proyectos.asp?p=8&amp;accion=ver</a:t>
            </a:r>
            <a:endParaRPr lang="es-CL" sz="1100" dirty="0"/>
          </a:p>
        </p:txBody>
      </p:sp>
      <p:sp>
        <p:nvSpPr>
          <p:cNvPr id="8" name="6 Marcador de pie de página"/>
          <p:cNvSpPr txBox="1">
            <a:spLocks/>
          </p:cNvSpPr>
          <p:nvPr/>
        </p:nvSpPr>
        <p:spPr>
          <a:xfrm>
            <a:off x="323528" y="6525347"/>
            <a:ext cx="8928992" cy="332656"/>
          </a:xfrm>
          <a:prstGeom prst="rect">
            <a:avLst/>
          </a:prstGeom>
        </p:spPr>
        <p:txBody>
          <a:bodyPr vert="horz" lIns="91410" tIns="45706" rIns="91410" bIns="45706" rtlCol="0" anchor="ctr"/>
          <a:lstStyle>
            <a:defPPr>
              <a:defRPr lang="es-CL"/>
            </a:defPPr>
            <a:lvl1pPr marL="0" algn="l" defTabSz="914400" rtl="0" eaLnBrk="1" latinLnBrk="0" hangingPunct="1">
              <a:defRPr sz="12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100" dirty="0"/>
              <a:t>Universidad de Santiago de Chile | Practica Pre Profesional IV | Pilar Emilia Peterson | Profesor Guía: Carlos Richards M.| Fecha  : </a:t>
            </a:r>
            <a:r>
              <a:rPr lang="es-CL" sz="1100" dirty="0" smtClean="0"/>
              <a:t>17 Diciembre  2013</a:t>
            </a:r>
            <a:endParaRPr lang="es-CL" sz="1100" dirty="0"/>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20" y="4323"/>
            <a:ext cx="8657707" cy="3960442"/>
          </a:xfrm>
          <a:prstGeom prst="rect">
            <a:avLst/>
          </a:prstGeom>
        </p:spPr>
      </p:pic>
      <p:sp>
        <p:nvSpPr>
          <p:cNvPr id="7" name="6 Título"/>
          <p:cNvSpPr>
            <a:spLocks noGrp="1"/>
          </p:cNvSpPr>
          <p:nvPr>
            <p:ph type="title"/>
          </p:nvPr>
        </p:nvSpPr>
        <p:spPr>
          <a:xfrm>
            <a:off x="6167445" y="4149080"/>
            <a:ext cx="2797043" cy="404446"/>
          </a:xfrm>
        </p:spPr>
        <p:txBody>
          <a:bodyPr/>
          <a:lstStyle/>
          <a:p>
            <a:r>
              <a:rPr lang="es-CL" sz="1050" dirty="0" smtClean="0"/>
              <a:t/>
            </a:r>
            <a:br>
              <a:rPr lang="es-CL" sz="1050" dirty="0" smtClean="0"/>
            </a:br>
            <a:r>
              <a:rPr lang="es-CL" sz="1050" dirty="0" smtClean="0"/>
              <a:t/>
            </a:r>
            <a:br>
              <a:rPr lang="es-CL" sz="1050" dirty="0" smtClean="0"/>
            </a:br>
            <a:r>
              <a:rPr lang="es-CL" sz="1100" dirty="0" smtClean="0"/>
              <a:t>VALORES ESTIMATIVOS SEGÚN LA UF  </a:t>
            </a:r>
            <a:br>
              <a:rPr lang="es-CL" sz="1100" dirty="0" smtClean="0"/>
            </a:br>
            <a:r>
              <a:rPr lang="es-CL" sz="1100" dirty="0" smtClean="0"/>
              <a:t>ETAPA II  DE VISITA : </a:t>
            </a:r>
            <a:r>
              <a:rPr lang="es-CL" sz="1050" dirty="0"/>
              <a:t/>
            </a:r>
            <a:br>
              <a:rPr lang="es-CL" sz="1050" dirty="0"/>
            </a:br>
            <a:r>
              <a:rPr lang="es-CL" sz="1050" dirty="0">
                <a:solidFill>
                  <a:srgbClr val="FF0000"/>
                </a:solidFill>
              </a:rPr>
              <a:t>DESDE UF 1657 </a:t>
            </a:r>
            <a:r>
              <a:rPr lang="es-CL" sz="1200" dirty="0">
                <a:solidFill>
                  <a:srgbClr val="FF0000"/>
                </a:solidFill>
              </a:rPr>
              <a:t>(  $ </a:t>
            </a:r>
            <a:r>
              <a:rPr lang="es-CL" sz="1200" dirty="0" smtClean="0">
                <a:solidFill>
                  <a:srgbClr val="FF0000"/>
                </a:solidFill>
              </a:rPr>
              <a:t>38.554.380.-)</a:t>
            </a:r>
            <a:r>
              <a:rPr lang="es-CL" sz="1200" dirty="0"/>
              <a:t/>
            </a:r>
            <a:br>
              <a:rPr lang="es-CL" sz="1200" dirty="0"/>
            </a:br>
            <a:r>
              <a:rPr lang="es-CL" sz="1050" dirty="0"/>
              <a:t>METRAJE :34,4 M2 – 62.33M2</a:t>
            </a:r>
            <a:br>
              <a:rPr lang="es-CL" sz="1050" dirty="0"/>
            </a:br>
            <a:r>
              <a:rPr lang="es-CL" sz="1050" dirty="0">
                <a:solidFill>
                  <a:srgbClr val="FF0000"/>
                </a:solidFill>
              </a:rPr>
              <a:t>DIVIDENDO:  UF 9,84 |MES </a:t>
            </a:r>
            <a:r>
              <a:rPr lang="es-CL" sz="1200" dirty="0">
                <a:solidFill>
                  <a:srgbClr val="FF0000"/>
                </a:solidFill>
              </a:rPr>
              <a:t>($ </a:t>
            </a:r>
            <a:r>
              <a:rPr lang="es-CL" sz="1200" dirty="0" smtClean="0">
                <a:solidFill>
                  <a:srgbClr val="FF0000"/>
                </a:solidFill>
              </a:rPr>
              <a:t>228.942.-)</a:t>
            </a:r>
            <a:r>
              <a:rPr lang="es-CL" sz="1050" dirty="0"/>
              <a:t/>
            </a:r>
            <a:br>
              <a:rPr lang="es-CL" sz="1050" dirty="0"/>
            </a:br>
            <a:r>
              <a:rPr lang="es-CL" sz="1050" dirty="0"/>
              <a:t>F.ENTREGA:MARZO 2014 ESTIMADO </a:t>
            </a:r>
            <a:br>
              <a:rPr lang="es-CL" sz="1050" dirty="0"/>
            </a:br>
            <a:r>
              <a:rPr lang="es-CL" sz="1050" dirty="0"/>
              <a:t>VALOR UF : </a:t>
            </a:r>
            <a:r>
              <a:rPr lang="es-CL" sz="1200" dirty="0">
                <a:solidFill>
                  <a:srgbClr val="FF0000"/>
                </a:solidFill>
              </a:rPr>
              <a:t>$</a:t>
            </a:r>
            <a:r>
              <a:rPr lang="es-CL" sz="1200" dirty="0" smtClean="0">
                <a:solidFill>
                  <a:srgbClr val="FF0000"/>
                </a:solidFill>
              </a:rPr>
              <a:t>23.267,58 </a:t>
            </a:r>
            <a:r>
              <a:rPr lang="es-CL" sz="1050" b="0" dirty="0"/>
              <a:t>|</a:t>
            </a:r>
            <a:br>
              <a:rPr lang="es-CL" sz="1050" b="0" dirty="0"/>
            </a:br>
            <a:r>
              <a:rPr lang="es-CL" sz="1050" dirty="0"/>
              <a:t>FECHA UF:  </a:t>
            </a:r>
            <a:r>
              <a:rPr lang="es-CL" sz="1050" dirty="0" smtClean="0"/>
              <a:t>17 DIC  2013</a:t>
            </a:r>
            <a:endParaRPr lang="es-CL" sz="1050" dirty="0"/>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557" y="188640"/>
            <a:ext cx="2540579" cy="1016232"/>
          </a:xfrm>
          <a:prstGeom prst="rect">
            <a:avLst/>
          </a:prstGeom>
        </p:spPr>
      </p:pic>
      <p:pic>
        <p:nvPicPr>
          <p:cNvPr id="15" name="1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162" y="4309338"/>
            <a:ext cx="2958686" cy="2249137"/>
          </a:xfrm>
          <a:prstGeom prst="rect">
            <a:avLst/>
          </a:prstGeom>
        </p:spPr>
      </p:pic>
      <p:pic>
        <p:nvPicPr>
          <p:cNvPr id="16" name="1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854" y="4309332"/>
            <a:ext cx="2958685" cy="2249136"/>
          </a:xfrm>
          <a:prstGeom prst="rect">
            <a:avLst/>
          </a:prstGeom>
        </p:spPr>
      </p:pic>
      <p:sp>
        <p:nvSpPr>
          <p:cNvPr id="14" name="6 Título"/>
          <p:cNvSpPr txBox="1">
            <a:spLocks/>
          </p:cNvSpPr>
          <p:nvPr/>
        </p:nvSpPr>
        <p:spPr>
          <a:xfrm>
            <a:off x="6156176" y="2492896"/>
            <a:ext cx="2797043" cy="404446"/>
          </a:xfrm>
          <a:prstGeom prst="rect">
            <a:avLst/>
          </a:prstGeom>
        </p:spPr>
        <p:txBody>
          <a:bodyPr vert="horz" lIns="91410" tIns="45706" rIns="91410" bIns="0" rtlCol="0" anchor="b">
            <a:noAutofit/>
          </a:bodyPr>
          <a:lstStyle>
            <a:lvl1pPr algn="l" defTabSz="914105" rtl="0" eaLnBrk="1" latinLnBrk="0" hangingPunct="1">
              <a:spcBef>
                <a:spcPct val="0"/>
              </a:spcBef>
              <a:buNone/>
              <a:defRPr sz="2000" b="1" kern="1200">
                <a:ln w="12700">
                  <a:noFill/>
                </a:ln>
                <a:solidFill>
                  <a:schemeClr val="tx1"/>
                </a:solidFill>
                <a:effectLst/>
                <a:latin typeface="+mj-lt"/>
                <a:ea typeface="+mj-ea"/>
                <a:cs typeface="+mj-cs"/>
              </a:defRPr>
            </a:lvl1pPr>
          </a:lstStyle>
          <a:p>
            <a:r>
              <a:rPr lang="es-CL" sz="1100" dirty="0" smtClean="0"/>
              <a:t>VALORES ESTIAMTIVOS SEGÚN LA UF</a:t>
            </a:r>
          </a:p>
          <a:p>
            <a:r>
              <a:rPr lang="es-CL" sz="1100" dirty="0" smtClean="0"/>
              <a:t>ETAPA I DE VISITA : </a:t>
            </a:r>
            <a:br>
              <a:rPr lang="es-CL" sz="1100" dirty="0" smtClean="0"/>
            </a:br>
            <a:r>
              <a:rPr lang="es-CL" sz="1050" dirty="0" smtClean="0">
                <a:solidFill>
                  <a:srgbClr val="FF0000"/>
                </a:solidFill>
              </a:rPr>
              <a:t>DESDE UF 1657</a:t>
            </a:r>
            <a:r>
              <a:rPr lang="es-CL" sz="1100" dirty="0" smtClean="0">
                <a:solidFill>
                  <a:srgbClr val="FF0000"/>
                </a:solidFill>
              </a:rPr>
              <a:t> </a:t>
            </a:r>
            <a:r>
              <a:rPr lang="es-CL" sz="1200" dirty="0" smtClean="0">
                <a:solidFill>
                  <a:srgbClr val="FF0000"/>
                </a:solidFill>
              </a:rPr>
              <a:t>(  $ 38.462.930)</a:t>
            </a:r>
            <a:r>
              <a:rPr lang="es-CL" sz="1200" dirty="0" smtClean="0"/>
              <a:t/>
            </a:r>
            <a:br>
              <a:rPr lang="es-CL" sz="1200" dirty="0" smtClean="0"/>
            </a:br>
            <a:r>
              <a:rPr lang="es-CL" sz="1050" dirty="0" smtClean="0"/>
              <a:t>METRAJE :34,4 M2 – 62.33M2</a:t>
            </a:r>
            <a:br>
              <a:rPr lang="es-CL" sz="1050" dirty="0" smtClean="0"/>
            </a:br>
            <a:r>
              <a:rPr lang="es-CL" sz="1050" dirty="0" smtClean="0">
                <a:solidFill>
                  <a:srgbClr val="FF0000"/>
                </a:solidFill>
              </a:rPr>
              <a:t>DIVIDENDO:  UF 9,84 |MES </a:t>
            </a:r>
            <a:r>
              <a:rPr lang="es-CL" sz="1200" dirty="0" smtClean="0">
                <a:solidFill>
                  <a:srgbClr val="FF0000"/>
                </a:solidFill>
              </a:rPr>
              <a:t>($ 228.499)</a:t>
            </a:r>
            <a:r>
              <a:rPr lang="es-CL" sz="1050" dirty="0" smtClean="0"/>
              <a:t/>
            </a:r>
            <a:br>
              <a:rPr lang="es-CL" sz="1050" dirty="0" smtClean="0"/>
            </a:br>
            <a:r>
              <a:rPr lang="es-CL" sz="1050" dirty="0" smtClean="0"/>
              <a:t>F.ENTREGA:MARZO 2014 ESTIMADO </a:t>
            </a:r>
            <a:br>
              <a:rPr lang="es-CL" sz="1050" dirty="0" smtClean="0"/>
            </a:br>
            <a:r>
              <a:rPr lang="es-CL" sz="1050" dirty="0" smtClean="0"/>
              <a:t>VALOR UF : </a:t>
            </a:r>
            <a:r>
              <a:rPr lang="es-CL" sz="1200" dirty="0" smtClean="0">
                <a:solidFill>
                  <a:srgbClr val="FF0000"/>
                </a:solidFill>
              </a:rPr>
              <a:t>$23.212,93 </a:t>
            </a:r>
            <a:r>
              <a:rPr lang="es-CL" sz="1050" b="0" dirty="0" smtClean="0"/>
              <a:t>|</a:t>
            </a:r>
            <a:br>
              <a:rPr lang="es-CL" sz="1050" b="0" dirty="0" smtClean="0"/>
            </a:br>
            <a:r>
              <a:rPr lang="es-CL" sz="1050" dirty="0" smtClean="0"/>
              <a:t>FECHA UF:  7 NOV 2013</a:t>
            </a:r>
            <a:endParaRPr lang="es-CL" sz="1050" dirty="0"/>
          </a:p>
        </p:txBody>
      </p:sp>
      <p:sp>
        <p:nvSpPr>
          <p:cNvPr id="17" name="6 Título"/>
          <p:cNvSpPr txBox="1">
            <a:spLocks/>
          </p:cNvSpPr>
          <p:nvPr/>
        </p:nvSpPr>
        <p:spPr>
          <a:xfrm>
            <a:off x="4064015" y="188640"/>
            <a:ext cx="2165208" cy="1332430"/>
          </a:xfrm>
          <a:prstGeom prst="rect">
            <a:avLst/>
          </a:prstGeom>
        </p:spPr>
        <p:txBody>
          <a:bodyPr vert="horz" lIns="91410" tIns="45706" rIns="91410" bIns="0" rtlCol="0" anchor="b">
            <a:noAutofit/>
          </a:bodyPr>
          <a:lstStyle>
            <a:lvl1pPr algn="l" defTabSz="914105" rtl="0" eaLnBrk="1" latinLnBrk="0" hangingPunct="1">
              <a:spcBef>
                <a:spcPct val="0"/>
              </a:spcBef>
              <a:buNone/>
              <a:defRPr sz="2000" b="1" kern="1200">
                <a:ln w="12700">
                  <a:noFill/>
                </a:ln>
                <a:solidFill>
                  <a:schemeClr val="tx1"/>
                </a:solidFill>
                <a:effectLst/>
                <a:latin typeface="+mj-lt"/>
                <a:ea typeface="+mj-ea"/>
                <a:cs typeface="+mj-cs"/>
              </a:defRPr>
            </a:lvl1pPr>
          </a:lstStyle>
          <a:p>
            <a:r>
              <a:rPr lang="es-CL" sz="1000" dirty="0">
                <a:solidFill>
                  <a:schemeClr val="tx1">
                    <a:lumMod val="50000"/>
                    <a:lumOff val="50000"/>
                  </a:schemeClr>
                </a:solidFill>
              </a:rPr>
              <a:t>EDIFICIO LOURDES</a:t>
            </a:r>
            <a:br>
              <a:rPr lang="es-CL" sz="1000" dirty="0">
                <a:solidFill>
                  <a:schemeClr val="tx1">
                    <a:lumMod val="50000"/>
                    <a:lumOff val="50000"/>
                  </a:schemeClr>
                </a:solidFill>
              </a:rPr>
            </a:br>
            <a:r>
              <a:rPr lang="es-CL" sz="1000" dirty="0">
                <a:solidFill>
                  <a:schemeClr val="tx1">
                    <a:lumMod val="50000"/>
                    <a:lumOff val="50000"/>
                  </a:schemeClr>
                </a:solidFill>
              </a:rPr>
              <a:t>SAN PABLO  4100</a:t>
            </a:r>
            <a:br>
              <a:rPr lang="es-CL" sz="1000" dirty="0">
                <a:solidFill>
                  <a:schemeClr val="tx1">
                    <a:lumMod val="50000"/>
                    <a:lumOff val="50000"/>
                  </a:schemeClr>
                </a:solidFill>
              </a:rPr>
            </a:br>
            <a:r>
              <a:rPr lang="es-CL" sz="1000" dirty="0">
                <a:solidFill>
                  <a:schemeClr val="tx1">
                    <a:lumMod val="50000"/>
                    <a:lumOff val="50000"/>
                  </a:schemeClr>
                </a:solidFill>
              </a:rPr>
              <a:t>CONSTRUCTORA NOLLAGAM LTDA.</a:t>
            </a:r>
            <a:br>
              <a:rPr lang="es-CL" sz="1000" dirty="0">
                <a:solidFill>
                  <a:schemeClr val="tx1">
                    <a:lumMod val="50000"/>
                    <a:lumOff val="50000"/>
                  </a:schemeClr>
                </a:solidFill>
              </a:rPr>
            </a:br>
            <a:r>
              <a:rPr lang="es-CL" sz="1000" dirty="0">
                <a:solidFill>
                  <a:schemeClr val="tx1">
                    <a:lumMod val="50000"/>
                    <a:lumOff val="50000"/>
                  </a:schemeClr>
                </a:solidFill>
              </a:rPr>
              <a:t>ASTABURUAGA Y ASOCIADOS ARQTOS</a:t>
            </a:r>
            <a:br>
              <a:rPr lang="es-CL" sz="1000" dirty="0">
                <a:solidFill>
                  <a:schemeClr val="tx1">
                    <a:lumMod val="50000"/>
                    <a:lumOff val="50000"/>
                  </a:schemeClr>
                </a:solidFill>
              </a:rPr>
            </a:br>
            <a:r>
              <a:rPr lang="es-CL" sz="1000" dirty="0">
                <a:solidFill>
                  <a:schemeClr val="tx1">
                    <a:lumMod val="50000"/>
                    <a:lumOff val="50000"/>
                  </a:schemeClr>
                </a:solidFill>
              </a:rPr>
              <a:t>PROGRAMA ASOCIADO :COMERCIO </a:t>
            </a:r>
            <a:r>
              <a:rPr lang="es-CL" sz="1000" dirty="0" smtClean="0">
                <a:solidFill>
                  <a:schemeClr val="tx1">
                    <a:lumMod val="50000"/>
                    <a:lumOff val="50000"/>
                  </a:schemeClr>
                </a:solidFill>
              </a:rPr>
              <a:t>Y</a:t>
            </a:r>
          </a:p>
          <a:p>
            <a:r>
              <a:rPr lang="es-CL" sz="1000" dirty="0" smtClean="0">
                <a:solidFill>
                  <a:schemeClr val="tx1">
                    <a:lumMod val="50000"/>
                    <a:lumOff val="50000"/>
                  </a:schemeClr>
                </a:solidFill>
              </a:rPr>
              <a:t>  </a:t>
            </a:r>
            <a:r>
              <a:rPr lang="es-CL" sz="1000" dirty="0">
                <a:solidFill>
                  <a:schemeClr val="tx1">
                    <a:lumMod val="50000"/>
                    <a:lumOff val="50000"/>
                  </a:schemeClr>
                </a:solidFill>
              </a:rPr>
              <a:t>SERVICIOS  +  DEPARTAMENTOS</a:t>
            </a:r>
          </a:p>
        </p:txBody>
      </p:sp>
      <p:sp>
        <p:nvSpPr>
          <p:cNvPr id="18" name="6 Título"/>
          <p:cNvSpPr txBox="1">
            <a:spLocks/>
          </p:cNvSpPr>
          <p:nvPr/>
        </p:nvSpPr>
        <p:spPr>
          <a:xfrm>
            <a:off x="6156177" y="5589240"/>
            <a:ext cx="2834230" cy="404446"/>
          </a:xfrm>
          <a:prstGeom prst="rect">
            <a:avLst/>
          </a:prstGeom>
        </p:spPr>
        <p:txBody>
          <a:bodyPr vert="horz" lIns="91410" tIns="45706" rIns="91410" bIns="0" rtlCol="0" anchor="b">
            <a:noAutofit/>
          </a:bodyPr>
          <a:lstStyle>
            <a:lvl1pPr algn="l" defTabSz="914105" rtl="0" eaLnBrk="1" latinLnBrk="0" hangingPunct="1">
              <a:spcBef>
                <a:spcPct val="0"/>
              </a:spcBef>
              <a:buNone/>
              <a:defRPr sz="2000" b="1" kern="1200">
                <a:ln w="12700">
                  <a:noFill/>
                </a:ln>
                <a:solidFill>
                  <a:schemeClr val="tx1"/>
                </a:solidFill>
                <a:effectLst/>
                <a:latin typeface="+mj-lt"/>
                <a:ea typeface="+mj-ea"/>
                <a:cs typeface="+mj-cs"/>
              </a:defRPr>
            </a:lvl1pPr>
          </a:lstStyle>
          <a:p>
            <a:r>
              <a:rPr lang="es-CL" sz="1600" dirty="0" smtClean="0"/>
              <a:t>VARIACION DE PRECIOS ETAPA  I - II</a:t>
            </a:r>
          </a:p>
          <a:p>
            <a:r>
              <a:rPr lang="es-CL" sz="1600" dirty="0" smtClean="0"/>
              <a:t>DEPARTAMENTOS </a:t>
            </a:r>
            <a:r>
              <a:rPr lang="es-CL" sz="1800" dirty="0" smtClean="0">
                <a:solidFill>
                  <a:srgbClr val="FF0000"/>
                </a:solidFill>
              </a:rPr>
              <a:t>+$91.450 </a:t>
            </a:r>
            <a:r>
              <a:rPr lang="es-CL" dirty="0" smtClean="0">
                <a:solidFill>
                  <a:srgbClr val="FF0000"/>
                </a:solidFill>
              </a:rPr>
              <a:t>.- </a:t>
            </a:r>
          </a:p>
          <a:p>
            <a:r>
              <a:rPr lang="es-CL" sz="1600" dirty="0" smtClean="0"/>
              <a:t>DIVIDENDO</a:t>
            </a:r>
            <a:r>
              <a:rPr lang="es-CL" sz="1600" dirty="0" smtClean="0">
                <a:solidFill>
                  <a:srgbClr val="FF0000"/>
                </a:solidFill>
              </a:rPr>
              <a:t>  </a:t>
            </a:r>
            <a:r>
              <a:rPr lang="es-CL" sz="1800" dirty="0" smtClean="0">
                <a:solidFill>
                  <a:srgbClr val="FF0000"/>
                </a:solidFill>
              </a:rPr>
              <a:t>+$2.557.-</a:t>
            </a:r>
            <a:endParaRPr lang="es-CL" sz="1800" dirty="0"/>
          </a:p>
        </p:txBody>
      </p:sp>
    </p:spTree>
    <p:extLst>
      <p:ext uri="{BB962C8B-B14F-4D97-AF65-F5344CB8AC3E}">
        <p14:creationId xmlns:p14="http://schemas.microsoft.com/office/powerpoint/2010/main" val="40567420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1385" y="-387422"/>
            <a:ext cx="3008313" cy="1162051"/>
          </a:xfrm>
        </p:spPr>
        <p:txBody>
          <a:bodyPr/>
          <a:lstStyle/>
          <a:p>
            <a:pPr algn="just"/>
            <a:r>
              <a:rPr lang="es-MX" dirty="0" smtClean="0">
                <a:solidFill>
                  <a:schemeClr val="accent2"/>
                </a:solidFill>
              </a:rPr>
              <a:t>ESTADO DE AVANCE DE TERMINACIONES  ETAPA II</a:t>
            </a:r>
            <a:endParaRPr lang="es-CL" dirty="0">
              <a:solidFill>
                <a:schemeClr val="accent2"/>
              </a:solidFill>
            </a:endParaRPr>
          </a:p>
        </p:txBody>
      </p:sp>
      <p:sp>
        <p:nvSpPr>
          <p:cNvPr id="3" name="2 Marcador de texto"/>
          <p:cNvSpPr>
            <a:spLocks noGrp="1"/>
          </p:cNvSpPr>
          <p:nvPr>
            <p:ph type="body" sz="half" idx="2"/>
          </p:nvPr>
        </p:nvSpPr>
        <p:spPr>
          <a:xfrm>
            <a:off x="5967848" y="764706"/>
            <a:ext cx="2525820" cy="5688629"/>
          </a:xfrm>
        </p:spPr>
        <p:txBody>
          <a:bodyPr>
            <a:normAutofit lnSpcReduction="10000"/>
          </a:bodyPr>
          <a:lstStyle/>
          <a:p>
            <a:pPr algn="just"/>
            <a:r>
              <a:rPr lang="es-CL" dirty="0" smtClean="0"/>
              <a:t>Dentro del estado de avance de la obra se describe el siguiente comportamiento:</a:t>
            </a:r>
          </a:p>
          <a:p>
            <a:pPr marL="285679" indent="-285679" algn="just">
              <a:buFont typeface="Arial" panose="020B0604020202020204" pitchFamily="34" charset="0"/>
              <a:buChar char="•"/>
            </a:pPr>
            <a:r>
              <a:rPr lang="es-CL" dirty="0" smtClean="0"/>
              <a:t>Se  desarrollan  trabajos de paisajismo </a:t>
            </a:r>
            <a:r>
              <a:rPr lang="es-CL" dirty="0"/>
              <a:t>(áreas verdes)</a:t>
            </a:r>
            <a:r>
              <a:rPr lang="es-CL" dirty="0" smtClean="0"/>
              <a:t> en el interior  hacia Avenida San Pablo y  General Velásquez.</a:t>
            </a:r>
          </a:p>
          <a:p>
            <a:pPr marL="285679" indent="-285679" algn="just">
              <a:buFont typeface="Arial" panose="020B0604020202020204" pitchFamily="34" charset="0"/>
              <a:buChar char="•"/>
            </a:pPr>
            <a:r>
              <a:rPr lang="es-CL" dirty="0" smtClean="0"/>
              <a:t>En el espacio público se observaron los trabajos de pavimentos y reconstrucción de aceras peatonales.</a:t>
            </a:r>
          </a:p>
          <a:p>
            <a:pPr marL="285679" indent="-285679" algn="just">
              <a:buFont typeface="Arial" panose="020B0604020202020204" pitchFamily="34" charset="0"/>
              <a:buChar char="•"/>
            </a:pPr>
            <a:r>
              <a:rPr lang="es-CL" dirty="0" smtClean="0"/>
              <a:t> En el segundo nivel aún se encuentra el sector administrativo de la obra (oficinas) y  ya se finalizó la instalación   de lámparas , muebles  y ventanas , maquillaje en los muros del pasillo, etc.</a:t>
            </a:r>
          </a:p>
          <a:p>
            <a:pPr marL="285679" indent="-285679" algn="just">
              <a:buFont typeface="Arial" panose="020B0604020202020204" pitchFamily="34" charset="0"/>
              <a:buChar char="•"/>
            </a:pPr>
            <a:r>
              <a:rPr lang="es-CL" dirty="0" smtClean="0"/>
              <a:t>En los pisos siguientes se están finalizando   las instalaciones de artefactos  </a:t>
            </a:r>
            <a:r>
              <a:rPr lang="es-CL" dirty="0" err="1" smtClean="0"/>
              <a:t>sanitarios,equipos</a:t>
            </a:r>
            <a:r>
              <a:rPr lang="es-CL" dirty="0" smtClean="0"/>
              <a:t> de cocina y </a:t>
            </a:r>
            <a:r>
              <a:rPr lang="es-CL" dirty="0" err="1" smtClean="0"/>
              <a:t>calefonts</a:t>
            </a:r>
            <a:r>
              <a:rPr lang="es-CL" dirty="0" smtClean="0"/>
              <a:t>, entre otros.</a:t>
            </a:r>
          </a:p>
          <a:p>
            <a:pPr marL="285679" indent="-285679" algn="just">
              <a:buFont typeface="Arial" panose="020B0604020202020204" pitchFamily="34" charset="0"/>
              <a:buChar char="•"/>
            </a:pPr>
            <a:r>
              <a:rPr lang="es-CL" dirty="0" smtClean="0"/>
              <a:t>En general aún no se terminan las instalaciones de medidores de agua potable  y las llaves de paso de gas  de los departamentos.</a:t>
            </a: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87</a:t>
            </a:fld>
            <a:endParaRPr lang="es-CL" dirty="0"/>
          </a:p>
        </p:txBody>
      </p:sp>
      <p:sp>
        <p:nvSpPr>
          <p:cNvPr id="9" name="6 Marcador de pie de página"/>
          <p:cNvSpPr>
            <a:spLocks noGrp="1"/>
          </p:cNvSpPr>
          <p:nvPr>
            <p:ph type="ftr" sz="quarter" idx="4294967295"/>
          </p:nvPr>
        </p:nvSpPr>
        <p:spPr>
          <a:xfrm>
            <a:off x="323528"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0"/>
            <a:ext cx="5674813" cy="6858000"/>
          </a:xfrm>
          <a:prstGeom prst="rect">
            <a:avLst/>
          </a:prstGeom>
        </p:spPr>
      </p:pic>
    </p:spTree>
    <p:extLst>
      <p:ext uri="{BB962C8B-B14F-4D97-AF65-F5344CB8AC3E}">
        <p14:creationId xmlns:p14="http://schemas.microsoft.com/office/powerpoint/2010/main" val="7138883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88</a:t>
            </a:fld>
            <a:endParaRPr lang="es-CL" dirty="0"/>
          </a:p>
        </p:txBody>
      </p:sp>
      <p:sp>
        <p:nvSpPr>
          <p:cNvPr id="7" name="6 Marcador de pie de página"/>
          <p:cNvSpPr>
            <a:spLocks noGrp="1"/>
          </p:cNvSpPr>
          <p:nvPr>
            <p:ph type="ftr" sz="quarter" idx="4294967295"/>
          </p:nvPr>
        </p:nvSpPr>
        <p:spPr>
          <a:xfrm>
            <a:off x="323528"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0846" y="1017028"/>
            <a:ext cx="5977260" cy="4464496"/>
          </a:xfrm>
          <a:prstGeom prst="rect">
            <a:avLst/>
          </a:prstGeom>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37098" y="663259"/>
            <a:ext cx="3374259" cy="2520280"/>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4018308"/>
            <a:ext cx="2971692" cy="2219598"/>
          </a:xfrm>
          <a:prstGeom prst="rect">
            <a:avLst/>
          </a:prstGeom>
        </p:spPr>
      </p:pic>
      <p:sp>
        <p:nvSpPr>
          <p:cNvPr id="11" name="10 CuadroTexto"/>
          <p:cNvSpPr txBox="1"/>
          <p:nvPr/>
        </p:nvSpPr>
        <p:spPr>
          <a:xfrm>
            <a:off x="395536" y="6237906"/>
            <a:ext cx="4464496" cy="276999"/>
          </a:xfrm>
          <a:prstGeom prst="rect">
            <a:avLst/>
          </a:prstGeom>
          <a:noFill/>
        </p:spPr>
        <p:txBody>
          <a:bodyPr wrap="square" rtlCol="0">
            <a:spAutoFit/>
          </a:bodyPr>
          <a:lstStyle/>
          <a:p>
            <a:r>
              <a:rPr lang="es-CL" sz="1200" dirty="0" smtClean="0"/>
              <a:t>TRABAJOS EXTERIORES HACIA GRAL. VELAZQUEZ (AREAS VERDES) </a:t>
            </a:r>
            <a:endParaRPr lang="es-CL" sz="1200" dirty="0"/>
          </a:p>
        </p:txBody>
      </p:sp>
      <p:sp>
        <p:nvSpPr>
          <p:cNvPr id="12" name="11 CuadroTexto"/>
          <p:cNvSpPr txBox="1"/>
          <p:nvPr/>
        </p:nvSpPr>
        <p:spPr>
          <a:xfrm>
            <a:off x="5220072" y="3647087"/>
            <a:ext cx="4464496" cy="276999"/>
          </a:xfrm>
          <a:prstGeom prst="rect">
            <a:avLst/>
          </a:prstGeom>
          <a:noFill/>
        </p:spPr>
        <p:txBody>
          <a:bodyPr wrap="square" rtlCol="0">
            <a:spAutoFit/>
          </a:bodyPr>
          <a:lstStyle/>
          <a:p>
            <a:r>
              <a:rPr lang="es-CL" sz="1200" dirty="0" smtClean="0"/>
              <a:t>TUBERIAS DE  COBRE SIN LLAVES DE PASO </a:t>
            </a:r>
            <a:endParaRPr lang="es-CL" sz="1200" dirty="0"/>
          </a:p>
        </p:txBody>
      </p:sp>
      <p:sp>
        <p:nvSpPr>
          <p:cNvPr id="13" name="12 CuadroTexto"/>
          <p:cNvSpPr txBox="1"/>
          <p:nvPr/>
        </p:nvSpPr>
        <p:spPr>
          <a:xfrm>
            <a:off x="5292080" y="6248345"/>
            <a:ext cx="4464496" cy="276999"/>
          </a:xfrm>
          <a:prstGeom prst="rect">
            <a:avLst/>
          </a:prstGeom>
          <a:noFill/>
        </p:spPr>
        <p:txBody>
          <a:bodyPr wrap="square" rtlCol="0">
            <a:spAutoFit/>
          </a:bodyPr>
          <a:lstStyle/>
          <a:p>
            <a:r>
              <a:rPr lang="es-CL" sz="1200" dirty="0" smtClean="0"/>
              <a:t>BAÑOS FINALIZADOS</a:t>
            </a:r>
            <a:endParaRPr lang="es-CL" sz="1200" dirty="0"/>
          </a:p>
        </p:txBody>
      </p:sp>
    </p:spTree>
    <p:extLst>
      <p:ext uri="{BB962C8B-B14F-4D97-AF65-F5344CB8AC3E}">
        <p14:creationId xmlns:p14="http://schemas.microsoft.com/office/powerpoint/2010/main" val="28075161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20072" y="332656"/>
            <a:ext cx="3224337" cy="1162051"/>
          </a:xfrm>
        </p:spPr>
        <p:txBody>
          <a:bodyPr/>
          <a:lstStyle/>
          <a:p>
            <a:pPr algn="just"/>
            <a:r>
              <a:rPr lang="es-CL" sz="1800" dirty="0" smtClean="0">
                <a:solidFill>
                  <a:schemeClr val="accent2"/>
                </a:solidFill>
              </a:rPr>
              <a:t>MEDICIÓN DEL ESTADO DE  AVANCE  Y CALIDAD DE TERMINACIONES SEGÚN LA INSPECCIÓN TÉCNICA DE OBRA </a:t>
            </a:r>
            <a:endParaRPr lang="es-CL" sz="1800" dirty="0">
              <a:solidFill>
                <a:schemeClr val="accent2"/>
              </a:solidFill>
            </a:endParaRPr>
          </a:p>
        </p:txBody>
      </p:sp>
      <p:sp>
        <p:nvSpPr>
          <p:cNvPr id="3" name="2 Marcador de texto"/>
          <p:cNvSpPr>
            <a:spLocks noGrp="1"/>
          </p:cNvSpPr>
          <p:nvPr>
            <p:ph type="body" sz="half" idx="2"/>
          </p:nvPr>
        </p:nvSpPr>
        <p:spPr>
          <a:xfrm>
            <a:off x="5194872" y="1556792"/>
            <a:ext cx="3296345" cy="4386263"/>
          </a:xfrm>
        </p:spPr>
        <p:txBody>
          <a:bodyPr/>
          <a:lstStyle/>
          <a:p>
            <a:pPr algn="just"/>
            <a:r>
              <a:rPr lang="es-CL" dirty="0" smtClean="0">
                <a:solidFill>
                  <a:schemeClr val="tx1">
                    <a:lumMod val="65000"/>
                    <a:lumOff val="35000"/>
                  </a:schemeClr>
                </a:solidFill>
                <a:latin typeface="Arial Narrow" panose="020B0606020202030204" pitchFamily="34" charset="0"/>
              </a:rPr>
              <a:t>El  </a:t>
            </a:r>
            <a:r>
              <a:rPr lang="es-CL" b="1" dirty="0" smtClean="0">
                <a:solidFill>
                  <a:schemeClr val="tx1">
                    <a:lumMod val="65000"/>
                    <a:lumOff val="35000"/>
                  </a:schemeClr>
                </a:solidFill>
                <a:latin typeface="Arial Narrow" panose="020B0606020202030204" pitchFamily="34" charset="0"/>
              </a:rPr>
              <a:t>Inspector  Técnico de Obra (I.T.O) </a:t>
            </a:r>
            <a:r>
              <a:rPr lang="es-CL" dirty="0" smtClean="0">
                <a:solidFill>
                  <a:schemeClr val="tx1">
                    <a:lumMod val="65000"/>
                    <a:lumOff val="35000"/>
                  </a:schemeClr>
                </a:solidFill>
                <a:latin typeface="Arial Narrow" panose="020B0606020202030204" pitchFamily="34" charset="0"/>
              </a:rPr>
              <a:t>es el encargado de revisar  los procesos constructivos de toda obra en construcción.</a:t>
            </a:r>
          </a:p>
          <a:p>
            <a:pPr algn="just"/>
            <a:r>
              <a:rPr lang="es-CL" dirty="0" smtClean="0">
                <a:solidFill>
                  <a:schemeClr val="tx1">
                    <a:lumMod val="65000"/>
                    <a:lumOff val="35000"/>
                  </a:schemeClr>
                </a:solidFill>
                <a:latin typeface="Arial Narrow" panose="020B0606020202030204" pitchFamily="34" charset="0"/>
              </a:rPr>
              <a:t>El se encarga de cuantificar el estado de avances mediante curvas de avance y tablas de datos. Mediante esta recopilación de información de cada partida ,  el I.T.O puede determinar los </a:t>
            </a:r>
            <a:r>
              <a:rPr lang="es-CL" b="1" dirty="0" smtClean="0">
                <a:solidFill>
                  <a:schemeClr val="tx1">
                    <a:lumMod val="65000"/>
                    <a:lumOff val="35000"/>
                  </a:schemeClr>
                </a:solidFill>
                <a:latin typeface="Arial Narrow" panose="020B0606020202030204" pitchFamily="34" charset="0"/>
              </a:rPr>
              <a:t>días de atraso</a:t>
            </a:r>
            <a:r>
              <a:rPr lang="es-CL" dirty="0" smtClean="0">
                <a:solidFill>
                  <a:schemeClr val="tx1">
                    <a:lumMod val="65000"/>
                    <a:lumOff val="35000"/>
                  </a:schemeClr>
                </a:solidFill>
                <a:latin typeface="Arial Narrow" panose="020B0606020202030204" pitchFamily="34" charset="0"/>
              </a:rPr>
              <a:t> que presenta la obra . </a:t>
            </a:r>
          </a:p>
          <a:p>
            <a:pPr algn="just"/>
            <a:r>
              <a:rPr lang="es-CL" dirty="0" smtClean="0">
                <a:solidFill>
                  <a:schemeClr val="tx1">
                    <a:lumMod val="65000"/>
                    <a:lumOff val="35000"/>
                  </a:schemeClr>
                </a:solidFill>
                <a:latin typeface="Arial Narrow" panose="020B0606020202030204" pitchFamily="34" charset="0"/>
              </a:rPr>
              <a:t>Dentro de su labor está recibir los departamentos  en una </a:t>
            </a:r>
            <a:r>
              <a:rPr lang="es-CL" b="1" dirty="0" smtClean="0">
                <a:solidFill>
                  <a:schemeClr val="tx1">
                    <a:lumMod val="65000"/>
                    <a:lumOff val="35000"/>
                  </a:schemeClr>
                </a:solidFill>
                <a:latin typeface="Arial Narrow" panose="020B0606020202030204" pitchFamily="34" charset="0"/>
              </a:rPr>
              <a:t>REVISION 1 </a:t>
            </a:r>
            <a:r>
              <a:rPr lang="es-CL" dirty="0" smtClean="0">
                <a:solidFill>
                  <a:schemeClr val="tx1">
                    <a:lumMod val="65000"/>
                    <a:lumOff val="35000"/>
                  </a:schemeClr>
                </a:solidFill>
                <a:latin typeface="Arial Narrow" panose="020B0606020202030204" pitchFamily="34" charset="0"/>
              </a:rPr>
              <a:t>, en la cual señala las falencias dentro de las terminaciones del departamento recibido. Con esta “corrección “ se mejoran los aspectos negativos hasta una </a:t>
            </a:r>
            <a:r>
              <a:rPr lang="es-CL" b="1" dirty="0" smtClean="0">
                <a:solidFill>
                  <a:schemeClr val="tx1">
                    <a:lumMod val="65000"/>
                    <a:lumOff val="35000"/>
                  </a:schemeClr>
                </a:solidFill>
                <a:latin typeface="Arial Narrow" panose="020B0606020202030204" pitchFamily="34" charset="0"/>
              </a:rPr>
              <a:t>REVISION 2 </a:t>
            </a:r>
            <a:r>
              <a:rPr lang="es-CL" dirty="0" smtClean="0">
                <a:solidFill>
                  <a:schemeClr val="tx1">
                    <a:lumMod val="65000"/>
                    <a:lumOff val="35000"/>
                  </a:schemeClr>
                </a:solidFill>
                <a:latin typeface="Arial Narrow" panose="020B0606020202030204" pitchFamily="34" charset="0"/>
              </a:rPr>
              <a:t>en donde se aprueba o no la calidad de la terminación de los departamentos.</a:t>
            </a:r>
          </a:p>
          <a:p>
            <a:pPr algn="just"/>
            <a:r>
              <a:rPr lang="es-CL" dirty="0" smtClean="0">
                <a:solidFill>
                  <a:schemeClr val="tx1">
                    <a:lumMod val="65000"/>
                    <a:lumOff val="35000"/>
                  </a:schemeClr>
                </a:solidFill>
                <a:latin typeface="Arial Narrow" panose="020B0606020202030204" pitchFamily="34" charset="0"/>
              </a:rPr>
              <a:t>Además  debe llevar un registro de la cantidad de trabajadores según cuadrilla de trabajo en </a:t>
            </a:r>
            <a:r>
              <a:rPr lang="es-CL" b="1" dirty="0" smtClean="0">
                <a:solidFill>
                  <a:schemeClr val="tx1">
                    <a:lumMod val="65000"/>
                    <a:lumOff val="35000"/>
                  </a:schemeClr>
                </a:solidFill>
                <a:latin typeface="Arial Narrow" panose="020B0606020202030204" pitchFamily="34" charset="0"/>
              </a:rPr>
              <a:t>subcontrato. </a:t>
            </a:r>
            <a:r>
              <a:rPr lang="es-CL" dirty="0" smtClean="0">
                <a:solidFill>
                  <a:schemeClr val="tx1">
                    <a:lumMod val="65000"/>
                    <a:lumOff val="35000"/>
                  </a:schemeClr>
                </a:solidFill>
                <a:latin typeface="Arial Narrow" panose="020B0606020202030204" pitchFamily="34" charset="0"/>
              </a:rPr>
              <a:t>La idea de este método es ver un </a:t>
            </a:r>
            <a:r>
              <a:rPr lang="es-CL" b="1" dirty="0" smtClean="0">
                <a:solidFill>
                  <a:schemeClr val="tx1">
                    <a:lumMod val="65000"/>
                    <a:lumOff val="35000"/>
                  </a:schemeClr>
                </a:solidFill>
                <a:latin typeface="Arial Narrow" panose="020B0606020202030204" pitchFamily="34" charset="0"/>
              </a:rPr>
              <a:t>gráfico  decreciente </a:t>
            </a:r>
            <a:r>
              <a:rPr lang="es-CL" dirty="0" smtClean="0">
                <a:solidFill>
                  <a:schemeClr val="tx1">
                    <a:lumMod val="65000"/>
                    <a:lumOff val="35000"/>
                  </a:schemeClr>
                </a:solidFill>
                <a:latin typeface="Arial Narrow" panose="020B0606020202030204" pitchFamily="34" charset="0"/>
              </a:rPr>
              <a:t>a medida que se va  </a:t>
            </a:r>
            <a:r>
              <a:rPr lang="es-CL" b="1" dirty="0" smtClean="0">
                <a:solidFill>
                  <a:schemeClr val="tx1">
                    <a:lumMod val="65000"/>
                    <a:lumOff val="35000"/>
                  </a:schemeClr>
                </a:solidFill>
                <a:latin typeface="Arial Narrow" panose="020B0606020202030204" pitchFamily="34" charset="0"/>
              </a:rPr>
              <a:t>finalizando</a:t>
            </a:r>
            <a:r>
              <a:rPr lang="es-CL" dirty="0" smtClean="0">
                <a:solidFill>
                  <a:schemeClr val="tx1">
                    <a:lumMod val="65000"/>
                    <a:lumOff val="35000"/>
                  </a:schemeClr>
                </a:solidFill>
                <a:latin typeface="Arial Narrow" panose="020B0606020202030204" pitchFamily="34" charset="0"/>
              </a:rPr>
              <a:t> el proceso hasta la entrega de los departamentos.</a:t>
            </a:r>
          </a:p>
          <a:p>
            <a:pPr algn="just"/>
            <a:endParaRPr lang="es-CL" dirty="0" smtClean="0">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z="1000" smtClean="0"/>
              <a:pPr/>
              <a:t>89</a:t>
            </a:fld>
            <a:endParaRPr lang="es-CL" sz="1000"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5054" y="957220"/>
            <a:ext cx="6073666" cy="4536505"/>
          </a:xfrm>
          <a:prstGeom prst="rect">
            <a:avLst/>
          </a:prstGeom>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432" y="-27384"/>
            <a:ext cx="609601" cy="609601"/>
          </a:xfrm>
          <a:prstGeom prst="rect">
            <a:avLst/>
          </a:prstGeom>
        </p:spPr>
      </p:pic>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6002199"/>
            <a:ext cx="3126482" cy="451137"/>
          </a:xfrm>
          <a:prstGeom prst="rect">
            <a:avLst/>
          </a:prstGeom>
        </p:spPr>
      </p:pic>
      <p:sp>
        <p:nvSpPr>
          <p:cNvPr id="12" name="11 CuadroTexto"/>
          <p:cNvSpPr txBox="1"/>
          <p:nvPr/>
        </p:nvSpPr>
        <p:spPr>
          <a:xfrm>
            <a:off x="251520" y="6248345"/>
            <a:ext cx="4301584" cy="276999"/>
          </a:xfrm>
          <a:prstGeom prst="rect">
            <a:avLst/>
          </a:prstGeom>
          <a:noFill/>
        </p:spPr>
        <p:txBody>
          <a:bodyPr wrap="square" rtlCol="0">
            <a:spAutoFit/>
          </a:bodyPr>
          <a:lstStyle/>
          <a:p>
            <a:r>
              <a:rPr lang="es-CL" sz="1200" dirty="0" smtClean="0"/>
              <a:t>Tabla y gráfico de evolución de  cantidad de subcontratos. </a:t>
            </a:r>
            <a:endParaRPr lang="es-CL" sz="1200" dirty="0"/>
          </a:p>
        </p:txBody>
      </p:sp>
    </p:spTree>
    <p:extLst>
      <p:ext uri="{BB962C8B-B14F-4D97-AF65-F5344CB8AC3E}">
        <p14:creationId xmlns:p14="http://schemas.microsoft.com/office/powerpoint/2010/main" val="2782974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92080" y="-24523"/>
            <a:ext cx="3550676" cy="585442"/>
          </a:xfrm>
        </p:spPr>
        <p:txBody>
          <a:bodyPr/>
          <a:lstStyle/>
          <a:p>
            <a:r>
              <a:rPr lang="es-CL" dirty="0" smtClean="0">
                <a:solidFill>
                  <a:schemeClr val="accent2"/>
                </a:solidFill>
              </a:rPr>
              <a:t>TIPOLOGIA DEPARTAMENTOS </a:t>
            </a:r>
            <a:endParaRPr lang="es-CL" dirty="0">
              <a:solidFill>
                <a:schemeClr val="accent2"/>
              </a:solidFill>
            </a:endParaRPr>
          </a:p>
        </p:txBody>
      </p:sp>
      <p:sp>
        <p:nvSpPr>
          <p:cNvPr id="3" name="2 Marcador de texto"/>
          <p:cNvSpPr>
            <a:spLocks noGrp="1"/>
          </p:cNvSpPr>
          <p:nvPr>
            <p:ph type="body" sz="half" idx="2"/>
          </p:nvPr>
        </p:nvSpPr>
        <p:spPr>
          <a:xfrm>
            <a:off x="4227437" y="908726"/>
            <a:ext cx="3008313" cy="1655639"/>
          </a:xfrm>
        </p:spPr>
        <p:txBody>
          <a:bodyPr>
            <a:normAutofit/>
          </a:bodyPr>
          <a:lstStyle/>
          <a:p>
            <a:r>
              <a:rPr lang="es-CL" sz="2000" b="1" dirty="0">
                <a:solidFill>
                  <a:srgbClr val="C00000"/>
                </a:solidFill>
              </a:rPr>
              <a:t>Planta Tipo A</a:t>
            </a:r>
          </a:p>
          <a:p>
            <a:pPr marL="285657" indent="-285657">
              <a:buFont typeface="Arial" panose="020B0604020202020204" pitchFamily="34" charset="0"/>
              <a:buChar char="•"/>
            </a:pPr>
            <a:r>
              <a:rPr lang="es-CL" dirty="0"/>
              <a:t>3 dormitorio(s), 2 baño(s)</a:t>
            </a:r>
          </a:p>
          <a:p>
            <a:pPr marL="285657" indent="-285657">
              <a:buFont typeface="Arial" panose="020B0604020202020204" pitchFamily="34" charset="0"/>
              <a:buChar char="•"/>
            </a:pPr>
            <a:r>
              <a:rPr lang="es-CL" dirty="0"/>
              <a:t>Orientación: Nor Poniente - NP</a:t>
            </a:r>
          </a:p>
          <a:p>
            <a:pPr marL="285657" indent="-285657">
              <a:buFont typeface="Arial" panose="020B0604020202020204" pitchFamily="34" charset="0"/>
              <a:buChar char="•"/>
            </a:pPr>
            <a:r>
              <a:rPr lang="es-CL" dirty="0"/>
              <a:t>Superficie Interior: 58.41 m2</a:t>
            </a:r>
          </a:p>
          <a:p>
            <a:pPr marL="285657" indent="-285657">
              <a:buFont typeface="Arial" panose="020B0604020202020204" pitchFamily="34" charset="0"/>
              <a:buChar char="•"/>
            </a:pPr>
            <a:r>
              <a:rPr lang="es-CL" dirty="0"/>
              <a:t>Superficie Terraza: 3.92 m2</a:t>
            </a:r>
          </a:p>
          <a:p>
            <a:pPr marL="285657" indent="-285657">
              <a:buFont typeface="Arial" panose="020B0604020202020204" pitchFamily="34" charset="0"/>
              <a:buChar char="•"/>
            </a:pPr>
            <a:r>
              <a:rPr lang="es-CL" sz="1600" b="1" dirty="0"/>
              <a:t>Superficie Total: 62.33 m2</a:t>
            </a:r>
          </a:p>
          <a:p>
            <a:endParaRPr lang="es-CL" dirty="0"/>
          </a:p>
          <a:p>
            <a:endParaRPr lang="es-CL" dirty="0" smtClean="0"/>
          </a:p>
          <a:p>
            <a:endParaRPr lang="es-CL" dirty="0"/>
          </a:p>
          <a:p>
            <a:endParaRPr lang="es-CL" dirty="0"/>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a:t>
            </a:fld>
            <a:endParaRPr lang="es-CL" dirty="0"/>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20" y="0"/>
            <a:ext cx="3942419" cy="2996952"/>
          </a:xfrm>
          <a:prstGeom prst="rect">
            <a:avLst/>
          </a:prstGeom>
        </p:spPr>
      </p:pic>
      <p:sp>
        <p:nvSpPr>
          <p:cNvPr id="10" name="6 Marcador de pie de página"/>
          <p:cNvSpPr>
            <a:spLocks noGrp="1"/>
          </p:cNvSpPr>
          <p:nvPr>
            <p:ph type="ftr" sz="quarter" idx="4294967295"/>
          </p:nvPr>
        </p:nvSpPr>
        <p:spPr>
          <a:xfrm>
            <a:off x="75557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12"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17" y="3369463"/>
            <a:ext cx="3942419" cy="2996952"/>
          </a:xfrm>
          <a:prstGeom prst="rect">
            <a:avLst/>
          </a:prstGeom>
        </p:spPr>
      </p:pic>
      <p:sp>
        <p:nvSpPr>
          <p:cNvPr id="13" name="2 Marcador de texto"/>
          <p:cNvSpPr txBox="1">
            <a:spLocks/>
          </p:cNvSpPr>
          <p:nvPr/>
        </p:nvSpPr>
        <p:spPr>
          <a:xfrm>
            <a:off x="4850220" y="3645031"/>
            <a:ext cx="3008313" cy="1655639"/>
          </a:xfrm>
          <a:prstGeom prst="rect">
            <a:avLst/>
          </a:prstGeom>
        </p:spPr>
        <p:txBody>
          <a:bodyPr vert="horz" lIns="91410" tIns="45706" rIns="91410" bIns="45706" rtlCol="0">
            <a:normAutofit/>
          </a:bodyPr>
          <a:lstStyle>
            <a:lvl1pPr marL="0" indent="0" algn="l" defTabSz="914400" rtl="0" eaLnBrk="1" latinLnBrk="0" hangingPunct="1">
              <a:spcBef>
                <a:spcPct val="20000"/>
              </a:spcBef>
              <a:buFont typeface="Arial" pitchFamily="34" charset="0"/>
              <a:buNone/>
              <a:defRPr sz="1400" kern="1200">
                <a:solidFill>
                  <a:schemeClr val="tx1">
                    <a:lumMod val="50000"/>
                    <a:lumOff val="50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Calibri"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Calibri"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Clr>
                <a:schemeClr val="tx1"/>
              </a:buClr>
              <a:buFont typeface="Calibri" pitchFamily="34" charset="0"/>
              <a:buNone/>
              <a:defRPr sz="900" kern="1200">
                <a:solidFill>
                  <a:schemeClr val="tx1"/>
                </a:solidFill>
                <a:latin typeface="+mn-lt"/>
                <a:ea typeface="+mn-ea"/>
                <a:cs typeface="+mn-cs"/>
              </a:defRPr>
            </a:lvl9pPr>
          </a:lstStyle>
          <a:p>
            <a:endParaRPr lang="es-CL" dirty="0"/>
          </a:p>
        </p:txBody>
      </p:sp>
      <p:sp>
        <p:nvSpPr>
          <p:cNvPr id="6" name="Rectangle 1"/>
          <p:cNvSpPr>
            <a:spLocks noChangeArrowheads="1"/>
          </p:cNvSpPr>
          <p:nvPr/>
        </p:nvSpPr>
        <p:spPr bwMode="auto">
          <a:xfrm>
            <a:off x="1219205" y="1856493"/>
            <a:ext cx="184670" cy="64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0" tIns="45706" rIns="91410" bIns="45706" numCol="1" anchor="ctr" anchorCtr="0" compatLnSpc="1">
            <a:prstTxWarp prst="textNoShape">
              <a:avLst/>
            </a:prstTxWarp>
            <a:spAutoFit/>
          </a:bodyPr>
          <a:lstStyle/>
          <a:p>
            <a:pPr fontAlgn="base">
              <a:spcBef>
                <a:spcPct val="0"/>
              </a:spcBef>
              <a:spcAft>
                <a:spcPct val="0"/>
              </a:spcAft>
            </a:pPr>
            <a:r>
              <a:rPr lang="es-CL" altLang="es-CL" dirty="0">
                <a:latin typeface="Arial" pitchFamily="34" charset="0"/>
                <a:cs typeface="Arial" pitchFamily="34" charset="0"/>
              </a:rPr>
              <a:t/>
            </a:r>
            <a:br>
              <a:rPr lang="es-CL" altLang="es-CL" dirty="0">
                <a:latin typeface="Arial" pitchFamily="34" charset="0"/>
                <a:cs typeface="Arial" pitchFamily="34" charset="0"/>
              </a:rPr>
            </a:br>
            <a:endParaRPr lang="es-CL" altLang="es-CL" dirty="0">
              <a:latin typeface="Arial" pitchFamily="34" charset="0"/>
              <a:cs typeface="Arial" pitchFamily="34" charset="0"/>
            </a:endParaRPr>
          </a:p>
        </p:txBody>
      </p:sp>
      <p:sp>
        <p:nvSpPr>
          <p:cNvPr id="16" name="Rectangle 2"/>
          <p:cNvSpPr>
            <a:spLocks noChangeArrowheads="1"/>
          </p:cNvSpPr>
          <p:nvPr/>
        </p:nvSpPr>
        <p:spPr bwMode="auto">
          <a:xfrm>
            <a:off x="1219205" y="1856493"/>
            <a:ext cx="184670" cy="64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0" tIns="45706" rIns="91410" bIns="45706" numCol="1" anchor="ctr" anchorCtr="0" compatLnSpc="1">
            <a:prstTxWarp prst="textNoShape">
              <a:avLst/>
            </a:prstTxWarp>
            <a:spAutoFit/>
          </a:bodyPr>
          <a:lstStyle/>
          <a:p>
            <a:pPr fontAlgn="base">
              <a:spcBef>
                <a:spcPct val="0"/>
              </a:spcBef>
              <a:spcAft>
                <a:spcPct val="0"/>
              </a:spcAft>
            </a:pPr>
            <a:r>
              <a:rPr lang="es-CL" altLang="es-CL" dirty="0">
                <a:latin typeface="Arial" pitchFamily="34" charset="0"/>
                <a:cs typeface="Arial" pitchFamily="34" charset="0"/>
              </a:rPr>
              <a:t/>
            </a:r>
            <a:br>
              <a:rPr lang="es-CL" altLang="es-CL" dirty="0">
                <a:latin typeface="Arial" pitchFamily="34" charset="0"/>
                <a:cs typeface="Arial" pitchFamily="34" charset="0"/>
              </a:rPr>
            </a:br>
            <a:endParaRPr lang="es-CL" altLang="es-CL" dirty="0">
              <a:latin typeface="Arial" pitchFamily="34" charset="0"/>
              <a:cs typeface="Arial" pitchFamily="34" charset="0"/>
            </a:endParaRPr>
          </a:p>
        </p:txBody>
      </p:sp>
      <p:sp>
        <p:nvSpPr>
          <p:cNvPr id="19" name="Rectangle 3"/>
          <p:cNvSpPr>
            <a:spLocks noChangeArrowheads="1"/>
          </p:cNvSpPr>
          <p:nvPr/>
        </p:nvSpPr>
        <p:spPr bwMode="auto">
          <a:xfrm>
            <a:off x="1219205" y="1856493"/>
            <a:ext cx="184670" cy="64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0" tIns="45706" rIns="91410" bIns="45706" numCol="1" anchor="ctr" anchorCtr="0" compatLnSpc="1">
            <a:prstTxWarp prst="textNoShape">
              <a:avLst/>
            </a:prstTxWarp>
            <a:spAutoFit/>
          </a:bodyPr>
          <a:lstStyle/>
          <a:p>
            <a:pPr fontAlgn="base">
              <a:spcBef>
                <a:spcPct val="0"/>
              </a:spcBef>
              <a:spcAft>
                <a:spcPct val="0"/>
              </a:spcAft>
            </a:pPr>
            <a:r>
              <a:rPr lang="es-CL" altLang="es-CL" dirty="0">
                <a:latin typeface="Arial" pitchFamily="34" charset="0"/>
                <a:cs typeface="Arial" pitchFamily="34" charset="0"/>
              </a:rPr>
              <a:t/>
            </a:r>
            <a:br>
              <a:rPr lang="es-CL" altLang="es-CL" dirty="0">
                <a:latin typeface="Arial" pitchFamily="34" charset="0"/>
                <a:cs typeface="Arial" pitchFamily="34" charset="0"/>
              </a:rPr>
            </a:br>
            <a:endParaRPr lang="es-CL" altLang="es-CL" dirty="0">
              <a:latin typeface="Arial" pitchFamily="34" charset="0"/>
              <a:cs typeface="Arial" pitchFamily="34" charset="0"/>
            </a:endParaRPr>
          </a:p>
        </p:txBody>
      </p:sp>
      <p:graphicFrame>
        <p:nvGraphicFramePr>
          <p:cNvPr id="20" name="19 Tabla"/>
          <p:cNvGraphicFramePr>
            <a:graphicFrameLocks noGrp="1"/>
          </p:cNvGraphicFramePr>
          <p:nvPr>
            <p:extLst>
              <p:ext uri="{D42A27DB-BD31-4B8C-83A1-F6EECF244321}">
                <p14:modId xmlns:p14="http://schemas.microsoft.com/office/powerpoint/2010/main" val="1853469222"/>
              </p:ext>
            </p:extLst>
          </p:nvPr>
        </p:nvGraphicFramePr>
        <p:xfrm>
          <a:off x="4208192" y="3933056"/>
          <a:ext cx="4016978" cy="1645920"/>
        </p:xfrm>
        <a:graphic>
          <a:graphicData uri="http://schemas.openxmlformats.org/drawingml/2006/table">
            <a:tbl>
              <a:tblPr>
                <a:tableStyleId>{2D5ABB26-0587-4C30-8999-92F81FD0307C}</a:tableStyleId>
              </a:tblPr>
              <a:tblGrid>
                <a:gridCol w="4016978"/>
              </a:tblGrid>
              <a:tr h="1609344">
                <a:tc>
                  <a:txBody>
                    <a:bodyPr/>
                    <a:lstStyle/>
                    <a:p>
                      <a:r>
                        <a:rPr lang="es-CL" sz="2200" b="1" dirty="0">
                          <a:solidFill>
                            <a:srgbClr val="C00000"/>
                          </a:solidFill>
                          <a:effectLst/>
                        </a:rPr>
                        <a:t>Planta Tipo B</a:t>
                      </a:r>
                      <a:endParaRPr lang="es-CL" sz="2200" b="1" dirty="0">
                        <a:solidFill>
                          <a:srgbClr val="C00000"/>
                        </a:solidFill>
                      </a:endParaRPr>
                    </a:p>
                    <a:p>
                      <a:pPr>
                        <a:buFont typeface="Arial"/>
                        <a:buChar char="•"/>
                      </a:pPr>
                      <a:r>
                        <a:rPr lang="es-CL" sz="1600" dirty="0">
                          <a:solidFill>
                            <a:schemeClr val="bg1">
                              <a:lumMod val="50000"/>
                            </a:schemeClr>
                          </a:solidFill>
                          <a:effectLst/>
                        </a:rPr>
                        <a:t>2 dormitorio(s), 2 baño(s)</a:t>
                      </a:r>
                    </a:p>
                    <a:p>
                      <a:pPr>
                        <a:buFont typeface="Arial"/>
                        <a:buChar char="•"/>
                      </a:pPr>
                      <a:r>
                        <a:rPr lang="es-CL" sz="1600" dirty="0">
                          <a:solidFill>
                            <a:schemeClr val="bg1">
                              <a:lumMod val="50000"/>
                            </a:schemeClr>
                          </a:solidFill>
                          <a:effectLst/>
                        </a:rPr>
                        <a:t>Orientación: Poniente - P</a:t>
                      </a:r>
                    </a:p>
                    <a:p>
                      <a:pPr>
                        <a:buFont typeface="Arial"/>
                        <a:buChar char="•"/>
                      </a:pPr>
                      <a:r>
                        <a:rPr lang="es-CL" sz="1600" dirty="0">
                          <a:solidFill>
                            <a:schemeClr val="bg1">
                              <a:lumMod val="50000"/>
                            </a:schemeClr>
                          </a:solidFill>
                          <a:effectLst/>
                        </a:rPr>
                        <a:t>Superficie Interior: 45.1 m2</a:t>
                      </a:r>
                    </a:p>
                    <a:p>
                      <a:pPr>
                        <a:buFont typeface="Arial"/>
                        <a:buChar char="•"/>
                      </a:pPr>
                      <a:r>
                        <a:rPr lang="es-CL" sz="1600" dirty="0">
                          <a:solidFill>
                            <a:schemeClr val="bg1">
                              <a:lumMod val="50000"/>
                            </a:schemeClr>
                          </a:solidFill>
                          <a:effectLst/>
                        </a:rPr>
                        <a:t>Superficie Terraza: 5.94 m2</a:t>
                      </a:r>
                    </a:p>
                    <a:p>
                      <a:pPr>
                        <a:buFont typeface="Arial"/>
                        <a:buChar char="•"/>
                      </a:pPr>
                      <a:r>
                        <a:rPr lang="es-CL" sz="1600" b="1" dirty="0">
                          <a:solidFill>
                            <a:schemeClr val="bg1">
                              <a:lumMod val="50000"/>
                            </a:schemeClr>
                          </a:solidFill>
                          <a:effectLst/>
                        </a:rPr>
                        <a:t>Superficie Total: 51.04 m2</a:t>
                      </a:r>
                      <a:endParaRPr lang="es-CL" sz="1600" b="1" dirty="0">
                        <a:solidFill>
                          <a:schemeClr val="bg1">
                            <a:lumMod val="50000"/>
                          </a:schemeClr>
                        </a:solidFill>
                        <a:effectLst/>
                        <a:latin typeface="+mj-lt"/>
                      </a:endParaRPr>
                    </a:p>
                  </a:txBody>
                  <a:tcPr anchor="ctr"/>
                </a:tc>
              </a:tr>
            </a:tbl>
          </a:graphicData>
        </a:graphic>
      </p:graphicFrame>
      <p:sp>
        <p:nvSpPr>
          <p:cNvPr id="21" name="Rectangle 4"/>
          <p:cNvSpPr>
            <a:spLocks noChangeArrowheads="1"/>
          </p:cNvSpPr>
          <p:nvPr/>
        </p:nvSpPr>
        <p:spPr bwMode="auto">
          <a:xfrm>
            <a:off x="1219205" y="1856493"/>
            <a:ext cx="184670" cy="64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0" tIns="45706" rIns="91410" bIns="45706" numCol="1" anchor="ctr" anchorCtr="0" compatLnSpc="1">
            <a:prstTxWarp prst="textNoShape">
              <a:avLst/>
            </a:prstTxWarp>
            <a:spAutoFit/>
          </a:bodyPr>
          <a:lstStyle/>
          <a:p>
            <a:pPr fontAlgn="base">
              <a:spcBef>
                <a:spcPct val="0"/>
              </a:spcBef>
              <a:spcAft>
                <a:spcPct val="0"/>
              </a:spcAft>
            </a:pPr>
            <a:r>
              <a:rPr lang="es-CL" altLang="es-CL" dirty="0">
                <a:latin typeface="Arial" pitchFamily="34" charset="0"/>
                <a:cs typeface="Arial" pitchFamily="34" charset="0"/>
              </a:rPr>
              <a:t/>
            </a:r>
            <a:br>
              <a:rPr lang="es-CL" altLang="es-CL" dirty="0">
                <a:latin typeface="Arial" pitchFamily="34" charset="0"/>
                <a:cs typeface="Arial" pitchFamily="34" charset="0"/>
              </a:rPr>
            </a:br>
            <a:endParaRPr lang="es-CL" altLang="es-CL" dirty="0">
              <a:latin typeface="Arial" pitchFamily="34" charset="0"/>
              <a:cs typeface="Arial" pitchFamily="34" charset="0"/>
            </a:endParaRPr>
          </a:p>
        </p:txBody>
      </p:sp>
    </p:spTree>
    <p:extLst>
      <p:ext uri="{BB962C8B-B14F-4D97-AF65-F5344CB8AC3E}">
        <p14:creationId xmlns:p14="http://schemas.microsoft.com/office/powerpoint/2010/main" val="41489569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4836744" y="2715145"/>
            <a:ext cx="3623688" cy="3666183"/>
          </a:xfrm>
        </p:spPr>
        <p:txBody>
          <a:bodyPr>
            <a:normAutofit/>
          </a:bodyPr>
          <a:lstStyle/>
          <a:p>
            <a:pPr algn="just"/>
            <a:r>
              <a:rPr lang="es-CL" sz="1400" b="1" dirty="0" smtClean="0">
                <a:solidFill>
                  <a:schemeClr val="tx1">
                    <a:lumMod val="65000"/>
                    <a:lumOff val="35000"/>
                  </a:schemeClr>
                </a:solidFill>
                <a:latin typeface="Arial Narrow" panose="020B0606020202030204" pitchFamily="34" charset="0"/>
              </a:rPr>
              <a:t>MÉTODO MEDICIÓN  PORCENTAJE DE AVANCE </a:t>
            </a:r>
          </a:p>
          <a:p>
            <a:pPr marL="285750" indent="-285750" algn="just">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Para determinar  </a:t>
            </a:r>
            <a:r>
              <a:rPr lang="es-CL" b="1" dirty="0" smtClean="0">
                <a:solidFill>
                  <a:schemeClr val="tx1">
                    <a:lumMod val="65000"/>
                    <a:lumOff val="35000"/>
                  </a:schemeClr>
                </a:solidFill>
                <a:latin typeface="Arial Narrow" panose="020B0606020202030204" pitchFamily="34" charset="0"/>
              </a:rPr>
              <a:t>el porcentaje de avance</a:t>
            </a:r>
            <a:r>
              <a:rPr lang="es-CL" dirty="0" smtClean="0">
                <a:solidFill>
                  <a:schemeClr val="tx1">
                    <a:lumMod val="65000"/>
                    <a:lumOff val="35000"/>
                  </a:schemeClr>
                </a:solidFill>
                <a:latin typeface="Arial Narrow" panose="020B0606020202030204" pitchFamily="34" charset="0"/>
              </a:rPr>
              <a:t> de la obra por piso es necesario tabular datos según actividad  en cada departamento recibido.</a:t>
            </a:r>
          </a:p>
          <a:p>
            <a:pPr marL="285750" indent="-285750" algn="just">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En la tabla y grafico adjuntos se  observa que las actividades totales son de </a:t>
            </a:r>
            <a:r>
              <a:rPr lang="es-CL" b="1" dirty="0" smtClean="0">
                <a:solidFill>
                  <a:schemeClr val="tx1">
                    <a:lumMod val="65000"/>
                    <a:lumOff val="35000"/>
                  </a:schemeClr>
                </a:solidFill>
                <a:latin typeface="Arial Narrow" panose="020B0606020202030204" pitchFamily="34" charset="0"/>
              </a:rPr>
              <a:t>62</a:t>
            </a:r>
            <a:r>
              <a:rPr lang="es-CL" dirty="0" smtClean="0">
                <a:solidFill>
                  <a:schemeClr val="tx1">
                    <a:lumMod val="65000"/>
                    <a:lumOff val="35000"/>
                  </a:schemeClr>
                </a:solidFill>
                <a:latin typeface="Arial Narrow" panose="020B0606020202030204" pitchFamily="34" charset="0"/>
              </a:rPr>
              <a:t> , las cuales van desde la </a:t>
            </a:r>
            <a:r>
              <a:rPr lang="es-CL" b="1" dirty="0" smtClean="0">
                <a:solidFill>
                  <a:schemeClr val="tx1">
                    <a:lumMod val="65000"/>
                    <a:lumOff val="35000"/>
                  </a:schemeClr>
                </a:solidFill>
                <a:latin typeface="Arial Narrow" panose="020B0606020202030204" pitchFamily="34" charset="0"/>
              </a:rPr>
              <a:t>recepción de obra gruesa </a:t>
            </a:r>
            <a:r>
              <a:rPr lang="es-CL" dirty="0" smtClean="0">
                <a:solidFill>
                  <a:schemeClr val="tx1">
                    <a:lumMod val="65000"/>
                    <a:lumOff val="35000"/>
                  </a:schemeClr>
                </a:solidFill>
                <a:latin typeface="Arial Narrow" panose="020B0606020202030204" pitchFamily="34" charset="0"/>
              </a:rPr>
              <a:t>hasta el </a:t>
            </a:r>
            <a:r>
              <a:rPr lang="es-CL" b="1" dirty="0" smtClean="0">
                <a:solidFill>
                  <a:schemeClr val="tx1">
                    <a:lumMod val="65000"/>
                    <a:lumOff val="35000"/>
                  </a:schemeClr>
                </a:solidFill>
                <a:latin typeface="Arial Narrow" panose="020B0606020202030204" pitchFamily="34" charset="0"/>
              </a:rPr>
              <a:t>aseo final</a:t>
            </a:r>
            <a:r>
              <a:rPr lang="es-CL" dirty="0" smtClean="0">
                <a:solidFill>
                  <a:schemeClr val="tx1">
                    <a:lumMod val="65000"/>
                    <a:lumOff val="35000"/>
                  </a:schemeClr>
                </a:solidFill>
                <a:latin typeface="Arial Narrow" panose="020B0606020202030204" pitchFamily="34" charset="0"/>
              </a:rPr>
              <a:t>.</a:t>
            </a:r>
          </a:p>
          <a:p>
            <a:pPr marL="285750" indent="-285750" algn="just">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Si el departamento cumple con  el </a:t>
            </a:r>
            <a:r>
              <a:rPr lang="es-CL" dirty="0" err="1" smtClean="0">
                <a:solidFill>
                  <a:schemeClr val="tx1">
                    <a:lumMod val="65000"/>
                    <a:lumOff val="35000"/>
                  </a:schemeClr>
                </a:solidFill>
                <a:latin typeface="Arial Narrow" panose="020B0606020202030204" pitchFamily="34" charset="0"/>
              </a:rPr>
              <a:t>item</a:t>
            </a:r>
            <a:r>
              <a:rPr lang="es-CL" dirty="0" smtClean="0">
                <a:solidFill>
                  <a:schemeClr val="tx1">
                    <a:lumMod val="65000"/>
                    <a:lumOff val="35000"/>
                  </a:schemeClr>
                </a:solidFill>
                <a:latin typeface="Arial Narrow" panose="020B0606020202030204" pitchFamily="34" charset="0"/>
              </a:rPr>
              <a:t> de la columna de seguimiento se coloca un 1 , si no cumple se coloca un 0 . </a:t>
            </a:r>
          </a:p>
          <a:p>
            <a:pPr marL="285750" indent="-285750" algn="just">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Se suman las columnas verticales  y se obtiene un valor X  , el cual es un tanto porciento  de </a:t>
            </a:r>
            <a:r>
              <a:rPr lang="es-CL" b="1" dirty="0" smtClean="0">
                <a:solidFill>
                  <a:schemeClr val="tx1">
                    <a:lumMod val="65000"/>
                    <a:lumOff val="35000"/>
                  </a:schemeClr>
                </a:solidFill>
                <a:latin typeface="Arial Narrow" panose="020B0606020202030204" pitchFamily="34" charset="0"/>
              </a:rPr>
              <a:t> 62 </a:t>
            </a:r>
            <a:r>
              <a:rPr lang="es-CL" dirty="0" smtClean="0">
                <a:solidFill>
                  <a:schemeClr val="tx1">
                    <a:lumMod val="65000"/>
                    <a:lumOff val="35000"/>
                  </a:schemeClr>
                </a:solidFill>
                <a:latin typeface="Arial Narrow" panose="020B0606020202030204" pitchFamily="34" charset="0"/>
              </a:rPr>
              <a:t>que es el </a:t>
            </a:r>
            <a:r>
              <a:rPr lang="es-CL" b="1" dirty="0" smtClean="0">
                <a:solidFill>
                  <a:schemeClr val="tx1">
                    <a:lumMod val="65000"/>
                    <a:lumOff val="35000"/>
                  </a:schemeClr>
                </a:solidFill>
                <a:latin typeface="Arial Narrow" panose="020B0606020202030204" pitchFamily="34" charset="0"/>
              </a:rPr>
              <a:t>total de tareas </a:t>
            </a:r>
            <a:r>
              <a:rPr lang="es-CL" dirty="0" smtClean="0">
                <a:solidFill>
                  <a:schemeClr val="tx1">
                    <a:lumMod val="65000"/>
                    <a:lumOff val="35000"/>
                  </a:schemeClr>
                </a:solidFill>
                <a:latin typeface="Arial Narrow" panose="020B0606020202030204" pitchFamily="34" charset="0"/>
              </a:rPr>
              <a:t>(100%). </a:t>
            </a:r>
          </a:p>
          <a:p>
            <a:pPr marL="285750" indent="-285750" algn="just">
              <a:buFont typeface="Arial" panose="020B0604020202020204" pitchFamily="34" charset="0"/>
              <a:buChar char="•"/>
            </a:pPr>
            <a:r>
              <a:rPr lang="es-CL" dirty="0" smtClean="0">
                <a:solidFill>
                  <a:schemeClr val="tx1">
                    <a:lumMod val="65000"/>
                    <a:lumOff val="35000"/>
                  </a:schemeClr>
                </a:solidFill>
                <a:latin typeface="Arial Narrow" panose="020B0606020202030204" pitchFamily="34" charset="0"/>
              </a:rPr>
              <a:t>El </a:t>
            </a:r>
            <a:r>
              <a:rPr lang="es-CL" b="1" dirty="0" smtClean="0">
                <a:solidFill>
                  <a:schemeClr val="tx1">
                    <a:lumMod val="65000"/>
                    <a:lumOff val="35000"/>
                  </a:schemeClr>
                </a:solidFill>
                <a:latin typeface="Arial Narrow" panose="020B0606020202030204" pitchFamily="34" charset="0"/>
              </a:rPr>
              <a:t>porcentaje de avance total por piso   </a:t>
            </a:r>
            <a:r>
              <a:rPr lang="es-CL" dirty="0" smtClean="0">
                <a:solidFill>
                  <a:schemeClr val="tx1">
                    <a:lumMod val="65000"/>
                    <a:lumOff val="35000"/>
                  </a:schemeClr>
                </a:solidFill>
                <a:latin typeface="Arial Narrow" panose="020B0606020202030204" pitchFamily="34" charset="0"/>
              </a:rPr>
              <a:t>se obtiene dividiendo la sumatoria de porcentajes  por el número de departamentos.</a:t>
            </a:r>
          </a:p>
          <a:p>
            <a:pPr marL="285750" indent="-285750">
              <a:buFont typeface="Arial" panose="020B0604020202020204" pitchFamily="34" charset="0"/>
              <a:buChar char="•"/>
            </a:pPr>
            <a:endParaRPr lang="es-CL" dirty="0">
              <a:solidFill>
                <a:schemeClr val="tx1">
                  <a:lumMod val="65000"/>
                  <a:lumOff val="35000"/>
                </a:schemeClr>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90</a:t>
            </a:fld>
            <a:endParaRPr lang="es-CL" dirty="0"/>
          </a:p>
        </p:txBody>
      </p:sp>
      <p:graphicFrame>
        <p:nvGraphicFramePr>
          <p:cNvPr id="7" name="1 Gráfico"/>
          <p:cNvGraphicFramePr>
            <a:graphicFrameLocks/>
          </p:cNvGraphicFramePr>
          <p:nvPr>
            <p:extLst>
              <p:ext uri="{D42A27DB-BD31-4B8C-83A1-F6EECF244321}">
                <p14:modId xmlns:p14="http://schemas.microsoft.com/office/powerpoint/2010/main" val="359907130"/>
              </p:ext>
            </p:extLst>
          </p:nvPr>
        </p:nvGraphicFramePr>
        <p:xfrm>
          <a:off x="4725104" y="331645"/>
          <a:ext cx="4248472" cy="2088232"/>
        </p:xfrm>
        <a:graphic>
          <a:graphicData uri="http://schemas.openxmlformats.org/drawingml/2006/chart">
            <c:chart xmlns:c="http://schemas.openxmlformats.org/drawingml/2006/chart" xmlns:r="http://schemas.openxmlformats.org/officeDocument/2006/relationships" r:id="rId2"/>
          </a:graphicData>
        </a:graphic>
      </p:graphicFrame>
      <p:sp>
        <p:nvSpPr>
          <p:cNvPr id="8"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graphicFrame>
        <p:nvGraphicFramePr>
          <p:cNvPr id="9" name="8 Tabla"/>
          <p:cNvGraphicFramePr>
            <a:graphicFrameLocks noGrp="1"/>
          </p:cNvGraphicFramePr>
          <p:nvPr>
            <p:extLst>
              <p:ext uri="{D42A27DB-BD31-4B8C-83A1-F6EECF244321}">
                <p14:modId xmlns:p14="http://schemas.microsoft.com/office/powerpoint/2010/main" val="533105822"/>
              </p:ext>
            </p:extLst>
          </p:nvPr>
        </p:nvGraphicFramePr>
        <p:xfrm>
          <a:off x="251524" y="-24"/>
          <a:ext cx="4451119" cy="6858830"/>
        </p:xfrm>
        <a:graphic>
          <a:graphicData uri="http://schemas.openxmlformats.org/drawingml/2006/table">
            <a:tbl>
              <a:tblPr firstRow="1" firstCol="1" bandRow="1" bandCol="1">
                <a:tableStyleId>{5C22544A-7EE6-4342-B048-85BDC9FD1C3A}</a:tableStyleId>
              </a:tblPr>
              <a:tblGrid>
                <a:gridCol w="281051"/>
                <a:gridCol w="1601981"/>
                <a:gridCol w="214300"/>
                <a:gridCol w="214300"/>
                <a:gridCol w="214300"/>
                <a:gridCol w="214300"/>
                <a:gridCol w="214300"/>
                <a:gridCol w="214300"/>
                <a:gridCol w="214300"/>
                <a:gridCol w="214300"/>
                <a:gridCol w="214300"/>
                <a:gridCol w="214300"/>
                <a:gridCol w="214300"/>
                <a:gridCol w="210787"/>
              </a:tblGrid>
              <a:tr h="95058">
                <a:tc gridSpan="2">
                  <a:txBody>
                    <a:bodyPr/>
                    <a:lstStyle/>
                    <a:p>
                      <a:pPr algn="ctr" fontAlgn="b"/>
                      <a:r>
                        <a:rPr lang="es-CL" sz="600" u="none" strike="noStrike" dirty="0">
                          <a:effectLst/>
                        </a:rPr>
                        <a:t>Seguimiento</a:t>
                      </a:r>
                      <a:endParaRPr lang="es-CL" sz="600" b="1" i="1" u="none" strike="noStrike" dirty="0">
                        <a:solidFill>
                          <a:srgbClr val="16365C"/>
                        </a:solidFill>
                        <a:effectLst/>
                        <a:latin typeface="Calibri"/>
                      </a:endParaRPr>
                    </a:p>
                  </a:txBody>
                  <a:tcPr marL="2002" marR="2002" marT="2002" marB="0" anchor="b"/>
                </a:tc>
                <a:tc hMerge="1">
                  <a:txBody>
                    <a:bodyPr/>
                    <a:lstStyle/>
                    <a:p>
                      <a:endParaRPr lang="es-CL"/>
                    </a:p>
                  </a:txBody>
                  <a:tcPr/>
                </a:tc>
                <a:tc gridSpan="12">
                  <a:txBody>
                    <a:bodyPr/>
                    <a:lstStyle/>
                    <a:p>
                      <a:pPr algn="ctr" fontAlgn="b"/>
                      <a:r>
                        <a:rPr lang="es-CL" sz="600" u="none" strike="noStrike">
                          <a:effectLst/>
                        </a:rPr>
                        <a:t>Piso N° 11</a:t>
                      </a:r>
                      <a:endParaRPr lang="es-CL" sz="600" b="1" i="1" u="none" strike="noStrike">
                        <a:solidFill>
                          <a:srgbClr val="16365C"/>
                        </a:solidFill>
                        <a:effectLst/>
                        <a:latin typeface="Calibri"/>
                      </a:endParaRPr>
                    </a:p>
                  </a:txBody>
                  <a:tcPr marL="2002" marR="2002" marT="2002" marB="0" anchor="b"/>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r>
              <a:tr h="95058">
                <a:tc>
                  <a:txBody>
                    <a:bodyPr/>
                    <a:lstStyle/>
                    <a:p>
                      <a:pPr algn="ctr" fontAlgn="b"/>
                      <a:r>
                        <a:rPr lang="es-CL" sz="600" u="none" strike="noStrike">
                          <a:effectLst/>
                        </a:rPr>
                        <a:t>Ítem</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Actividades/ Departamentos</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1101</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1102</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1103</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1004</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1105</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1106</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1107</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1108</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1109</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1110</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1111</a:t>
                      </a:r>
                      <a:endParaRPr lang="es-CL" sz="600" b="1" i="1" u="none" strike="noStrike">
                        <a:solidFill>
                          <a:srgbClr val="16365C"/>
                        </a:solidFill>
                        <a:effectLst/>
                        <a:latin typeface="Calibri"/>
                      </a:endParaRPr>
                    </a:p>
                  </a:txBody>
                  <a:tcPr marL="2002" marR="2002" marT="2002" marB="0" anchor="b"/>
                </a:tc>
                <a:tc>
                  <a:txBody>
                    <a:bodyPr/>
                    <a:lstStyle/>
                    <a:p>
                      <a:pPr algn="ctr" fontAlgn="b"/>
                      <a:r>
                        <a:rPr lang="es-CL" sz="600" u="none" strike="noStrike">
                          <a:effectLst/>
                        </a:rPr>
                        <a:t>1112</a:t>
                      </a:r>
                      <a:endParaRPr lang="es-CL" sz="600" b="1" i="1" u="none" strike="noStrike">
                        <a:solidFill>
                          <a:srgbClr val="16365C"/>
                        </a:solidFill>
                        <a:effectLst/>
                        <a:latin typeface="Calibri"/>
                      </a:endParaRPr>
                    </a:p>
                  </a:txBody>
                  <a:tcPr marL="2002" marR="2002" marT="2002" marB="0" anchor="b"/>
                </a:tc>
              </a:tr>
              <a:tr h="100123">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Recepción de Obra Gruesa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Pulido y descarachado muros y cielos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Rectificado de niveles de piso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Rectificación de centros eléctricos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Rectificación de cuerpos llave y grifería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6</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Sello pasadas moldajes y plomos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7</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Pasos de Buque</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88080">
                <a:tc>
                  <a:txBody>
                    <a:bodyPr/>
                    <a:lstStyle/>
                    <a:p>
                      <a:pPr algn="ctr" fontAlgn="b"/>
                      <a:r>
                        <a:rPr lang="es-CL" sz="500" u="none" strike="noStrike">
                          <a:effectLst/>
                        </a:rPr>
                        <a:t>8</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Trazados de rasgos, tabiques, puertas, tras. General</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9</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Descargas sanitarias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10</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Prueba de instalación sanitaria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11</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Estucos interiores y rectificados de rasgos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12</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barandas de terraza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13</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Limpieza y quemado de muros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14</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Yeso grueso huincha y rinconeo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15</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Enlauchado de losas y muros de hormigón</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16</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Maquillaje Loggias y terrazas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17</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Limpieza de piso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18</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Rectificado de medidas de rasgos de ventanas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19</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Trazado de tabiques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20</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Estructura de Vocometal</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21</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Primera cara de vulcanita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22</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eléctrica en tabiquerías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23</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sanitaria en tabiquería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24</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de ductos extracción aire baños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25</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estructura de vigones/zócalos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26</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Segunda cara de vulcanita y esquineros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27</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Enlauchado eléctrico en tabiques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28</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huinchas de vulcanita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88080">
                <a:tc>
                  <a:txBody>
                    <a:bodyPr/>
                    <a:lstStyle/>
                    <a:p>
                      <a:pPr algn="ctr" fontAlgn="b"/>
                      <a:r>
                        <a:rPr lang="es-CL" sz="500" u="none" strike="noStrike">
                          <a:effectLst/>
                        </a:rPr>
                        <a:t>29</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Impermeabilización tabiquería en loggia, baño y terrazas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30</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eléctrica  </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31</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de tinas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32</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de puertas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dirty="0">
                          <a:effectLst/>
                        </a:rPr>
                        <a:t>33</a:t>
                      </a:r>
                      <a:endParaRPr lang="es-CL" sz="500" b="0" i="1" u="none" strike="noStrike" dirty="0">
                        <a:solidFill>
                          <a:srgbClr val="000000"/>
                        </a:solidFill>
                        <a:effectLst/>
                        <a:latin typeface="Calibri"/>
                      </a:endParaRPr>
                    </a:p>
                  </a:txBody>
                  <a:tcPr marL="2002" marR="2002" marT="2002" marB="0" anchor="b"/>
                </a:tc>
                <a:tc>
                  <a:txBody>
                    <a:bodyPr/>
                    <a:lstStyle/>
                    <a:p>
                      <a:pPr algn="l" fontAlgn="b"/>
                      <a:r>
                        <a:rPr lang="es-CL" sz="600" u="none" strike="noStrike">
                          <a:effectLst/>
                        </a:rPr>
                        <a:t>Instalación de ventanas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34</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marco closet</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35</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cornisas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36</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guardapolvo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37</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yeso fino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38</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cerámico interior</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39</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cerámica y balcón loggia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40</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fragüe cerámicos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41</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rectificado de atraques de pisos para alfombra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42</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1° mano de pintura baños, cocinas y loggia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43</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Empaste cielo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44</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empaste muros para papel</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45</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losalin cielo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46</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1° pintura maderas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47</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nivelación piso para alfombra y porcelanato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48</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tapa shaft ( celosías )</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49</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Muebles de cocina y baño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50</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Mueble closet puerta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51</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artefactos y grifería</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52</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remate empaste muros de papel</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53</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papel mural (incluyendo sello)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54</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Alfombra y/o porcelanato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55</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sello y detalles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56</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Instalación accesorios baño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57</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1° Pintura final</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58</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Aseo</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59</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Reparación de detalles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60</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Sellos</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61</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2° Pintura final</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100123">
                <a:tc>
                  <a:txBody>
                    <a:bodyPr/>
                    <a:lstStyle/>
                    <a:p>
                      <a:pPr algn="ctr" fontAlgn="b"/>
                      <a:r>
                        <a:rPr lang="es-CL" sz="500" u="none" strike="noStrike">
                          <a:effectLst/>
                        </a:rPr>
                        <a:t>62</a:t>
                      </a:r>
                      <a:endParaRPr lang="es-CL" sz="500" b="0" i="1" u="none" strike="noStrike">
                        <a:solidFill>
                          <a:srgbClr val="000000"/>
                        </a:solidFill>
                        <a:effectLst/>
                        <a:latin typeface="Calibri"/>
                      </a:endParaRPr>
                    </a:p>
                  </a:txBody>
                  <a:tcPr marL="2002" marR="2002" marT="2002" marB="0" anchor="b"/>
                </a:tc>
                <a:tc>
                  <a:txBody>
                    <a:bodyPr/>
                    <a:lstStyle/>
                    <a:p>
                      <a:pPr algn="l" fontAlgn="b"/>
                      <a:r>
                        <a:rPr lang="es-CL" sz="600" u="none" strike="noStrike">
                          <a:effectLst/>
                        </a:rPr>
                        <a:t>Aseo final</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1</a:t>
                      </a:r>
                      <a:endParaRPr lang="es-CL" sz="500" b="0" i="1" u="none" strike="noStrike">
                        <a:solidFill>
                          <a:srgbClr val="000000"/>
                        </a:solidFill>
                        <a:effectLst/>
                        <a:latin typeface="Calibri"/>
                      </a:endParaRPr>
                    </a:p>
                  </a:txBody>
                  <a:tcPr marL="2002" marR="2002" marT="2002" marB="0" anchor="b"/>
                </a:tc>
                <a:tc>
                  <a:txBody>
                    <a:bodyPr/>
                    <a:lstStyle/>
                    <a:p>
                      <a:pPr algn="ctr" fontAlgn="b"/>
                      <a:r>
                        <a:rPr lang="es-CL" sz="500" u="none" strike="noStrike">
                          <a:effectLst/>
                        </a:rPr>
                        <a:t>0</a:t>
                      </a:r>
                      <a:endParaRPr lang="es-CL" sz="500" b="0" i="1" u="none" strike="noStrike">
                        <a:solidFill>
                          <a:srgbClr val="000000"/>
                        </a:solidFill>
                        <a:effectLst/>
                        <a:latin typeface="Calibri"/>
                      </a:endParaRPr>
                    </a:p>
                  </a:txBody>
                  <a:tcPr marL="2002" marR="2002" marT="2002" marB="0" anchor="b"/>
                </a:tc>
              </a:tr>
              <a:tr h="95058">
                <a:tc gridSpan="2">
                  <a:txBody>
                    <a:bodyPr/>
                    <a:lstStyle/>
                    <a:p>
                      <a:pPr algn="ctr" fontAlgn="b"/>
                      <a:r>
                        <a:rPr lang="es-CL" sz="600" u="none" strike="noStrike">
                          <a:effectLst/>
                        </a:rPr>
                        <a:t>TOTAL</a:t>
                      </a:r>
                      <a:endParaRPr lang="es-CL" sz="600" b="1" i="1" u="none" strike="noStrike">
                        <a:solidFill>
                          <a:srgbClr val="000000"/>
                        </a:solidFill>
                        <a:effectLst/>
                        <a:latin typeface="Calibri"/>
                      </a:endParaRPr>
                    </a:p>
                  </a:txBody>
                  <a:tcPr marL="2002" marR="2002" marT="2002" marB="0" anchor="b"/>
                </a:tc>
                <a:tc hMerge="1">
                  <a:txBody>
                    <a:bodyPr/>
                    <a:lstStyle/>
                    <a:p>
                      <a:endParaRPr lang="es-CL"/>
                    </a:p>
                  </a:txBody>
                  <a:tcPr/>
                </a:tc>
                <a:tc>
                  <a:txBody>
                    <a:bodyPr/>
                    <a:lstStyle/>
                    <a:p>
                      <a:pPr algn="ctr" fontAlgn="b"/>
                      <a:r>
                        <a:rPr lang="es-CL" sz="600" u="none" strike="noStrike">
                          <a:effectLst/>
                        </a:rPr>
                        <a:t>52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52</a:t>
                      </a:r>
                      <a:endParaRPr lang="es-CL" sz="600" b="0" i="1" u="none" strike="noStrike">
                        <a:solidFill>
                          <a:srgbClr val="000000"/>
                        </a:solidFill>
                        <a:effectLst/>
                        <a:latin typeface="Calibri"/>
                      </a:endParaRPr>
                    </a:p>
                  </a:txBody>
                  <a:tcPr marL="2002" marR="2002" marT="2002" marB="0" anchor="b"/>
                </a:tc>
              </a:tr>
              <a:tr h="95058">
                <a:tc gridSpan="2">
                  <a:txBody>
                    <a:bodyPr/>
                    <a:lstStyle/>
                    <a:p>
                      <a:pPr algn="ctr" fontAlgn="b"/>
                      <a:r>
                        <a:rPr lang="es-CL" sz="600" u="none" strike="noStrike">
                          <a:effectLst/>
                        </a:rPr>
                        <a:t>Avance Porcentual</a:t>
                      </a:r>
                      <a:endParaRPr lang="es-CL" sz="600" b="1" i="1" u="none" strike="noStrike">
                        <a:solidFill>
                          <a:srgbClr val="000000"/>
                        </a:solidFill>
                        <a:effectLst/>
                        <a:latin typeface="Calibri"/>
                      </a:endParaRPr>
                    </a:p>
                  </a:txBody>
                  <a:tcPr marL="2002" marR="2002" marT="2002" marB="0" anchor="b"/>
                </a:tc>
                <a:tc hMerge="1">
                  <a:txBody>
                    <a:bodyPr/>
                    <a:lstStyle/>
                    <a:p>
                      <a:endParaRPr lang="es-CL"/>
                    </a:p>
                  </a:txBody>
                  <a:tcPr/>
                </a:tc>
                <a:tc>
                  <a:txBody>
                    <a:bodyPr/>
                    <a:lstStyle/>
                    <a:p>
                      <a:pPr algn="ctr" fontAlgn="b"/>
                      <a:r>
                        <a:rPr lang="es-CL" sz="600" u="none" strike="noStrike">
                          <a:effectLst/>
                        </a:rPr>
                        <a:t>84%</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100%</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84%</a:t>
                      </a:r>
                      <a:endParaRPr lang="es-CL" sz="600" b="1" i="1" u="none" strike="noStrike">
                        <a:solidFill>
                          <a:srgbClr val="FF0000"/>
                        </a:solidFill>
                        <a:effectLst/>
                        <a:latin typeface="Calibri"/>
                      </a:endParaRPr>
                    </a:p>
                  </a:txBody>
                  <a:tcPr marL="2002" marR="2002" marT="2002" marB="0" anchor="b"/>
                </a:tc>
              </a:tr>
              <a:tr h="95058">
                <a:tc>
                  <a:txBody>
                    <a:bodyPr/>
                    <a:lstStyle/>
                    <a:p>
                      <a:pPr algn="ctr" fontAlgn="b"/>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97%</a:t>
                      </a:r>
                      <a:endParaRPr lang="es-CL" sz="600" b="1" i="1" u="none" strike="noStrike">
                        <a:solidFill>
                          <a:srgbClr val="FF0000"/>
                        </a:solidFill>
                        <a:effectLst/>
                        <a:latin typeface="Calibri"/>
                      </a:endParaRPr>
                    </a:p>
                  </a:txBody>
                  <a:tcPr marL="2002" marR="2002" marT="2002" marB="0" anchor="b"/>
                </a:tc>
                <a:tc>
                  <a:txBody>
                    <a:bodyPr/>
                    <a:lstStyle/>
                    <a:p>
                      <a:pPr algn="ctr" fontAlgn="b"/>
                      <a:r>
                        <a:rPr lang="es-CL" sz="600" u="none" strike="noStrike">
                          <a:effectLst/>
                        </a:rPr>
                        <a:t>1</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2</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3</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4</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5</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6</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7</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8</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9</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10</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a:effectLst/>
                        </a:rPr>
                        <a:t>11</a:t>
                      </a:r>
                      <a:endParaRPr lang="es-CL" sz="600" b="0" i="1" u="none" strike="noStrike">
                        <a:solidFill>
                          <a:srgbClr val="000000"/>
                        </a:solidFill>
                        <a:effectLst/>
                        <a:latin typeface="Calibri"/>
                      </a:endParaRPr>
                    </a:p>
                  </a:txBody>
                  <a:tcPr marL="2002" marR="2002" marT="2002" marB="0" anchor="b"/>
                </a:tc>
                <a:tc>
                  <a:txBody>
                    <a:bodyPr/>
                    <a:lstStyle/>
                    <a:p>
                      <a:pPr algn="ctr" fontAlgn="b"/>
                      <a:r>
                        <a:rPr lang="es-CL" sz="600" u="none" strike="noStrike" dirty="0">
                          <a:effectLst/>
                        </a:rPr>
                        <a:t>12</a:t>
                      </a:r>
                      <a:endParaRPr lang="es-CL" sz="600" b="0" i="1" u="none" strike="noStrike" dirty="0">
                        <a:solidFill>
                          <a:srgbClr val="000000"/>
                        </a:solidFill>
                        <a:effectLst/>
                        <a:latin typeface="Calibri"/>
                      </a:endParaRPr>
                    </a:p>
                  </a:txBody>
                  <a:tcPr marL="2002" marR="2002" marT="2002"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1937613212"/>
              </p:ext>
            </p:extLst>
          </p:nvPr>
        </p:nvGraphicFramePr>
        <p:xfrm>
          <a:off x="5008920" y="44624"/>
          <a:ext cx="3960440" cy="266700"/>
        </p:xfrm>
        <a:graphic>
          <a:graphicData uri="http://schemas.openxmlformats.org/drawingml/2006/table">
            <a:tbl>
              <a:tblPr>
                <a:tableStyleId>{2D5ABB26-0587-4C30-8999-92F81FD0307C}</a:tableStyleId>
              </a:tblPr>
              <a:tblGrid>
                <a:gridCol w="3960440"/>
              </a:tblGrid>
              <a:tr h="266700">
                <a:tc>
                  <a:txBody>
                    <a:bodyPr/>
                    <a:lstStyle/>
                    <a:p>
                      <a:pPr algn="ctr" fontAlgn="b"/>
                      <a:r>
                        <a:rPr lang="es-CL" sz="1200" u="sng" strike="noStrike" dirty="0">
                          <a:effectLst/>
                        </a:rPr>
                        <a:t>11° Piso Avance 97% en Departamentos</a:t>
                      </a:r>
                      <a:endParaRPr lang="es-CL" sz="1200" b="1" i="1" u="sng" strike="noStrike" dirty="0">
                        <a:solidFill>
                          <a:srgbClr val="000000"/>
                        </a:solidFill>
                        <a:effectLst/>
                        <a:latin typeface="Calibri"/>
                      </a:endParaRPr>
                    </a:p>
                  </a:txBody>
                  <a:tcPr marL="9525" marR="9525" marT="9525" marB="0" anchor="b"/>
                </a:tc>
              </a:tr>
            </a:tbl>
          </a:graphicData>
        </a:graphic>
      </p:graphicFrame>
      <p:sp>
        <p:nvSpPr>
          <p:cNvPr id="11" name="10 CuadroTexto"/>
          <p:cNvSpPr txBox="1"/>
          <p:nvPr/>
        </p:nvSpPr>
        <p:spPr>
          <a:xfrm>
            <a:off x="7775848" y="2431316"/>
            <a:ext cx="2736304" cy="261610"/>
          </a:xfrm>
          <a:prstGeom prst="rect">
            <a:avLst/>
          </a:prstGeom>
          <a:noFill/>
        </p:spPr>
        <p:txBody>
          <a:bodyPr wrap="square" rtlCol="0">
            <a:spAutoFit/>
          </a:bodyPr>
          <a:lstStyle/>
          <a:p>
            <a:r>
              <a:rPr lang="es-CL" sz="1100" dirty="0" smtClean="0"/>
              <a:t>DEPARTAMENTOS</a:t>
            </a:r>
            <a:endParaRPr lang="es-CL" sz="1100" dirty="0"/>
          </a:p>
        </p:txBody>
      </p:sp>
      <p:sp>
        <p:nvSpPr>
          <p:cNvPr id="12" name="11 CuadroTexto"/>
          <p:cNvSpPr txBox="1"/>
          <p:nvPr/>
        </p:nvSpPr>
        <p:spPr>
          <a:xfrm>
            <a:off x="4702648" y="6237312"/>
            <a:ext cx="4012608" cy="707886"/>
          </a:xfrm>
          <a:prstGeom prst="rect">
            <a:avLst/>
          </a:prstGeom>
          <a:noFill/>
        </p:spPr>
        <p:txBody>
          <a:bodyPr wrap="square" rtlCol="0">
            <a:spAutoFit/>
          </a:bodyPr>
          <a:lstStyle/>
          <a:p>
            <a:r>
              <a:rPr lang="es-CL" sz="1100" dirty="0" smtClean="0"/>
              <a:t>Datos otorgados por :</a:t>
            </a:r>
          </a:p>
          <a:p>
            <a:r>
              <a:rPr lang="es-ES" sz="1100" b="1" i="1" dirty="0" smtClean="0"/>
              <a:t>Humberto Pérez-Uribe/Constructor Civil</a:t>
            </a:r>
            <a:r>
              <a:rPr lang="es-ES" sz="1100" dirty="0"/>
              <a:t>/</a:t>
            </a:r>
            <a:r>
              <a:rPr lang="es-ES" sz="1100" b="1" i="1" dirty="0"/>
              <a:t> </a:t>
            </a:r>
            <a:r>
              <a:rPr lang="es-ES" sz="1100" b="1" i="1" dirty="0" smtClean="0"/>
              <a:t>I.T.O</a:t>
            </a:r>
            <a:r>
              <a:rPr lang="es-ES" sz="1100" b="1" i="1" dirty="0"/>
              <a:t> Residente Nº 910</a:t>
            </a:r>
            <a:endParaRPr lang="es-ES" sz="1100" dirty="0"/>
          </a:p>
          <a:p>
            <a:endParaRPr lang="es-CL" dirty="0"/>
          </a:p>
        </p:txBody>
      </p:sp>
      <p:sp>
        <p:nvSpPr>
          <p:cNvPr id="13" name="12 CuadroTexto"/>
          <p:cNvSpPr txBox="1"/>
          <p:nvPr/>
        </p:nvSpPr>
        <p:spPr>
          <a:xfrm>
            <a:off x="4788024" y="620688"/>
            <a:ext cx="288032" cy="1446550"/>
          </a:xfrm>
          <a:prstGeom prst="rect">
            <a:avLst/>
          </a:prstGeom>
          <a:noFill/>
        </p:spPr>
        <p:txBody>
          <a:bodyPr wrap="square" rtlCol="0">
            <a:spAutoFit/>
          </a:bodyPr>
          <a:lstStyle/>
          <a:p>
            <a:r>
              <a:rPr lang="es-CL" sz="1100" dirty="0" smtClean="0"/>
              <a:t>%</a:t>
            </a:r>
          </a:p>
          <a:p>
            <a:r>
              <a:rPr lang="es-CL" sz="1100" dirty="0" smtClean="0"/>
              <a:t>A</a:t>
            </a:r>
          </a:p>
          <a:p>
            <a:r>
              <a:rPr lang="es-CL" sz="1100" dirty="0" smtClean="0"/>
              <a:t>V</a:t>
            </a:r>
          </a:p>
          <a:p>
            <a:r>
              <a:rPr lang="es-CL" sz="1100" dirty="0" smtClean="0"/>
              <a:t>A</a:t>
            </a:r>
          </a:p>
          <a:p>
            <a:r>
              <a:rPr lang="es-CL" sz="1100" dirty="0" smtClean="0"/>
              <a:t>N</a:t>
            </a:r>
          </a:p>
          <a:p>
            <a:r>
              <a:rPr lang="es-CL" sz="1100" dirty="0" smtClean="0"/>
              <a:t>C</a:t>
            </a:r>
          </a:p>
          <a:p>
            <a:r>
              <a:rPr lang="es-CL" sz="1100" dirty="0" smtClean="0"/>
              <a:t>E</a:t>
            </a:r>
          </a:p>
          <a:p>
            <a:endParaRPr lang="es-CL" sz="1100" dirty="0"/>
          </a:p>
        </p:txBody>
      </p:sp>
    </p:spTree>
    <p:extLst>
      <p:ext uri="{BB962C8B-B14F-4D97-AF65-F5344CB8AC3E}">
        <p14:creationId xmlns:p14="http://schemas.microsoft.com/office/powerpoint/2010/main" val="1665367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67944" y="1"/>
            <a:ext cx="5081116" cy="918643"/>
          </a:xfrm>
        </p:spPr>
        <p:txBody>
          <a:bodyPr/>
          <a:lstStyle/>
          <a:p>
            <a:r>
              <a:rPr lang="es-CL" dirty="0" smtClean="0">
                <a:solidFill>
                  <a:schemeClr val="accent2"/>
                </a:solidFill>
              </a:rPr>
              <a:t>PARTIDAS ESPECIFICAS DE TERMINACIONES EJECUTADAS EN OBRA  ETAPA II   </a:t>
            </a:r>
            <a:endParaRPr lang="es-CL" dirty="0">
              <a:solidFill>
                <a:schemeClr val="accent2"/>
              </a:solidFill>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91</a:t>
            </a:fld>
            <a:endParaRPr lang="es-CL" dirty="0"/>
          </a:p>
        </p:txBody>
      </p:sp>
      <p:sp>
        <p:nvSpPr>
          <p:cNvPr id="8" name="1 Título"/>
          <p:cNvSpPr txBox="1">
            <a:spLocks/>
          </p:cNvSpPr>
          <p:nvPr/>
        </p:nvSpPr>
        <p:spPr>
          <a:xfrm>
            <a:off x="665847" y="1340768"/>
            <a:ext cx="5346313" cy="3898354"/>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endParaRPr lang="es-CL" dirty="0">
              <a:solidFill>
                <a:schemeClr val="tx2"/>
              </a:solidFill>
              <a:hlinkClick r:id="rId2" action="ppaction://hlinksldjump"/>
            </a:endParaRPr>
          </a:p>
          <a:p>
            <a:endParaRPr lang="es-CL" dirty="0">
              <a:solidFill>
                <a:schemeClr val="tx2"/>
              </a:solidFill>
              <a:hlinkClick r:id="rId2" action="ppaction://hlinksldjump"/>
            </a:endParaRPr>
          </a:p>
          <a:p>
            <a:endParaRPr lang="es-CL" dirty="0">
              <a:solidFill>
                <a:schemeClr val="tx2"/>
              </a:solidFill>
              <a:hlinkClick r:id="rId2" action="ppaction://hlinksldjump"/>
            </a:endParaRPr>
          </a:p>
          <a:p>
            <a:endParaRPr lang="es-CL" dirty="0">
              <a:solidFill>
                <a:schemeClr val="tx2"/>
              </a:solidFill>
              <a:hlinkClick r:id="rId2" action="ppaction://hlinksldjump"/>
            </a:endParaRPr>
          </a:p>
          <a:p>
            <a:r>
              <a:rPr lang="es-CL" sz="1600" dirty="0" smtClean="0">
                <a:solidFill>
                  <a:schemeClr val="tx2"/>
                </a:solidFill>
              </a:rPr>
              <a:t>PARTIDAS ETAPA  II :    17  DICIEMBRE 2013</a:t>
            </a:r>
          </a:p>
          <a:p>
            <a:endParaRPr lang="es-CL" sz="1600" dirty="0">
              <a:solidFill>
                <a:schemeClr val="tx2"/>
              </a:solidFill>
            </a:endParaRPr>
          </a:p>
          <a:p>
            <a:r>
              <a:rPr lang="es-CL" sz="1200" dirty="0">
                <a:solidFill>
                  <a:schemeClr val="tx2"/>
                </a:solidFill>
              </a:rPr>
              <a:t>PARTIDA </a:t>
            </a:r>
            <a:r>
              <a:rPr lang="es-CL" sz="1200" dirty="0" smtClean="0">
                <a:solidFill>
                  <a:schemeClr val="tx2"/>
                </a:solidFill>
              </a:rPr>
              <a:t>16:  LUMINARIAS</a:t>
            </a:r>
            <a:r>
              <a:rPr lang="es-CL" sz="1200" b="0" dirty="0">
                <a:solidFill>
                  <a:schemeClr val="tx2"/>
                </a:solidFill>
                <a:hlinkClick r:id="rId3" action="ppaction://hlinksldjump"/>
              </a:rPr>
              <a:t/>
            </a:r>
            <a:br>
              <a:rPr lang="es-CL" sz="1200" b="0" dirty="0">
                <a:solidFill>
                  <a:schemeClr val="tx2"/>
                </a:solidFill>
                <a:hlinkClick r:id="rId3" action="ppaction://hlinksldjump"/>
              </a:rPr>
            </a:br>
            <a:r>
              <a:rPr lang="es-CL" sz="1200" dirty="0">
                <a:solidFill>
                  <a:schemeClr val="tx2"/>
                </a:solidFill>
              </a:rPr>
              <a:t>PARTIDA </a:t>
            </a:r>
            <a:r>
              <a:rPr lang="es-CL" sz="1200" dirty="0" smtClean="0">
                <a:solidFill>
                  <a:schemeClr val="tx2"/>
                </a:solidFill>
              </a:rPr>
              <a:t>17:  ARTEFACTOS SANITARIOS</a:t>
            </a:r>
          </a:p>
          <a:p>
            <a:r>
              <a:rPr lang="es-CL" sz="1200" dirty="0" smtClean="0">
                <a:solidFill>
                  <a:schemeClr val="tx2"/>
                </a:solidFill>
              </a:rPr>
              <a:t>PARTIDA 18 :</a:t>
            </a:r>
            <a:r>
              <a:rPr lang="es-CL" sz="1200" dirty="0">
                <a:solidFill>
                  <a:schemeClr val="tx2"/>
                </a:solidFill>
              </a:rPr>
              <a:t> </a:t>
            </a:r>
            <a:r>
              <a:rPr lang="es-CL" sz="1200" dirty="0" smtClean="0">
                <a:solidFill>
                  <a:schemeClr val="tx2"/>
                </a:solidFill>
              </a:rPr>
              <a:t>ACCESORIOS SANITARIOS</a:t>
            </a:r>
          </a:p>
          <a:p>
            <a:r>
              <a:rPr lang="es-CL" sz="1200" dirty="0" smtClean="0">
                <a:solidFill>
                  <a:schemeClr val="tx2"/>
                </a:solidFill>
              </a:rPr>
              <a:t>PARTIDA 19EQUIPO COCINA </a:t>
            </a:r>
            <a:endParaRPr lang="es-CL" sz="1200" dirty="0">
              <a:solidFill>
                <a:schemeClr val="tx2"/>
              </a:solidFill>
            </a:endParaRPr>
          </a:p>
          <a:p>
            <a:r>
              <a:rPr lang="es-CL" sz="1200" dirty="0">
                <a:solidFill>
                  <a:schemeClr val="tx2"/>
                </a:solidFill>
              </a:rPr>
              <a:t>PARTIDA </a:t>
            </a:r>
            <a:r>
              <a:rPr lang="es-CL" sz="1200" dirty="0" smtClean="0">
                <a:solidFill>
                  <a:schemeClr val="tx2"/>
                </a:solidFill>
              </a:rPr>
              <a:t>20: SEÑALETICAS</a:t>
            </a:r>
          </a:p>
          <a:p>
            <a:r>
              <a:rPr lang="es-CL" sz="1200" dirty="0" smtClean="0">
                <a:solidFill>
                  <a:schemeClr val="tx2"/>
                </a:solidFill>
              </a:rPr>
              <a:t>PARTIDA 21: IMPERMEABILIZACIONES MURO</a:t>
            </a:r>
            <a:endParaRPr lang="es-CL" sz="1200" dirty="0">
              <a:solidFill>
                <a:schemeClr val="tx2"/>
              </a:solidFill>
            </a:endParaRPr>
          </a:p>
          <a:p>
            <a:r>
              <a:rPr lang="es-CL" sz="1200" dirty="0">
                <a:solidFill>
                  <a:schemeClr val="tx2"/>
                </a:solidFill>
              </a:rPr>
              <a:t>PARTIDA </a:t>
            </a:r>
            <a:r>
              <a:rPr lang="es-CL" sz="1200" dirty="0" smtClean="0">
                <a:solidFill>
                  <a:schemeClr val="tx2"/>
                </a:solidFill>
              </a:rPr>
              <a:t>22: CELOSIAS TERMINACIONES</a:t>
            </a:r>
            <a:endParaRPr lang="es-CL" sz="1200" dirty="0">
              <a:solidFill>
                <a:schemeClr val="tx2"/>
              </a:solidFill>
            </a:endParaRPr>
          </a:p>
          <a:p>
            <a:r>
              <a:rPr lang="es-CL" sz="1200" dirty="0">
                <a:solidFill>
                  <a:schemeClr val="tx2"/>
                </a:solidFill>
              </a:rPr>
              <a:t>PARTIDA 2</a:t>
            </a:r>
            <a:r>
              <a:rPr lang="es-CL" sz="1200" dirty="0" smtClean="0">
                <a:solidFill>
                  <a:schemeClr val="tx2"/>
                </a:solidFill>
              </a:rPr>
              <a:t>3: REVESTIMIENTO INTERIOR CERAMICO</a:t>
            </a:r>
            <a:endParaRPr lang="es-CL" sz="1200" dirty="0">
              <a:solidFill>
                <a:schemeClr val="tx2"/>
              </a:solidFill>
            </a:endParaRPr>
          </a:p>
          <a:p>
            <a:r>
              <a:rPr lang="es-CL" sz="1200" dirty="0">
                <a:solidFill>
                  <a:schemeClr val="tx2"/>
                </a:solidFill>
              </a:rPr>
              <a:t>PARTIDA </a:t>
            </a:r>
            <a:r>
              <a:rPr lang="es-CL" sz="1200" dirty="0" smtClean="0">
                <a:solidFill>
                  <a:schemeClr val="tx2"/>
                </a:solidFill>
              </a:rPr>
              <a:t>24: HOJALATERIA</a:t>
            </a:r>
          </a:p>
          <a:p>
            <a:r>
              <a:rPr lang="es-CL" sz="1200" dirty="0" smtClean="0">
                <a:solidFill>
                  <a:schemeClr val="tx2"/>
                </a:solidFill>
              </a:rPr>
              <a:t>PARTIDA  25:CALEFONTS</a:t>
            </a:r>
            <a:endParaRPr lang="es-CL" sz="1200" dirty="0">
              <a:solidFill>
                <a:schemeClr val="tx2"/>
              </a:solidFill>
            </a:endParaRPr>
          </a:p>
          <a:p>
            <a:r>
              <a:rPr lang="es-CL" sz="1200" dirty="0">
                <a:solidFill>
                  <a:schemeClr val="tx2"/>
                </a:solidFill>
              </a:rPr>
              <a:t>PARTIDA  </a:t>
            </a:r>
            <a:r>
              <a:rPr lang="es-CL" sz="1200" dirty="0" smtClean="0">
                <a:solidFill>
                  <a:schemeClr val="tx2"/>
                </a:solidFill>
              </a:rPr>
              <a:t>26:SELLADO TERMINACIONES CERAMICAS</a:t>
            </a:r>
            <a:endParaRPr lang="es-CL" sz="1200" dirty="0">
              <a:solidFill>
                <a:schemeClr val="tx2"/>
              </a:solidFill>
            </a:endParaRPr>
          </a:p>
          <a:p>
            <a:r>
              <a:rPr lang="es-CL" sz="1200" dirty="0">
                <a:solidFill>
                  <a:schemeClr val="tx2"/>
                </a:solidFill>
              </a:rPr>
              <a:t>PARTIDA  </a:t>
            </a:r>
            <a:r>
              <a:rPr lang="es-CL" sz="1200" dirty="0" smtClean="0">
                <a:solidFill>
                  <a:schemeClr val="tx2"/>
                </a:solidFill>
              </a:rPr>
              <a:t>27:ASCENSORES</a:t>
            </a:r>
            <a:endParaRPr lang="es-CL" sz="1200" dirty="0">
              <a:solidFill>
                <a:schemeClr val="tx2"/>
              </a:solidFill>
            </a:endParaRPr>
          </a:p>
          <a:p>
            <a:r>
              <a:rPr lang="es-CL" sz="1200" dirty="0">
                <a:solidFill>
                  <a:schemeClr val="tx2"/>
                </a:solidFill>
              </a:rPr>
              <a:t>PARTIDA  </a:t>
            </a:r>
            <a:r>
              <a:rPr lang="es-CL" sz="1200" dirty="0" smtClean="0">
                <a:solidFill>
                  <a:schemeClr val="tx2"/>
                </a:solidFill>
              </a:rPr>
              <a:t>28:DUCTO DE RESIDUOS</a:t>
            </a:r>
            <a:endParaRPr lang="es-CL" sz="1200" dirty="0">
              <a:solidFill>
                <a:schemeClr val="tx2"/>
              </a:solidFill>
            </a:endParaRPr>
          </a:p>
          <a:p>
            <a:r>
              <a:rPr lang="es-CL" sz="1200" dirty="0">
                <a:solidFill>
                  <a:schemeClr val="tx2"/>
                </a:solidFill>
              </a:rPr>
              <a:t>PARTIDA  </a:t>
            </a:r>
            <a:r>
              <a:rPr lang="es-CL" sz="1200" dirty="0" smtClean="0">
                <a:solidFill>
                  <a:schemeClr val="tx2"/>
                </a:solidFill>
              </a:rPr>
              <a:t>29: GRIFERIA Y SIFONES </a:t>
            </a:r>
            <a:endParaRPr lang="es-CL" sz="1200" dirty="0">
              <a:solidFill>
                <a:schemeClr val="tx2"/>
              </a:solidFill>
            </a:endParaRPr>
          </a:p>
          <a:p>
            <a:r>
              <a:rPr lang="es-CL" sz="1200" dirty="0">
                <a:solidFill>
                  <a:schemeClr val="tx2"/>
                </a:solidFill>
              </a:rPr>
              <a:t>PARTIDA  </a:t>
            </a:r>
            <a:r>
              <a:rPr lang="es-CL" sz="1200" dirty="0" smtClean="0">
                <a:solidFill>
                  <a:schemeClr val="tx2"/>
                </a:solidFill>
              </a:rPr>
              <a:t>30 :CORRIENTES DEBILES</a:t>
            </a:r>
            <a:endParaRPr lang="es-CL" sz="1200" dirty="0">
              <a:solidFill>
                <a:schemeClr val="tx2"/>
              </a:solidFill>
            </a:endParaRPr>
          </a:p>
          <a:p>
            <a:endParaRPr lang="es-CL" dirty="0">
              <a:solidFill>
                <a:schemeClr val="tx2"/>
              </a:solidFill>
            </a:endParaRPr>
          </a:p>
          <a:p>
            <a:endParaRPr lang="es-CL" dirty="0">
              <a:solidFill>
                <a:schemeClr val="tx2"/>
              </a:solidFill>
            </a:endParaRPr>
          </a:p>
        </p:txBody>
      </p:sp>
      <p:sp>
        <p:nvSpPr>
          <p:cNvPr id="11" name="1 Título"/>
          <p:cNvSpPr txBox="1">
            <a:spLocks/>
          </p:cNvSpPr>
          <p:nvPr/>
        </p:nvSpPr>
        <p:spPr>
          <a:xfrm>
            <a:off x="5062470" y="1412777"/>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endParaRPr lang="es-CL" dirty="0">
              <a:solidFill>
                <a:schemeClr val="tx2"/>
              </a:solidFill>
            </a:endParaRPr>
          </a:p>
        </p:txBody>
      </p:sp>
      <p:sp>
        <p:nvSpPr>
          <p:cNvPr id="10"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Tree>
    <p:extLst>
      <p:ext uri="{BB962C8B-B14F-4D97-AF65-F5344CB8AC3E}">
        <p14:creationId xmlns:p14="http://schemas.microsoft.com/office/powerpoint/2010/main" val="18217465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4128" y="-459432"/>
            <a:ext cx="3008313" cy="1162051"/>
          </a:xfrm>
        </p:spPr>
        <p:txBody>
          <a:bodyPr/>
          <a:lstStyle/>
          <a:p>
            <a:r>
              <a:rPr lang="es-CL" dirty="0" smtClean="0">
                <a:solidFill>
                  <a:schemeClr val="accent2"/>
                </a:solidFill>
              </a:rPr>
              <a:t>PARTIDA 16 :LUMINARIAS</a:t>
            </a:r>
            <a:endParaRPr lang="es-CL" dirty="0">
              <a:solidFill>
                <a:schemeClr val="accent2"/>
              </a:solidFill>
            </a:endParaRPr>
          </a:p>
        </p:txBody>
      </p:sp>
      <p:sp>
        <p:nvSpPr>
          <p:cNvPr id="3" name="2 Marcador de texto"/>
          <p:cNvSpPr>
            <a:spLocks noGrp="1"/>
          </p:cNvSpPr>
          <p:nvPr>
            <p:ph type="body" sz="half" idx="2"/>
          </p:nvPr>
        </p:nvSpPr>
        <p:spPr>
          <a:xfrm>
            <a:off x="5724128" y="833409"/>
            <a:ext cx="3008313" cy="4386263"/>
          </a:xfrm>
        </p:spPr>
        <p:txBody>
          <a:bodyPr/>
          <a:lstStyle/>
          <a:p>
            <a:r>
              <a:rPr lang="es-CL" b="1" dirty="0" smtClean="0">
                <a:latin typeface="Arial Narrow" panose="020B0606020202030204" pitchFamily="34" charset="0"/>
              </a:rPr>
              <a:t>SEGÚN LA E.E.T.T : </a:t>
            </a:r>
          </a:p>
          <a:p>
            <a:r>
              <a:rPr lang="es-CL" dirty="0" smtClean="0">
                <a:latin typeface="Arial Narrow" panose="020B0606020202030204" pitchFamily="34" charset="0"/>
              </a:rPr>
              <a:t>Se consultan por  las siguientes lámparas :</a:t>
            </a:r>
          </a:p>
          <a:p>
            <a:pPr marL="285750" indent="-285750">
              <a:buFont typeface="Arial" panose="020B0604020202020204" pitchFamily="34" charset="0"/>
              <a:buChar char="•"/>
            </a:pPr>
            <a:r>
              <a:rPr lang="es-CL" b="1" dirty="0" smtClean="0">
                <a:latin typeface="Arial Narrow" panose="020B0606020202030204" pitchFamily="34" charset="0"/>
              </a:rPr>
              <a:t>Exteriores:</a:t>
            </a:r>
          </a:p>
          <a:p>
            <a:pPr marL="285750" indent="-285750">
              <a:buFont typeface="Arial" panose="020B0604020202020204" pitchFamily="34" charset="0"/>
              <a:buChar char="•"/>
            </a:pPr>
            <a:r>
              <a:rPr lang="es-CL" dirty="0" smtClean="0">
                <a:latin typeface="Arial Narrow" panose="020B0606020202030204" pitchFamily="34" charset="0"/>
              </a:rPr>
              <a:t>Estacionamientos </a:t>
            </a:r>
          </a:p>
          <a:p>
            <a:pPr marL="285750" indent="-285750">
              <a:buFont typeface="Arial" panose="020B0604020202020204" pitchFamily="34" charset="0"/>
              <a:buChar char="•"/>
            </a:pPr>
            <a:r>
              <a:rPr lang="es-CL" dirty="0" smtClean="0">
                <a:latin typeface="Arial Narrow" panose="020B0606020202030204" pitchFamily="34" charset="0"/>
              </a:rPr>
              <a:t>Machón de acceso </a:t>
            </a:r>
          </a:p>
          <a:p>
            <a:pPr marL="285750" indent="-285750">
              <a:buFont typeface="Arial" panose="020B0604020202020204" pitchFamily="34" charset="0"/>
              <a:buChar char="•"/>
            </a:pPr>
            <a:r>
              <a:rPr lang="es-CL" b="1" dirty="0" smtClean="0">
                <a:latin typeface="Arial Narrow" panose="020B0606020202030204" pitchFamily="34" charset="0"/>
              </a:rPr>
              <a:t>Interiores:</a:t>
            </a:r>
          </a:p>
          <a:p>
            <a:pPr marL="285750" indent="-285750">
              <a:buFont typeface="Arial" panose="020B0604020202020204" pitchFamily="34" charset="0"/>
              <a:buChar char="•"/>
            </a:pPr>
            <a:r>
              <a:rPr lang="es-CL" dirty="0" smtClean="0">
                <a:latin typeface="Arial Narrow" panose="020B0606020202030204" pitchFamily="34" charset="0"/>
              </a:rPr>
              <a:t>Mesón Portería </a:t>
            </a:r>
          </a:p>
          <a:p>
            <a:pPr marL="285750" indent="-285750">
              <a:buFont typeface="Arial" panose="020B0604020202020204" pitchFamily="34" charset="0"/>
              <a:buChar char="•"/>
            </a:pPr>
            <a:r>
              <a:rPr lang="es-CL" dirty="0" smtClean="0">
                <a:latin typeface="Arial Narrow" panose="020B0606020202030204" pitchFamily="34" charset="0"/>
              </a:rPr>
              <a:t>Paisillos Comunes</a:t>
            </a:r>
          </a:p>
          <a:p>
            <a:pPr marL="285750" indent="-285750">
              <a:buFont typeface="Arial" panose="020B0604020202020204" pitchFamily="34" charset="0"/>
              <a:buChar char="•"/>
            </a:pPr>
            <a:r>
              <a:rPr lang="es-CL" dirty="0" smtClean="0">
                <a:latin typeface="Arial Narrow" panose="020B0606020202030204" pitchFamily="34" charset="0"/>
              </a:rPr>
              <a:t>Escaleras</a:t>
            </a:r>
          </a:p>
          <a:p>
            <a:pPr marL="285750" indent="-285750">
              <a:buFont typeface="Arial" panose="020B0604020202020204" pitchFamily="34" charset="0"/>
              <a:buChar char="•"/>
            </a:pPr>
            <a:endParaRPr lang="es-CL" dirty="0" smtClean="0">
              <a:latin typeface="Arial Narrow" panose="020B0606020202030204" pitchFamily="34" charset="0"/>
            </a:endParaRPr>
          </a:p>
          <a:p>
            <a:endParaRPr lang="es-CL" dirty="0" smtClean="0">
              <a:latin typeface="Arial Narrow" panose="020B0606020202030204" pitchFamily="34" charset="0"/>
            </a:endParaRPr>
          </a:p>
          <a:p>
            <a:endParaRPr lang="es-CL" b="1" dirty="0">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92</a:t>
            </a:fld>
            <a:endParaRPr lang="es-CL" dirty="0"/>
          </a:p>
        </p:txBody>
      </p:sp>
      <p:sp>
        <p:nvSpPr>
          <p:cNvPr id="7" name="6 Marcador de pie de página"/>
          <p:cNvSpPr>
            <a:spLocks noGrp="1"/>
          </p:cNvSpPr>
          <p:nvPr>
            <p:ph type="ftr" sz="quarter" idx="4294967295"/>
          </p:nvPr>
        </p:nvSpPr>
        <p:spPr>
          <a:xfrm>
            <a:off x="395536"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216" y="5265958"/>
            <a:ext cx="1944216" cy="356187"/>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5752088"/>
            <a:ext cx="2088232" cy="751763"/>
          </a:xfrm>
          <a:prstGeom prst="rect">
            <a:avLst/>
          </a:prstGeom>
        </p:spPr>
      </p:pic>
      <p:pic>
        <p:nvPicPr>
          <p:cNvPr id="10" name="9 Marcador de contenido"/>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23528" y="116633"/>
            <a:ext cx="4145519" cy="3096344"/>
          </a:xfr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3284984"/>
            <a:ext cx="4309557" cy="3218867"/>
          </a:xfrm>
          <a:prstGeom prst="rect">
            <a:avLst/>
          </a:prstGeom>
        </p:spPr>
      </p:pic>
    </p:spTree>
    <p:extLst>
      <p:ext uri="{BB962C8B-B14F-4D97-AF65-F5344CB8AC3E}">
        <p14:creationId xmlns:p14="http://schemas.microsoft.com/office/powerpoint/2010/main" val="35212677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148064" y="260648"/>
            <a:ext cx="3359229" cy="4386263"/>
          </a:xfrm>
        </p:spPr>
        <p:txBody>
          <a:bodyPr/>
          <a:lstStyle/>
          <a:p>
            <a:r>
              <a:rPr lang="es-CL" sz="1400" b="1" dirty="0" smtClean="0">
                <a:latin typeface="Arial Narrow" panose="020B0606020202030204" pitchFamily="34" charset="0"/>
              </a:rPr>
              <a:t>DESARROLLO PARTIDA :</a:t>
            </a:r>
          </a:p>
          <a:p>
            <a:pPr algn="just"/>
            <a:r>
              <a:rPr lang="es-CL" dirty="0" smtClean="0">
                <a:latin typeface="Arial Narrow" panose="020B0606020202030204" pitchFamily="34" charset="0"/>
              </a:rPr>
              <a:t>La labor de la instalación de las lámparas de pasillo y de los departamentos en general es realizada por la cuadrilla de los electricistas.</a:t>
            </a:r>
          </a:p>
          <a:p>
            <a:pPr algn="just"/>
            <a:r>
              <a:rPr lang="es-CL" dirty="0" smtClean="0">
                <a:latin typeface="Arial Narrow" panose="020B0606020202030204" pitchFamily="34" charset="0"/>
              </a:rPr>
              <a:t>Para instalar las lámparas es necesario cortar el suministro eléctrico para evitar  descargas eléctricas.</a:t>
            </a:r>
          </a:p>
          <a:p>
            <a:pPr algn="just"/>
            <a:r>
              <a:rPr lang="es-CL" dirty="0" smtClean="0">
                <a:latin typeface="Arial Narrow" panose="020B0606020202030204" pitchFamily="34" charset="0"/>
              </a:rPr>
              <a:t>Las lámparas fabricadas  están compuestas por el “plato” donde se encuentra la  instalación eléctrica hacia la red eléctrica y el soquete para el foco.</a:t>
            </a:r>
          </a:p>
          <a:p>
            <a:pPr algn="just"/>
            <a:r>
              <a:rPr lang="es-CL" dirty="0" smtClean="0">
                <a:latin typeface="Arial Narrow" panose="020B0606020202030204" pitchFamily="34" charset="0"/>
              </a:rPr>
              <a:t>Se instala el plato por medio de tornillos y tarugos de fijación en el cielo ya pintado y listo.</a:t>
            </a:r>
          </a:p>
          <a:p>
            <a:pPr algn="just"/>
            <a:r>
              <a:rPr lang="es-CL" dirty="0" smtClean="0">
                <a:latin typeface="Arial Narrow" panose="020B0606020202030204" pitchFamily="34" charset="0"/>
              </a:rPr>
              <a:t>Al momento de instalar ,estas lámparas vienen con lo que se llama “regleta eléctrica atornillada” , estas se utilizan para realizar las conexiones entre los cables de la red eléctrica y la lámpara a instalar.</a:t>
            </a:r>
          </a:p>
          <a:p>
            <a:pPr algn="just"/>
            <a:r>
              <a:rPr lang="es-CL" dirty="0" smtClean="0">
                <a:latin typeface="Arial Narrow" panose="020B0606020202030204" pitchFamily="34" charset="0"/>
              </a:rPr>
              <a:t>Una vez va realizada la conexión de los cables de la red y de los artefactos se coloca la tapa de cristal que difuminara  la luz en los pasillos.  Vale destacar que se utilizan 8 lámparas  ABITARE por piso .</a:t>
            </a:r>
          </a:p>
          <a:p>
            <a:pPr algn="just"/>
            <a:endParaRPr lang="es-CL" dirty="0" smtClean="0">
              <a:latin typeface="Arial Narrow" panose="020B0606020202030204" pitchFamily="34" charset="0"/>
            </a:endParaRPr>
          </a:p>
          <a:p>
            <a:pPr marL="285750" indent="-285750" algn="just">
              <a:buFont typeface="Arial" panose="020B0604020202020204" pitchFamily="34" charset="0"/>
              <a:buChar char="•"/>
            </a:pPr>
            <a:endParaRPr lang="es-CL" dirty="0">
              <a:latin typeface="Arial Narrow" panose="020B0606020202030204" pitchFamily="34" charset="0"/>
            </a:endParaRPr>
          </a:p>
          <a:p>
            <a:endParaRPr lang="es-CL" dirty="0" smtClean="0">
              <a:latin typeface="Arial Narrow" panose="020B0606020202030204" pitchFamily="34" charset="0"/>
            </a:endParaRPr>
          </a:p>
          <a:p>
            <a:endParaRPr lang="es-CL" dirty="0">
              <a:latin typeface="Arial Narrow" panose="020B0606020202030204" pitchFamily="34" charset="0"/>
            </a:endParaRPr>
          </a:p>
          <a:p>
            <a:endParaRPr lang="es-CL" dirty="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93</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4679186" cy="6264696"/>
          </a:xfrm>
          <a:prstGeom prst="rect">
            <a:avLst/>
          </a:prstGeom>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987099"/>
            <a:ext cx="2036636" cy="1538245"/>
          </a:xfrm>
          <a:prstGeom prst="rect">
            <a:avLst/>
          </a:prstGeom>
        </p:spPr>
      </p:pic>
      <p:sp>
        <p:nvSpPr>
          <p:cNvPr id="8" name="7 CuadroTexto"/>
          <p:cNvSpPr txBox="1"/>
          <p:nvPr/>
        </p:nvSpPr>
        <p:spPr>
          <a:xfrm>
            <a:off x="6804248" y="6248345"/>
            <a:ext cx="2483768" cy="261610"/>
          </a:xfrm>
          <a:prstGeom prst="rect">
            <a:avLst/>
          </a:prstGeom>
          <a:noFill/>
        </p:spPr>
        <p:txBody>
          <a:bodyPr wrap="square" rtlCol="0">
            <a:spAutoFit/>
          </a:bodyPr>
          <a:lstStyle/>
          <a:p>
            <a:r>
              <a:rPr lang="es-CL" sz="1100" dirty="0" smtClean="0">
                <a:solidFill>
                  <a:schemeClr val="tx1">
                    <a:lumMod val="50000"/>
                    <a:lumOff val="50000"/>
                  </a:schemeClr>
                </a:solidFill>
              </a:rPr>
              <a:t>Regleta eléctrica atornillada</a:t>
            </a:r>
            <a:endParaRPr lang="es-CL" sz="1100" dirty="0">
              <a:solidFill>
                <a:schemeClr val="tx1">
                  <a:lumMod val="50000"/>
                  <a:lumOff val="50000"/>
                </a:schemeClr>
              </a:solidFill>
            </a:endParaRPr>
          </a:p>
        </p:txBody>
      </p:sp>
    </p:spTree>
    <p:extLst>
      <p:ext uri="{BB962C8B-B14F-4D97-AF65-F5344CB8AC3E}">
        <p14:creationId xmlns:p14="http://schemas.microsoft.com/office/powerpoint/2010/main" val="6426619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94</a:t>
            </a:fld>
            <a:endParaRPr lang="es-CL" dirty="0"/>
          </a:p>
        </p:txBody>
      </p:sp>
      <p:sp>
        <p:nvSpPr>
          <p:cNvPr id="7" name="6 Marcador de pie de página"/>
          <p:cNvSpPr>
            <a:spLocks noGrp="1"/>
          </p:cNvSpPr>
          <p:nvPr>
            <p:ph type="ftr" sz="quarter" idx="4294967295"/>
          </p:nvPr>
        </p:nvSpPr>
        <p:spPr>
          <a:xfrm>
            <a:off x="323528" y="6525347"/>
            <a:ext cx="8928992" cy="332656"/>
          </a:xfrm>
          <a:prstGeom prst="rect">
            <a:avLst/>
          </a:prstGeom>
        </p:spPr>
        <p:txBody>
          <a:bodyPr/>
          <a:lstStyle/>
          <a:p>
            <a:r>
              <a:rPr lang="es-CL" dirty="0"/>
              <a:t>Universidad de Santiago de Chile | Practica Pre Profesional IV | Pilar Emilia Peterson | Profesor Guía: Carlos Richards M.| Fecha  : 8 Noviembre 2013</a:t>
            </a:r>
          </a:p>
        </p:txBody>
      </p:sp>
      <p:sp>
        <p:nvSpPr>
          <p:cNvPr id="8"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graphicFrame>
        <p:nvGraphicFramePr>
          <p:cNvPr id="6" name="5 Tabla"/>
          <p:cNvGraphicFramePr>
            <a:graphicFrameLocks noGrp="1"/>
          </p:cNvGraphicFramePr>
          <p:nvPr>
            <p:extLst>
              <p:ext uri="{D42A27DB-BD31-4B8C-83A1-F6EECF244321}">
                <p14:modId xmlns:p14="http://schemas.microsoft.com/office/powerpoint/2010/main" val="518878223"/>
              </p:ext>
            </p:extLst>
          </p:nvPr>
        </p:nvGraphicFramePr>
        <p:xfrm>
          <a:off x="395542" y="332656"/>
          <a:ext cx="7920881" cy="1207607"/>
        </p:xfrm>
        <a:graphic>
          <a:graphicData uri="http://schemas.openxmlformats.org/drawingml/2006/table">
            <a:tbl>
              <a:tblPr firstRow="1" firstCol="1">
                <a:tableStyleId>{5C22544A-7EE6-4342-B048-85BDC9FD1C3A}</a:tableStyleId>
              </a:tblPr>
              <a:tblGrid>
                <a:gridCol w="4757801"/>
                <a:gridCol w="790770"/>
                <a:gridCol w="790770"/>
                <a:gridCol w="790770"/>
                <a:gridCol w="790770"/>
              </a:tblGrid>
              <a:tr h="146392">
                <a:tc>
                  <a:txBody>
                    <a:bodyPr/>
                    <a:lstStyle/>
                    <a:p>
                      <a:pPr algn="l" fontAlgn="b"/>
                      <a:r>
                        <a:rPr lang="es-CL" sz="1100" u="none" strike="noStrike" dirty="0">
                          <a:effectLst/>
                        </a:rPr>
                        <a:t>SUBPARTIDA : LUMINARIAS EXTERIORES ESTACIONAMIENTO PHILIPS</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UNI</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5.377 </a:t>
                      </a:r>
                      <a:endParaRPr lang="es-CL" sz="1100" b="1" i="0" u="none" strike="noStrike">
                        <a:solidFill>
                          <a:srgbClr val="000000"/>
                        </a:solidFill>
                        <a:effectLst/>
                        <a:latin typeface="Calibri"/>
                      </a:endParaRPr>
                    </a:p>
                  </a:txBody>
                  <a:tcPr marL="0" marR="0" marT="0" marB="0" anchor="b"/>
                </a:tc>
              </a:tr>
              <a:tr h="146392">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46392">
                <a:tc>
                  <a:txBody>
                    <a:bodyPr/>
                    <a:lstStyle/>
                    <a:p>
                      <a:pPr algn="l" fontAlgn="b"/>
                      <a:r>
                        <a:rPr lang="es-CL" sz="1100" u="none" strike="noStrike">
                          <a:effectLst/>
                        </a:rPr>
                        <a:t>TUBO FLOURECENTE  18 W  PHILIPS</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0,6</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1.190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714 </a:t>
                      </a:r>
                      <a:endParaRPr lang="es-CL" sz="1100" b="0" i="0" u="none" strike="noStrike">
                        <a:solidFill>
                          <a:srgbClr val="000000"/>
                        </a:solidFill>
                        <a:effectLst/>
                        <a:latin typeface="Calibri"/>
                      </a:endParaRPr>
                    </a:p>
                  </a:txBody>
                  <a:tcPr marL="0" marR="0" marT="0" marB="0" anchor="b"/>
                </a:tc>
              </a:tr>
              <a:tr h="146392">
                <a:tc>
                  <a:txBody>
                    <a:bodyPr/>
                    <a:lstStyle/>
                    <a:p>
                      <a:pPr algn="l" fontAlgn="b"/>
                      <a:r>
                        <a:rPr lang="es-CL" sz="1100" u="none" strike="noStrike">
                          <a:effectLst/>
                        </a:rPr>
                        <a:t>PARTIDOR UNIVERSAL  MARISIO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0,3</a:t>
                      </a:r>
                      <a:endParaRPr lang="es-CL" sz="11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510,00 </a:t>
                      </a:r>
                      <a:endParaRPr lang="es-CL" sz="1100" b="0" i="0" u="none" strike="noStrike">
                        <a:solidFill>
                          <a:srgbClr val="000000"/>
                        </a:solidFill>
                        <a:effectLst/>
                        <a:latin typeface="Calibri"/>
                      </a:endParaRPr>
                    </a:p>
                  </a:txBody>
                  <a:tcPr marL="0" marR="0" marT="0" marB="0" anchor="b"/>
                </a:tc>
                <a:tc>
                  <a:txBody>
                    <a:bodyPr/>
                    <a:lstStyle/>
                    <a:p>
                      <a:pPr algn="l" fontAlgn="b"/>
                      <a:r>
                        <a:rPr lang="es-CL" sz="1100" u="none" strike="noStrike">
                          <a:effectLst/>
                        </a:rPr>
                        <a:t> $       153,00 </a:t>
                      </a:r>
                      <a:endParaRPr lang="es-CL" sz="1100" b="0" i="0" u="none" strike="noStrike">
                        <a:solidFill>
                          <a:srgbClr val="000000"/>
                        </a:solidFill>
                        <a:effectLst/>
                        <a:latin typeface="Calibri"/>
                      </a:endParaRPr>
                    </a:p>
                  </a:txBody>
                  <a:tcPr marL="0" marR="0" marT="0" marB="0" anchor="b"/>
                </a:tc>
              </a:tr>
              <a:tr h="146392">
                <a:tc>
                  <a:txBody>
                    <a:bodyPr/>
                    <a:lstStyle/>
                    <a:p>
                      <a:pPr algn="l" fontAlgn="b"/>
                      <a:r>
                        <a:rPr lang="es-CL" sz="1100" u="none" strike="noStrike">
                          <a:effectLst/>
                        </a:rPr>
                        <a:t>ELECTRICISTA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 </a:t>
                      </a:r>
                      <a:endParaRPr lang="es-CL" sz="1100" b="0" i="0" u="none" strike="noStrike">
                        <a:solidFill>
                          <a:srgbClr val="000000"/>
                        </a:solidFill>
                        <a:effectLst/>
                        <a:latin typeface="Calibri"/>
                      </a:endParaRPr>
                    </a:p>
                  </a:txBody>
                  <a:tcPr marL="0" marR="0" marT="0" marB="0" anchor="b"/>
                </a:tc>
              </a:tr>
              <a:tr h="201767">
                <a:tc>
                  <a:txBody>
                    <a:bodyPr/>
                    <a:lstStyle/>
                    <a:p>
                      <a:pPr algn="l" fontAlgn="b"/>
                      <a:r>
                        <a:rPr lang="es-CL" sz="1100" u="none" strike="noStrike" dirty="0">
                          <a:effectLst/>
                        </a:rPr>
                        <a:t>LEYES SOCIALES </a:t>
                      </a:r>
                      <a:endParaRPr lang="es-CL" sz="1100" b="1"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46392">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5.377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4243566979"/>
              </p:ext>
            </p:extLst>
          </p:nvPr>
        </p:nvGraphicFramePr>
        <p:xfrm>
          <a:off x="395536" y="1628800"/>
          <a:ext cx="7920881" cy="1005840"/>
        </p:xfrm>
        <a:graphic>
          <a:graphicData uri="http://schemas.openxmlformats.org/drawingml/2006/table">
            <a:tbl>
              <a:tblPr firstRow="1" firstCol="1">
                <a:tableStyleId>{5C22544A-7EE6-4342-B048-85BDC9FD1C3A}</a:tableStyleId>
              </a:tblPr>
              <a:tblGrid>
                <a:gridCol w="4757801"/>
                <a:gridCol w="790770"/>
                <a:gridCol w="790770"/>
                <a:gridCol w="790770"/>
                <a:gridCol w="790770"/>
              </a:tblGrid>
              <a:tr h="149968">
                <a:tc>
                  <a:txBody>
                    <a:bodyPr/>
                    <a:lstStyle/>
                    <a:p>
                      <a:pPr algn="l" fontAlgn="b"/>
                      <a:r>
                        <a:rPr lang="es-CL" sz="1100" u="none" strike="noStrike" dirty="0">
                          <a:effectLst/>
                        </a:rPr>
                        <a:t>SUBPARTIDA : LUMINARIAS  PASILLOS  SM</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UNI</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6.904 </a:t>
                      </a:r>
                      <a:endParaRPr lang="es-CL" sz="1100" b="1" i="0" u="none" strike="noStrike">
                        <a:solidFill>
                          <a:srgbClr val="000000"/>
                        </a:solidFill>
                        <a:effectLst/>
                        <a:latin typeface="Calibri"/>
                      </a:endParaRPr>
                    </a:p>
                  </a:txBody>
                  <a:tcPr marL="0" marR="0" marT="0" marB="0" anchor="b"/>
                </a:tc>
              </a:tr>
              <a:tr h="142826">
                <a:tc>
                  <a:txBody>
                    <a:bodyPr/>
                    <a:lstStyle/>
                    <a:p>
                      <a:pPr algn="l" fontAlgn="b"/>
                      <a:r>
                        <a:rPr lang="es-CL" sz="1100" u="none" strike="noStrike">
                          <a:effectLst/>
                        </a:rPr>
                        <a:t>ITEM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42826">
                <a:tc>
                  <a:txBody>
                    <a:bodyPr/>
                    <a:lstStyle/>
                    <a:p>
                      <a:pPr algn="l" fontAlgn="b"/>
                      <a:r>
                        <a:rPr lang="es-CL" sz="1100" u="none" strike="noStrike">
                          <a:effectLst/>
                        </a:rPr>
                        <a:t>PLATON CIRCULAR DUNA DOS LUCES  SM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0,6</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3.990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2.394 </a:t>
                      </a:r>
                      <a:endParaRPr lang="es-CL" sz="1100" b="0" i="0" u="none" strike="noStrike">
                        <a:solidFill>
                          <a:srgbClr val="000000"/>
                        </a:solidFill>
                        <a:effectLst/>
                        <a:latin typeface="Calibri"/>
                      </a:endParaRPr>
                    </a:p>
                  </a:txBody>
                  <a:tcPr marL="0" marR="0" marT="0" marB="0" anchor="b"/>
                </a:tc>
              </a:tr>
              <a:tr h="142826">
                <a:tc>
                  <a:txBody>
                    <a:bodyPr/>
                    <a:lstStyle/>
                    <a:p>
                      <a:pPr algn="l" fontAlgn="b"/>
                      <a:r>
                        <a:rPr lang="es-CL" sz="1100" u="none" strike="noStrike">
                          <a:effectLst/>
                        </a:rPr>
                        <a:t>ELECTRICISTA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DIA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 </a:t>
                      </a:r>
                      <a:endParaRPr lang="es-CL" sz="1100" b="0" i="0" u="none" strike="noStrike">
                        <a:solidFill>
                          <a:srgbClr val="000000"/>
                        </a:solidFill>
                        <a:effectLst/>
                        <a:latin typeface="Calibri"/>
                      </a:endParaRPr>
                    </a:p>
                  </a:txBody>
                  <a:tcPr marL="0" marR="0" marT="0" marB="0" anchor="b"/>
                </a:tc>
              </a:tr>
              <a:tr h="142826">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42826">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6.904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832418212"/>
              </p:ext>
            </p:extLst>
          </p:nvPr>
        </p:nvGraphicFramePr>
        <p:xfrm>
          <a:off x="395536" y="2708920"/>
          <a:ext cx="7920881" cy="1127588"/>
        </p:xfrm>
        <a:graphic>
          <a:graphicData uri="http://schemas.openxmlformats.org/drawingml/2006/table">
            <a:tbl>
              <a:tblPr firstRow="1" firstCol="1">
                <a:tableStyleId>{5C22544A-7EE6-4342-B048-85BDC9FD1C3A}</a:tableStyleId>
              </a:tblPr>
              <a:tblGrid>
                <a:gridCol w="4757801"/>
                <a:gridCol w="790770"/>
                <a:gridCol w="790770"/>
                <a:gridCol w="790770"/>
                <a:gridCol w="790770"/>
              </a:tblGrid>
              <a:tr h="195698">
                <a:tc>
                  <a:txBody>
                    <a:bodyPr/>
                    <a:lstStyle/>
                    <a:p>
                      <a:pPr algn="l" fontAlgn="b"/>
                      <a:r>
                        <a:rPr lang="es-CL" sz="1100" u="none" strike="noStrike" dirty="0">
                          <a:effectLst/>
                        </a:rPr>
                        <a:t>SUBPARTIDA : LUMINARIAS INTERIORES  ABITARE</a:t>
                      </a:r>
                      <a:endParaRPr lang="es-CL" sz="1100" b="1" i="0" u="none" strike="noStrike" dirty="0">
                        <a:solidFill>
                          <a:srgbClr val="000000"/>
                        </a:solidFill>
                        <a:effectLst/>
                        <a:latin typeface="Calibri"/>
                      </a:endParaRPr>
                    </a:p>
                  </a:txBody>
                  <a:tcPr marL="0" marR="0" marT="0" marB="0" anchor="b"/>
                </a:tc>
                <a:tc gridSpan="2">
                  <a:txBody>
                    <a:bodyPr/>
                    <a:lstStyle/>
                    <a:p>
                      <a:pPr algn="l" fontAlgn="b"/>
                      <a:r>
                        <a:rPr lang="es-CL" sz="1100" u="none" strike="noStrike">
                          <a:effectLst/>
                        </a:rPr>
                        <a:t>UNIDAD DE MEDIDA : UNI</a:t>
                      </a:r>
                      <a:endParaRPr lang="es-CL" sz="1100" b="1" i="0" u="none" strike="noStrike">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100" u="none" strike="noStrike">
                          <a:effectLst/>
                        </a:rPr>
                        <a:t>APU</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9.064 </a:t>
                      </a:r>
                      <a:endParaRPr lang="es-CL" sz="1100" b="1"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dirty="0">
                          <a:effectLst/>
                        </a:rPr>
                        <a:t>ITEM </a:t>
                      </a:r>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UNIDAD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CANTIDAD</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VALOR</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TOTAL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it-IT" sz="1100" u="none" strike="noStrike">
                          <a:effectLst/>
                        </a:rPr>
                        <a:t>FOCO HALOGENO   50 W GU10 MIA   ABITARE</a:t>
                      </a:r>
                      <a:endParaRPr lang="it-IT"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UNI</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0,6</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7.590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4.554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a:effectLst/>
                        </a:rPr>
                        <a:t>ELECTRICISTA     +  AYUDANTE</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DIA </a:t>
                      </a:r>
                      <a:endParaRPr lang="es-CL" sz="1100" b="0" i="0" u="none" strike="noStrike" dirty="0">
                        <a:solidFill>
                          <a:srgbClr val="000000"/>
                        </a:solidFill>
                        <a:effectLst/>
                        <a:latin typeface="Calibri"/>
                      </a:endParaRPr>
                    </a:p>
                  </a:txBody>
                  <a:tcPr marL="0" marR="0" marT="0" marB="0" anchor="b"/>
                </a:tc>
                <a:tc>
                  <a:txBody>
                    <a:bodyPr/>
                    <a:lstStyle/>
                    <a:p>
                      <a:pPr algn="ctr" fontAlgn="b"/>
                      <a:r>
                        <a:rPr lang="es-CL" sz="1100" u="none" strike="noStrike">
                          <a:effectLst/>
                        </a:rPr>
                        <a:t>0,1</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4.500 </a:t>
                      </a:r>
                      <a:endParaRPr lang="es-CL" sz="1100" b="0" i="0" u="none" strike="noStrike">
                        <a:solidFill>
                          <a:srgbClr val="000000"/>
                        </a:solidFill>
                        <a:effectLst/>
                        <a:latin typeface="Calibri"/>
                      </a:endParaRPr>
                    </a:p>
                  </a:txBody>
                  <a:tcPr marL="0" marR="0" marT="0" marB="0" anchor="b"/>
                </a:tc>
              </a:tr>
              <a:tr h="186378">
                <a:tc>
                  <a:txBody>
                    <a:bodyPr/>
                    <a:lstStyle/>
                    <a:p>
                      <a:pPr algn="l" fontAlgn="b"/>
                      <a:r>
                        <a:rPr lang="es-CL" sz="1100" u="none" strike="noStrike">
                          <a:effectLst/>
                        </a:rPr>
                        <a:t>LEYES SOCIALES </a:t>
                      </a:r>
                      <a:endParaRPr lang="es-CL" sz="1100" b="1"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0,29</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3.500 </a:t>
                      </a:r>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a:effectLst/>
                        </a:rPr>
                        <a:t> $                10 </a:t>
                      </a:r>
                      <a:endParaRPr lang="es-CL" sz="1100" b="0" i="0" u="none" strike="noStrike">
                        <a:solidFill>
                          <a:srgbClr val="000000"/>
                        </a:solidFill>
                        <a:effectLst/>
                        <a:latin typeface="Calibri"/>
                      </a:endParaRPr>
                    </a:p>
                  </a:txBody>
                  <a:tcPr marL="0" marR="0" marT="0" marB="0" anchor="b"/>
                </a:tc>
              </a:tr>
              <a:tr h="186378">
                <a:tc>
                  <a:txBody>
                    <a:bodyPr/>
                    <a:lstStyle/>
                    <a:p>
                      <a:pPr algn="l" fontAlgn="b"/>
                      <a:endParaRPr lang="es-CL" sz="1100" b="0" i="0" u="none" strike="noStrike" dirty="0">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ctr" fontAlgn="b"/>
                      <a:r>
                        <a:rPr lang="es-CL" sz="1100" u="none" strike="noStrike" dirty="0">
                          <a:effectLst/>
                        </a:rPr>
                        <a:t> $          9.064 </a:t>
                      </a:r>
                      <a:endParaRPr lang="es-CL" sz="1100" b="0" i="0" u="none" strike="noStrike" dirty="0">
                        <a:solidFill>
                          <a:srgbClr val="000000"/>
                        </a:solidFill>
                        <a:effectLst/>
                        <a:latin typeface="Calibri"/>
                      </a:endParaRPr>
                    </a:p>
                  </a:txBody>
                  <a:tcPr marL="0" marR="0" marT="0" marB="0" anchor="b"/>
                </a:tc>
              </a:tr>
            </a:tbl>
          </a:graphicData>
        </a:graphic>
      </p:graphicFrame>
      <p:graphicFrame>
        <p:nvGraphicFramePr>
          <p:cNvPr id="2" name="1 Tabla"/>
          <p:cNvGraphicFramePr>
            <a:graphicFrameLocks noGrp="1"/>
          </p:cNvGraphicFramePr>
          <p:nvPr>
            <p:extLst>
              <p:ext uri="{D42A27DB-BD31-4B8C-83A1-F6EECF244321}">
                <p14:modId xmlns:p14="http://schemas.microsoft.com/office/powerpoint/2010/main" val="766991838"/>
              </p:ext>
            </p:extLst>
          </p:nvPr>
        </p:nvGraphicFramePr>
        <p:xfrm>
          <a:off x="6112989" y="3933056"/>
          <a:ext cx="2232248" cy="1127760"/>
        </p:xfrm>
        <a:graphic>
          <a:graphicData uri="http://schemas.openxmlformats.org/drawingml/2006/table">
            <a:tbl>
              <a:tblPr lastRow="1" bandCol="1">
                <a:tableStyleId>{5C22544A-7EE6-4342-B048-85BDC9FD1C3A}</a:tableStyleId>
              </a:tblPr>
              <a:tblGrid>
                <a:gridCol w="1046367"/>
                <a:gridCol w="1185881"/>
              </a:tblGrid>
              <a:tr h="144016">
                <a:tc>
                  <a:txBody>
                    <a:bodyPr/>
                    <a:lstStyle/>
                    <a:p>
                      <a:pPr algn="just" fontAlgn="b"/>
                      <a:r>
                        <a:rPr lang="es-CL" sz="1000" u="none" strike="noStrike" dirty="0">
                          <a:effectLst/>
                        </a:rPr>
                        <a:t>APU LUM PAS</a:t>
                      </a:r>
                      <a:endParaRPr lang="es-CL" sz="1000" b="0" i="0" u="none" strike="noStrike" dirty="0">
                        <a:solidFill>
                          <a:srgbClr val="000000"/>
                        </a:solidFill>
                        <a:effectLst/>
                        <a:latin typeface="Calibri"/>
                      </a:endParaRPr>
                    </a:p>
                  </a:txBody>
                  <a:tcPr marL="0" marR="0" marT="0" marB="0" anchor="b"/>
                </a:tc>
                <a:tc>
                  <a:txBody>
                    <a:bodyPr/>
                    <a:lstStyle/>
                    <a:p>
                      <a:pPr algn="just" fontAlgn="b"/>
                      <a:r>
                        <a:rPr lang="es-CL" sz="1100" u="none" strike="noStrike">
                          <a:effectLst/>
                        </a:rPr>
                        <a:t> $             6.904 </a:t>
                      </a:r>
                      <a:endParaRPr lang="es-CL" sz="1100" b="0" i="0" u="none" strike="noStrike">
                        <a:solidFill>
                          <a:srgbClr val="000000"/>
                        </a:solidFill>
                        <a:effectLst/>
                        <a:latin typeface="Calibri"/>
                      </a:endParaRPr>
                    </a:p>
                  </a:txBody>
                  <a:tcPr marL="0" marR="0" marT="0" marB="0" anchor="b"/>
                </a:tc>
              </a:tr>
              <a:tr h="144016">
                <a:tc>
                  <a:txBody>
                    <a:bodyPr/>
                    <a:lstStyle/>
                    <a:p>
                      <a:pPr algn="just" fontAlgn="b"/>
                      <a:r>
                        <a:rPr lang="es-CL" sz="1000" u="none" strike="noStrike" dirty="0">
                          <a:effectLst/>
                        </a:rPr>
                        <a:t>APU LUM.EXT</a:t>
                      </a:r>
                      <a:endParaRPr lang="es-CL" sz="1000" b="0" i="0" u="none" strike="noStrike" dirty="0">
                        <a:solidFill>
                          <a:srgbClr val="000000"/>
                        </a:solidFill>
                        <a:effectLst/>
                        <a:latin typeface="Calibri"/>
                      </a:endParaRPr>
                    </a:p>
                  </a:txBody>
                  <a:tcPr marL="0" marR="0" marT="0" marB="0" anchor="b"/>
                </a:tc>
                <a:tc>
                  <a:txBody>
                    <a:bodyPr/>
                    <a:lstStyle/>
                    <a:p>
                      <a:pPr algn="just" fontAlgn="b"/>
                      <a:r>
                        <a:rPr lang="es-CL" sz="1000" u="none" strike="noStrike" dirty="0">
                          <a:effectLst/>
                        </a:rPr>
                        <a:t> $        5.377,15 </a:t>
                      </a:r>
                      <a:endParaRPr lang="es-CL" sz="1000" b="0" i="0" u="none" strike="noStrike" dirty="0">
                        <a:solidFill>
                          <a:srgbClr val="000000"/>
                        </a:solidFill>
                        <a:effectLst/>
                        <a:latin typeface="Calibri"/>
                      </a:endParaRPr>
                    </a:p>
                  </a:txBody>
                  <a:tcPr marL="0" marR="0" marT="0" marB="0" anchor="b"/>
                </a:tc>
              </a:tr>
              <a:tr h="144016">
                <a:tc>
                  <a:txBody>
                    <a:bodyPr/>
                    <a:lstStyle/>
                    <a:p>
                      <a:pPr algn="just" fontAlgn="b"/>
                      <a:r>
                        <a:rPr lang="es-CL" sz="1000" u="none" strike="noStrike">
                          <a:effectLst/>
                        </a:rPr>
                        <a:t>APU LUM INT </a:t>
                      </a:r>
                      <a:endParaRPr lang="es-CL" sz="1000" b="0" i="0" u="none" strike="noStrike">
                        <a:solidFill>
                          <a:srgbClr val="000000"/>
                        </a:solidFill>
                        <a:effectLst/>
                        <a:latin typeface="Calibri"/>
                      </a:endParaRPr>
                    </a:p>
                  </a:txBody>
                  <a:tcPr marL="0" marR="0" marT="0" marB="0" anchor="b"/>
                </a:tc>
                <a:tc>
                  <a:txBody>
                    <a:bodyPr/>
                    <a:lstStyle/>
                    <a:p>
                      <a:pPr algn="just" fontAlgn="b"/>
                      <a:r>
                        <a:rPr lang="es-CL" sz="1000" u="none" strike="noStrike">
                          <a:effectLst/>
                        </a:rPr>
                        <a:t> $             9.064 </a:t>
                      </a:r>
                      <a:endParaRPr lang="es-CL" sz="1000" b="0" i="0" u="none" strike="noStrike">
                        <a:solidFill>
                          <a:srgbClr val="000000"/>
                        </a:solidFill>
                        <a:effectLst/>
                        <a:latin typeface="Calibri"/>
                      </a:endParaRPr>
                    </a:p>
                  </a:txBody>
                  <a:tcPr marL="0" marR="0" marT="0" marB="0" anchor="b"/>
                </a:tc>
              </a:tr>
              <a:tr h="144016">
                <a:tc>
                  <a:txBody>
                    <a:bodyPr/>
                    <a:lstStyle/>
                    <a:p>
                      <a:pPr algn="just" fontAlgn="b"/>
                      <a:r>
                        <a:rPr lang="es-CL" sz="1000" u="none" strike="noStrike" dirty="0">
                          <a:effectLst/>
                        </a:rPr>
                        <a:t>APU TOTAL</a:t>
                      </a:r>
                      <a:endParaRPr lang="es-CL" sz="1000" b="0" i="0" u="none" strike="noStrike" dirty="0">
                        <a:solidFill>
                          <a:srgbClr val="000000"/>
                        </a:solidFill>
                        <a:effectLst/>
                        <a:latin typeface="Calibri"/>
                      </a:endParaRPr>
                    </a:p>
                  </a:txBody>
                  <a:tcPr marL="0" marR="0" marT="0" marB="0" anchor="b"/>
                </a:tc>
                <a:tc>
                  <a:txBody>
                    <a:bodyPr/>
                    <a:lstStyle/>
                    <a:p>
                      <a:pPr algn="just" fontAlgn="b"/>
                      <a:r>
                        <a:rPr lang="es-CL" sz="1000" u="none" strike="noStrike" dirty="0">
                          <a:effectLst/>
                        </a:rPr>
                        <a:t> $     </a:t>
                      </a:r>
                      <a:r>
                        <a:rPr lang="es-CL" sz="1000" u="none" strike="noStrike" dirty="0" smtClean="0">
                          <a:effectLst/>
                        </a:rPr>
                        <a:t>14.441,30 </a:t>
                      </a:r>
                      <a:endParaRPr lang="es-CL" sz="1000" b="1" i="0" u="none" strike="noStrike" dirty="0">
                        <a:solidFill>
                          <a:srgbClr val="000000"/>
                        </a:solidFill>
                        <a:effectLst/>
                        <a:latin typeface="Calibri"/>
                      </a:endParaRPr>
                    </a:p>
                  </a:txBody>
                  <a:tcPr marL="0" marR="0" marT="0" marB="0" anchor="b"/>
                </a:tc>
              </a:tr>
              <a:tr h="144016">
                <a:tc>
                  <a:txBody>
                    <a:bodyPr/>
                    <a:lstStyle/>
                    <a:p>
                      <a:pPr algn="l" fontAlgn="b"/>
                      <a:endParaRPr lang="es-CL" sz="1100" b="0" i="0" u="none" strike="noStrike">
                        <a:solidFill>
                          <a:srgbClr val="000000"/>
                        </a:solidFill>
                        <a:effectLst/>
                        <a:latin typeface="Calibri"/>
                      </a:endParaRPr>
                    </a:p>
                  </a:txBody>
                  <a:tcPr marL="0" marR="0" marT="0" marB="0" anchor="b"/>
                </a:tc>
                <a:tc>
                  <a:txBody>
                    <a:bodyPr/>
                    <a:lstStyle/>
                    <a:p>
                      <a:pPr algn="l" fontAlgn="b"/>
                      <a:endParaRPr lang="es-CL" sz="1100" b="0" i="0" u="none" strike="noStrike">
                        <a:solidFill>
                          <a:srgbClr val="000000"/>
                        </a:solidFill>
                        <a:effectLst/>
                        <a:latin typeface="Calibri"/>
                      </a:endParaRPr>
                    </a:p>
                  </a:txBody>
                  <a:tcPr marL="0" marR="0" marT="0" marB="0" anchor="b"/>
                </a:tc>
              </a:tr>
              <a:tr h="144016">
                <a:tc>
                  <a:txBody>
                    <a:bodyPr/>
                    <a:lstStyle/>
                    <a:p>
                      <a:pPr algn="just" fontAlgn="b"/>
                      <a:r>
                        <a:rPr lang="es-CL" sz="1000" u="none" strike="noStrike" dirty="0">
                          <a:effectLst/>
                        </a:rPr>
                        <a:t>APU. X PISO</a:t>
                      </a:r>
                      <a:endParaRPr lang="es-CL" sz="1000" b="0" i="0" u="none" strike="noStrike" dirty="0">
                        <a:solidFill>
                          <a:srgbClr val="000000"/>
                        </a:solidFill>
                        <a:effectLst/>
                        <a:latin typeface="Calibri"/>
                      </a:endParaRPr>
                    </a:p>
                  </a:txBody>
                  <a:tcPr marL="0" marR="0" marT="0" marB="0" anchor="b"/>
                </a:tc>
                <a:tc>
                  <a:txBody>
                    <a:bodyPr/>
                    <a:lstStyle/>
                    <a:p>
                      <a:pPr algn="just" fontAlgn="b"/>
                      <a:r>
                        <a:rPr lang="es-CL" sz="1100" u="none" strike="noStrike" dirty="0">
                          <a:effectLst/>
                        </a:rPr>
                        <a:t>$ 173.296</a:t>
                      </a:r>
                      <a:endParaRPr lang="es-CL" sz="1100" b="0" i="0" u="none" strike="noStrike" dirty="0">
                        <a:solidFill>
                          <a:srgbClr val="000000"/>
                        </a:solidFill>
                        <a:effectLst/>
                        <a:latin typeface="Calibri"/>
                      </a:endParaRPr>
                    </a:p>
                  </a:txBody>
                  <a:tcPr marL="0" marR="0" marT="0" marB="0" anchor="b"/>
                </a:tc>
              </a:tr>
              <a:tr h="144016">
                <a:tc>
                  <a:txBody>
                    <a:bodyPr/>
                    <a:lstStyle/>
                    <a:p>
                      <a:pPr algn="l" fontAlgn="b"/>
                      <a:r>
                        <a:rPr lang="es-CL" sz="1000" u="none" strike="noStrike">
                          <a:effectLst/>
                        </a:rPr>
                        <a:t>PARTIDA TOTAL</a:t>
                      </a:r>
                      <a:endParaRPr lang="es-CL" sz="1000" b="0" i="0" u="none" strike="noStrike">
                        <a:solidFill>
                          <a:srgbClr val="000000"/>
                        </a:solidFill>
                        <a:effectLst/>
                        <a:latin typeface="Calibri"/>
                      </a:endParaRPr>
                    </a:p>
                  </a:txBody>
                  <a:tcPr marL="0" marR="0" marT="0" marB="0" anchor="b"/>
                </a:tc>
                <a:tc>
                  <a:txBody>
                    <a:bodyPr/>
                    <a:lstStyle/>
                    <a:p>
                      <a:pPr algn="just" fontAlgn="b"/>
                      <a:r>
                        <a:rPr lang="es-CL" sz="1100" u="none" strike="noStrike" dirty="0">
                          <a:effectLst/>
                        </a:rPr>
                        <a:t>$ 3.465.912</a:t>
                      </a:r>
                      <a:endParaRPr lang="es-CL" sz="1100" b="1" i="0" u="none" strike="noStrike" dirty="0">
                        <a:solidFill>
                          <a:srgbClr val="000000"/>
                        </a:solidFill>
                        <a:effectLst/>
                        <a:latin typeface="Calibri"/>
                      </a:endParaRPr>
                    </a:p>
                  </a:txBody>
                  <a:tcPr marL="0" marR="0" marT="0" marB="0" anchor="b"/>
                </a:tc>
              </a:tr>
            </a:tbl>
          </a:graphicData>
        </a:graphic>
      </p:graphicFrame>
      <p:graphicFrame>
        <p:nvGraphicFramePr>
          <p:cNvPr id="12" name="1 Gráfico"/>
          <p:cNvGraphicFramePr>
            <a:graphicFrameLocks/>
          </p:cNvGraphicFramePr>
          <p:nvPr>
            <p:extLst>
              <p:ext uri="{D42A27DB-BD31-4B8C-83A1-F6EECF244321}">
                <p14:modId xmlns:p14="http://schemas.microsoft.com/office/powerpoint/2010/main" val="3584583774"/>
              </p:ext>
            </p:extLst>
          </p:nvPr>
        </p:nvGraphicFramePr>
        <p:xfrm>
          <a:off x="395536" y="3933056"/>
          <a:ext cx="5544616" cy="2527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27241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48064" y="-459432"/>
            <a:ext cx="3008313" cy="1162051"/>
          </a:xfrm>
        </p:spPr>
        <p:txBody>
          <a:bodyPr/>
          <a:lstStyle/>
          <a:p>
            <a:r>
              <a:rPr lang="es-CL" dirty="0" smtClean="0">
                <a:solidFill>
                  <a:schemeClr val="accent2"/>
                </a:solidFill>
              </a:rPr>
              <a:t>PARTIDA 17 : ARTEFACTOS SANITARIOS</a:t>
            </a:r>
            <a:endParaRPr lang="es-CL" dirty="0">
              <a:solidFill>
                <a:schemeClr val="accent2"/>
              </a:solidFill>
            </a:endParaRPr>
          </a:p>
        </p:txBody>
      </p:sp>
      <p:sp>
        <p:nvSpPr>
          <p:cNvPr id="3" name="2 Marcador de texto"/>
          <p:cNvSpPr>
            <a:spLocks noGrp="1"/>
          </p:cNvSpPr>
          <p:nvPr>
            <p:ph type="body" sz="half" idx="2"/>
          </p:nvPr>
        </p:nvSpPr>
        <p:spPr>
          <a:xfrm>
            <a:off x="5135693" y="803820"/>
            <a:ext cx="3140342" cy="4386263"/>
          </a:xfrm>
        </p:spPr>
        <p:txBody>
          <a:bodyPr/>
          <a:lstStyle/>
          <a:p>
            <a:r>
              <a:rPr lang="es-CL" b="1" dirty="0" smtClean="0">
                <a:solidFill>
                  <a:schemeClr val="tx2">
                    <a:lumMod val="75000"/>
                  </a:schemeClr>
                </a:solidFill>
                <a:latin typeface="Arial Narrow" panose="020B0606020202030204" pitchFamily="34" charset="0"/>
              </a:rPr>
              <a:t>SEGÚN LA E.E.T.T:</a:t>
            </a:r>
          </a:p>
          <a:p>
            <a:endParaRPr lang="es-CL" b="1" dirty="0" smtClean="0">
              <a:solidFill>
                <a:schemeClr val="tx2">
                  <a:lumMod val="75000"/>
                </a:schemeClr>
              </a:solidFill>
              <a:latin typeface="Arial Narrow" panose="020B0606020202030204" pitchFamily="34" charset="0"/>
            </a:endParaRPr>
          </a:p>
          <a:p>
            <a:pPr algn="just"/>
            <a:r>
              <a:rPr lang="es-CL" dirty="0" smtClean="0">
                <a:solidFill>
                  <a:schemeClr val="tx2">
                    <a:lumMod val="75000"/>
                  </a:schemeClr>
                </a:solidFill>
                <a:latin typeface="Arial Narrow" panose="020B0606020202030204" pitchFamily="34" charset="0"/>
              </a:rPr>
              <a:t>Se especifican   4 tipos de artefactos sanitarios :</a:t>
            </a:r>
          </a:p>
          <a:p>
            <a:pPr marL="285750" indent="-285750" algn="just">
              <a:buFont typeface="Arial" panose="020B0604020202020204" pitchFamily="34" charset="0"/>
              <a:buChar char="•"/>
            </a:pPr>
            <a:r>
              <a:rPr lang="es-CL" dirty="0" smtClean="0">
                <a:solidFill>
                  <a:schemeClr val="tx2">
                    <a:lumMod val="75000"/>
                  </a:schemeClr>
                </a:solidFill>
                <a:latin typeface="Arial Narrow" panose="020B0606020202030204" pitchFamily="34" charset="0"/>
              </a:rPr>
              <a:t>Tina baño 140x70  cm</a:t>
            </a:r>
          </a:p>
          <a:p>
            <a:pPr marL="285750" indent="-285750" algn="just">
              <a:buFont typeface="Arial" panose="020B0604020202020204" pitchFamily="34" charset="0"/>
              <a:buChar char="•"/>
            </a:pPr>
            <a:r>
              <a:rPr lang="es-CL" dirty="0" smtClean="0">
                <a:solidFill>
                  <a:schemeClr val="tx2">
                    <a:lumMod val="75000"/>
                  </a:schemeClr>
                </a:solidFill>
                <a:latin typeface="Arial Narrow" panose="020B0606020202030204" pitchFamily="34" charset="0"/>
              </a:rPr>
              <a:t>Tina baño  100x70 cm</a:t>
            </a:r>
            <a:endParaRPr lang="es-CL" b="1" dirty="0">
              <a:solidFill>
                <a:schemeClr val="tx2">
                  <a:lumMod val="75000"/>
                </a:schemeClr>
              </a:solidFill>
              <a:latin typeface="Arial Narrow" panose="020B0606020202030204" pitchFamily="34" charset="0"/>
            </a:endParaRPr>
          </a:p>
          <a:p>
            <a:pPr marL="285750" indent="-285750" algn="just">
              <a:buFont typeface="Arial" panose="020B0604020202020204" pitchFamily="34" charset="0"/>
              <a:buChar char="•"/>
            </a:pPr>
            <a:r>
              <a:rPr lang="es-CL" dirty="0" smtClean="0">
                <a:solidFill>
                  <a:schemeClr val="tx2">
                    <a:lumMod val="75000"/>
                  </a:schemeClr>
                </a:solidFill>
                <a:latin typeface="Arial Narrow" panose="020B0606020202030204" pitchFamily="34" charset="0"/>
              </a:rPr>
              <a:t>Vanitorio </a:t>
            </a:r>
          </a:p>
          <a:p>
            <a:pPr marL="285750" indent="-285750" algn="just">
              <a:buFont typeface="Arial" panose="020B0604020202020204" pitchFamily="34" charset="0"/>
              <a:buChar char="•"/>
            </a:pPr>
            <a:r>
              <a:rPr lang="es-CL" dirty="0" smtClean="0">
                <a:solidFill>
                  <a:schemeClr val="tx2">
                    <a:lumMod val="75000"/>
                  </a:schemeClr>
                </a:solidFill>
                <a:latin typeface="Arial Narrow" panose="020B0606020202030204" pitchFamily="34" charset="0"/>
              </a:rPr>
              <a:t>Lavamanos con pedestal  FANALOZA</a:t>
            </a:r>
          </a:p>
          <a:p>
            <a:pPr algn="just"/>
            <a:r>
              <a:rPr lang="es-CL" dirty="0" smtClean="0">
                <a:solidFill>
                  <a:schemeClr val="tx2">
                    <a:lumMod val="75000"/>
                  </a:schemeClr>
                </a:solidFill>
                <a:latin typeface="Arial Narrow" panose="020B0606020202030204" pitchFamily="34" charset="0"/>
              </a:rPr>
              <a:t>Se especifica también que los vanitorios deben tener una cubierta de mármol  traventino en un mueble base de placa de </a:t>
            </a:r>
            <a:r>
              <a:rPr lang="es-CL" dirty="0" err="1" smtClean="0">
                <a:solidFill>
                  <a:schemeClr val="tx2">
                    <a:lumMod val="75000"/>
                  </a:schemeClr>
                </a:solidFill>
                <a:latin typeface="Arial Narrow" panose="020B0606020202030204" pitchFamily="34" charset="0"/>
              </a:rPr>
              <a:t>melamina</a:t>
            </a:r>
            <a:r>
              <a:rPr lang="es-CL" dirty="0" smtClean="0">
                <a:solidFill>
                  <a:schemeClr val="tx2">
                    <a:lumMod val="75000"/>
                  </a:schemeClr>
                </a:solidFill>
                <a:latin typeface="Arial Narrow" panose="020B0606020202030204" pitchFamily="34" charset="0"/>
              </a:rPr>
              <a:t> de 18 mm, tal como se observa en la imagen objetivo de los baños.</a:t>
            </a:r>
          </a:p>
          <a:p>
            <a:pPr algn="just"/>
            <a:r>
              <a:rPr lang="es-CL" dirty="0" smtClean="0">
                <a:solidFill>
                  <a:schemeClr val="tx2">
                    <a:lumMod val="75000"/>
                  </a:schemeClr>
                </a:solidFill>
                <a:latin typeface="Arial Narrow" panose="020B0606020202030204" pitchFamily="34" charset="0"/>
              </a:rPr>
              <a:t>Además se especifican griferías para lavatorios , duchas y lavaplatos de la marca AQUAMIX  en modelo FUNSTER.</a:t>
            </a:r>
          </a:p>
          <a:p>
            <a:pPr algn="just"/>
            <a:endParaRPr lang="es-CL" dirty="0" smtClean="0">
              <a:solidFill>
                <a:schemeClr val="tx2">
                  <a:lumMod val="75000"/>
                </a:schemeClr>
              </a:solidFill>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95</a:t>
            </a:fld>
            <a:endParaRPr lang="es-CL" dirty="0"/>
          </a:p>
        </p:txBody>
      </p:sp>
      <p:pic>
        <p:nvPicPr>
          <p:cNvPr id="8" name="7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81" y="78510"/>
            <a:ext cx="4086476" cy="3106462"/>
          </a:xfrm>
          <a:prstGeom prst="rect">
            <a:avLst/>
          </a:prstGeom>
        </p:spPr>
      </p:pic>
      <p:sp>
        <p:nvSpPr>
          <p:cNvPr id="9"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
        <p:nvSpPr>
          <p:cNvPr id="4" name="3 CuadroTexto"/>
          <p:cNvSpPr txBox="1"/>
          <p:nvPr/>
        </p:nvSpPr>
        <p:spPr>
          <a:xfrm>
            <a:off x="611560" y="2926105"/>
            <a:ext cx="4176464" cy="430887"/>
          </a:xfrm>
          <a:prstGeom prst="rect">
            <a:avLst/>
          </a:prstGeom>
          <a:noFill/>
        </p:spPr>
        <p:txBody>
          <a:bodyPr wrap="square" rtlCol="0">
            <a:spAutoFit/>
          </a:bodyPr>
          <a:lstStyle/>
          <a:p>
            <a:r>
              <a:rPr lang="es-CL" sz="1100" dirty="0" smtClean="0"/>
              <a:t>IMAGEN OBJETIVO  BAÑOS </a:t>
            </a:r>
          </a:p>
          <a:p>
            <a:r>
              <a:rPr lang="es-CL" sz="1100" dirty="0" smtClean="0"/>
              <a:t> </a:t>
            </a:r>
            <a:endParaRPr lang="es-CL" sz="1100" dirty="0"/>
          </a:p>
        </p:txBody>
      </p:sp>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0" y="3381373"/>
            <a:ext cx="4086968" cy="3071963"/>
          </a:xfrm>
          <a:prstGeom prst="rect">
            <a:avLst/>
          </a:prstGeom>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4305562"/>
            <a:ext cx="1450172" cy="988754"/>
          </a:xfrm>
          <a:prstGeom prst="rect">
            <a:avLst/>
          </a:prstGeom>
        </p:spPr>
      </p:pic>
      <p:sp>
        <p:nvSpPr>
          <p:cNvPr id="13" name="12 CuadroTexto"/>
          <p:cNvSpPr txBox="1"/>
          <p:nvPr/>
        </p:nvSpPr>
        <p:spPr>
          <a:xfrm>
            <a:off x="7380312" y="1628800"/>
            <a:ext cx="1584176" cy="307777"/>
          </a:xfrm>
          <a:prstGeom prst="rect">
            <a:avLst/>
          </a:prstGeom>
          <a:noFill/>
        </p:spPr>
        <p:txBody>
          <a:bodyPr wrap="square" rtlCol="0">
            <a:spAutoFit/>
          </a:bodyPr>
          <a:lstStyle/>
          <a:p>
            <a:r>
              <a:rPr lang="es-CL" sz="1400" dirty="0" smtClean="0">
                <a:latin typeface="Arial Narrow" panose="020B0606020202030204" pitchFamily="34" charset="0"/>
              </a:rPr>
              <a:t>DUOMO</a:t>
            </a:r>
            <a:endParaRPr lang="es-CL" sz="1400" dirty="0">
              <a:latin typeface="Arial Narrow" panose="020B0606020202030204" pitchFamily="34" charset="0"/>
            </a:endParaRPr>
          </a:p>
        </p:txBody>
      </p:sp>
      <p:sp>
        <p:nvSpPr>
          <p:cNvPr id="14" name="13 Cerrar llave"/>
          <p:cNvSpPr/>
          <p:nvPr/>
        </p:nvSpPr>
        <p:spPr>
          <a:xfrm>
            <a:off x="7092280" y="1573736"/>
            <a:ext cx="144016" cy="415104"/>
          </a:xfrm>
          <a:prstGeom prst="righ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s-CL"/>
          </a:p>
        </p:txBody>
      </p:sp>
      <p:pic>
        <p:nvPicPr>
          <p:cNvPr id="15" name="1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5692" y="5398546"/>
            <a:ext cx="3180724" cy="1054790"/>
          </a:xfrm>
          <a:prstGeom prst="rect">
            <a:avLst/>
          </a:prstGeom>
        </p:spPr>
      </p:pic>
      <p:pic>
        <p:nvPicPr>
          <p:cNvPr id="16" name="1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8236" y="4320679"/>
            <a:ext cx="1718180" cy="973636"/>
          </a:xfrm>
          <a:prstGeom prst="rect">
            <a:avLst/>
          </a:prstGeom>
        </p:spPr>
      </p:pic>
      <p:sp>
        <p:nvSpPr>
          <p:cNvPr id="10" name="9 CuadroTexto"/>
          <p:cNvSpPr txBox="1"/>
          <p:nvPr/>
        </p:nvSpPr>
        <p:spPr>
          <a:xfrm>
            <a:off x="611560" y="6165304"/>
            <a:ext cx="4176464" cy="261610"/>
          </a:xfrm>
          <a:prstGeom prst="rect">
            <a:avLst/>
          </a:prstGeom>
          <a:noFill/>
        </p:spPr>
        <p:txBody>
          <a:bodyPr wrap="square" rtlCol="0">
            <a:spAutoFit/>
          </a:bodyPr>
          <a:lstStyle/>
          <a:p>
            <a:r>
              <a:rPr lang="es-CL" sz="1100" dirty="0" smtClean="0">
                <a:solidFill>
                  <a:schemeClr val="bg1"/>
                </a:solidFill>
              </a:rPr>
              <a:t>ESTADO  REAL  AVANCE BAÑOS  </a:t>
            </a:r>
            <a:endParaRPr lang="es-CL" sz="1100" dirty="0">
              <a:solidFill>
                <a:schemeClr val="bg1"/>
              </a:solidFill>
            </a:endParaRPr>
          </a:p>
        </p:txBody>
      </p:sp>
    </p:spTree>
    <p:extLst>
      <p:ext uri="{BB962C8B-B14F-4D97-AF65-F5344CB8AC3E}">
        <p14:creationId xmlns:p14="http://schemas.microsoft.com/office/powerpoint/2010/main" val="25461265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508104" y="188640"/>
            <a:ext cx="3008313" cy="6048672"/>
          </a:xfrm>
        </p:spPr>
        <p:txBody>
          <a:bodyPr/>
          <a:lstStyle/>
          <a:p>
            <a:r>
              <a:rPr lang="es-CL" b="1" dirty="0" smtClean="0">
                <a:latin typeface="Arial Narrow" panose="020B0606020202030204" pitchFamily="34" charset="0"/>
              </a:rPr>
              <a:t>DESCRIPCIÓN :</a:t>
            </a:r>
          </a:p>
          <a:p>
            <a:pPr algn="just"/>
            <a:r>
              <a:rPr lang="es-CL" dirty="0" smtClean="0">
                <a:latin typeface="Arial Narrow" panose="020B0606020202030204" pitchFamily="34" charset="0"/>
              </a:rPr>
              <a:t>Dentro del proceso de instalación de los  artefactos sanitarios se encontraron los ramales  de distribución de agua tapados  ya listos para su conexión con los artefactos.</a:t>
            </a:r>
          </a:p>
          <a:p>
            <a:pPr algn="just"/>
            <a:r>
              <a:rPr lang="es-CL" dirty="0" smtClean="0">
                <a:latin typeface="Arial Narrow" panose="020B0606020202030204" pitchFamily="34" charset="0"/>
              </a:rPr>
              <a:t>Se instalaron 4 tipos de artefactos sanitarios:</a:t>
            </a:r>
          </a:p>
          <a:p>
            <a:pPr marL="285750" indent="-285750" algn="just">
              <a:buFont typeface="Arial" panose="020B0604020202020204" pitchFamily="34" charset="0"/>
              <a:buChar char="•"/>
            </a:pPr>
            <a:r>
              <a:rPr lang="es-CL" dirty="0" smtClean="0">
                <a:latin typeface="Arial Narrow" panose="020B0606020202030204" pitchFamily="34" charset="0"/>
              </a:rPr>
              <a:t>WC</a:t>
            </a:r>
          </a:p>
          <a:p>
            <a:pPr marL="285750" indent="-285750" algn="just">
              <a:buFont typeface="Arial" panose="020B0604020202020204" pitchFamily="34" charset="0"/>
              <a:buChar char="•"/>
            </a:pPr>
            <a:r>
              <a:rPr lang="es-CL" dirty="0" smtClean="0">
                <a:latin typeface="Arial Narrow" panose="020B0606020202030204" pitchFamily="34" charset="0"/>
              </a:rPr>
              <a:t>TINA</a:t>
            </a:r>
          </a:p>
          <a:p>
            <a:pPr marL="285750" indent="-285750" algn="just">
              <a:buFont typeface="Arial" panose="020B0604020202020204" pitchFamily="34" charset="0"/>
              <a:buChar char="•"/>
            </a:pPr>
            <a:r>
              <a:rPr lang="es-CL" dirty="0" smtClean="0">
                <a:latin typeface="Arial Narrow" panose="020B0606020202030204" pitchFamily="34" charset="0"/>
              </a:rPr>
              <a:t>TINA</a:t>
            </a:r>
          </a:p>
          <a:p>
            <a:pPr marL="285750" indent="-285750" algn="just">
              <a:buFont typeface="Arial" panose="020B0604020202020204" pitchFamily="34" charset="0"/>
              <a:buChar char="•"/>
            </a:pPr>
            <a:r>
              <a:rPr lang="es-CL" dirty="0" smtClean="0">
                <a:latin typeface="Arial Narrow" panose="020B0606020202030204" pitchFamily="34" charset="0"/>
              </a:rPr>
              <a:t>LAVAMANOS</a:t>
            </a:r>
          </a:p>
          <a:p>
            <a:pPr algn="just"/>
            <a:r>
              <a:rPr lang="es-CL" dirty="0" smtClean="0">
                <a:latin typeface="Arial Narrow" panose="020B0606020202030204" pitchFamily="34" charset="0"/>
              </a:rPr>
              <a:t>Los primeros artefactos sanitario operativos e instalados y el suministro de agua potable se encuentran en los pisos de oficinas, mientras que en el resto de los pisos no hay suministro de agua potable. </a:t>
            </a:r>
          </a:p>
          <a:p>
            <a:pPr algn="just"/>
            <a:r>
              <a:rPr lang="es-CL" dirty="0" smtClean="0">
                <a:latin typeface="Arial Narrow" panose="020B0606020202030204" pitchFamily="34" charset="0"/>
              </a:rPr>
              <a:t>Vale destacar la importancia de que cada artefacto debe poseer  una llave de paso  independiente de agua </a:t>
            </a:r>
            <a:r>
              <a:rPr lang="es-CL" dirty="0" err="1" smtClean="0">
                <a:latin typeface="Arial Narrow" panose="020B0606020202030204" pitchFamily="34" charset="0"/>
              </a:rPr>
              <a:t>fria</a:t>
            </a:r>
            <a:r>
              <a:rPr lang="es-CL" dirty="0" smtClean="0">
                <a:latin typeface="Arial Narrow" panose="020B0606020202030204" pitchFamily="34" charset="0"/>
              </a:rPr>
              <a:t> y agua caliente.</a:t>
            </a:r>
          </a:p>
          <a:p>
            <a:pPr algn="just"/>
            <a:r>
              <a:rPr lang="es-CL" dirty="0" smtClean="0">
                <a:latin typeface="Arial Narrow" panose="020B0606020202030204" pitchFamily="34" charset="0"/>
              </a:rPr>
              <a:t>La solución para los registros en bajadas verticales es por medios de las “</a:t>
            </a:r>
            <a:r>
              <a:rPr lang="es-CL" dirty="0" err="1" smtClean="0">
                <a:latin typeface="Arial Narrow" panose="020B0606020202030204" pitchFamily="34" charset="0"/>
              </a:rPr>
              <a:t>tees</a:t>
            </a:r>
            <a:r>
              <a:rPr lang="es-CL" dirty="0" smtClean="0">
                <a:latin typeface="Arial Narrow" panose="020B0606020202030204" pitchFamily="34" charset="0"/>
              </a:rPr>
              <a:t>” de registro , en caso de cualquier obstrucción futura por uso.</a:t>
            </a:r>
          </a:p>
          <a:p>
            <a:pPr algn="just"/>
            <a:endParaRPr lang="es-CL" dirty="0" smtClean="0">
              <a:latin typeface="Arial Narrow" panose="020B0606020202030204" pitchFamily="34" charset="0"/>
            </a:endParaRPr>
          </a:p>
          <a:p>
            <a:endParaRPr lang="es-CL" b="1" dirty="0" smtClean="0"/>
          </a:p>
          <a:p>
            <a:endParaRPr lang="es-CL" dirty="0"/>
          </a:p>
          <a:p>
            <a:endParaRPr lang="es-CL" dirty="0" smtClean="0"/>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96</a:t>
            </a:fld>
            <a:endParaRPr lang="es-CL" dirty="0"/>
          </a:p>
        </p:txBody>
      </p:sp>
      <p:pic>
        <p:nvPicPr>
          <p:cNvPr id="2050" name="Picture 2" descr="C:\Users\THE PRESTIGE\Desktop\PPeterson\pre practica\stripped\Nueva carpeta (2)\IMG_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040" y="4437112"/>
            <a:ext cx="2784309"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16632"/>
            <a:ext cx="1944216" cy="2592288"/>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40" y="2276872"/>
            <a:ext cx="2784309" cy="2088232"/>
          </a:xfrm>
          <a:prstGeom prst="rect">
            <a:avLst/>
          </a:prstGeom>
        </p:spPr>
      </p:pic>
      <p:pic>
        <p:nvPicPr>
          <p:cNvPr id="12" name="11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040" y="116632"/>
            <a:ext cx="2784309" cy="2088232"/>
          </a:xfrm>
          <a:prstGeom prst="rect">
            <a:avLst/>
          </a:prstGeom>
        </p:spPr>
      </p:pic>
      <p:pic>
        <p:nvPicPr>
          <p:cNvPr id="14" name="1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856" y="2852936"/>
            <a:ext cx="1944216" cy="2592288"/>
          </a:xfrm>
          <a:prstGeom prst="rect">
            <a:avLst/>
          </a:prstGeom>
        </p:spPr>
      </p:pic>
      <p:sp>
        <p:nvSpPr>
          <p:cNvPr id="2" name="1 CuadroTexto"/>
          <p:cNvSpPr txBox="1"/>
          <p:nvPr/>
        </p:nvSpPr>
        <p:spPr>
          <a:xfrm>
            <a:off x="3275856" y="5481228"/>
            <a:ext cx="1944216" cy="261610"/>
          </a:xfrm>
          <a:prstGeom prst="rect">
            <a:avLst/>
          </a:prstGeom>
          <a:noFill/>
        </p:spPr>
        <p:txBody>
          <a:bodyPr wrap="square" rtlCol="0">
            <a:spAutoFit/>
          </a:bodyPr>
          <a:lstStyle/>
          <a:p>
            <a:r>
              <a:rPr lang="es-CL" sz="1100" dirty="0" smtClean="0"/>
              <a:t>Artefactos y cañerías a la vista </a:t>
            </a:r>
            <a:endParaRPr lang="es-CL" sz="1100" dirty="0"/>
          </a:p>
        </p:txBody>
      </p:sp>
      <p:pic>
        <p:nvPicPr>
          <p:cNvPr id="4" name="3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4941168"/>
            <a:ext cx="2438400" cy="1828800"/>
          </a:xfrm>
          <a:prstGeom prst="rect">
            <a:avLst/>
          </a:prstGeom>
        </p:spPr>
      </p:pic>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Tree>
    <p:extLst>
      <p:ext uri="{BB962C8B-B14F-4D97-AF65-F5344CB8AC3E}">
        <p14:creationId xmlns:p14="http://schemas.microsoft.com/office/powerpoint/2010/main" val="2251205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2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3798332"/>
            <a:ext cx="2546854" cy="1148683"/>
          </a:xfrm>
          <a:prstGeom prst="rect">
            <a:avLst/>
          </a:prstGeom>
        </p:spPr>
      </p:pic>
      <p:sp>
        <p:nvSpPr>
          <p:cNvPr id="11" name="10 Título"/>
          <p:cNvSpPr>
            <a:spLocks noGrp="1"/>
          </p:cNvSpPr>
          <p:nvPr>
            <p:ph type="title"/>
          </p:nvPr>
        </p:nvSpPr>
        <p:spPr>
          <a:xfrm>
            <a:off x="5715004" y="-581026"/>
            <a:ext cx="3008313" cy="1162051"/>
          </a:xfrm>
        </p:spPr>
        <p:txBody>
          <a:bodyPr/>
          <a:lstStyle/>
          <a:p>
            <a:r>
              <a:rPr lang="es-CL" dirty="0" smtClean="0">
                <a:solidFill>
                  <a:schemeClr val="accent2"/>
                </a:solidFill>
              </a:rPr>
              <a:t>¿CÓMO INSTALAR UN WC?</a:t>
            </a:r>
            <a:endParaRPr lang="es-CL" dirty="0">
              <a:solidFill>
                <a:schemeClr val="accent2"/>
              </a:solidFill>
            </a:endParaRPr>
          </a:p>
        </p:txBody>
      </p:sp>
      <p:sp>
        <p:nvSpPr>
          <p:cNvPr id="3" name="2 Marcador de texto"/>
          <p:cNvSpPr>
            <a:spLocks noGrp="1"/>
          </p:cNvSpPr>
          <p:nvPr>
            <p:ph type="body" sz="half" idx="2"/>
          </p:nvPr>
        </p:nvSpPr>
        <p:spPr>
          <a:xfrm>
            <a:off x="5715004" y="620688"/>
            <a:ext cx="2889443" cy="5627657"/>
          </a:xfrm>
        </p:spPr>
        <p:txBody>
          <a:bodyPr>
            <a:normAutofit/>
          </a:bodyPr>
          <a:lstStyle/>
          <a:p>
            <a:pPr marL="342900" indent="-342900" algn="just">
              <a:buFont typeface="+mj-lt"/>
              <a:buAutoNum type="arabicPeriod"/>
            </a:pPr>
            <a:r>
              <a:rPr lang="es-CL" sz="1200" dirty="0" smtClean="0"/>
              <a:t>Primero se debe medir la distancia  entre la pared posterior y tornillos laterales en la base del artefacto ,hay que recordar que el eje del desagüe </a:t>
            </a:r>
            <a:r>
              <a:rPr lang="es-CL" sz="1200" dirty="0"/>
              <a:t> </a:t>
            </a:r>
            <a:r>
              <a:rPr lang="es-CL" sz="1200" dirty="0" smtClean="0"/>
              <a:t>o ramal de descarga se encuentra empotado al muro del baño.</a:t>
            </a:r>
          </a:p>
          <a:p>
            <a:pPr marL="342900" indent="-342900" algn="just">
              <a:buFont typeface="+mj-lt"/>
              <a:buAutoNum type="arabicPeriod"/>
            </a:pPr>
            <a:r>
              <a:rPr lang="es-CL" sz="1200" dirty="0"/>
              <a:t>Presentar la taza con su estanque y marcar en el piso la ubicación de las perforaciones para los nuevos pernos.</a:t>
            </a:r>
          </a:p>
          <a:p>
            <a:pPr marL="342900" indent="-342900" algn="just">
              <a:buFont typeface="+mj-lt"/>
              <a:buAutoNum type="arabicPeriod"/>
            </a:pPr>
            <a:r>
              <a:rPr lang="es-CL" sz="1200" dirty="0" smtClean="0"/>
              <a:t>Si la ubicación coincide con las anteriores, sacar los viejos tarugos y embutir unos nuevos. Ahora, apernar la nueva.</a:t>
            </a:r>
          </a:p>
          <a:p>
            <a:pPr marL="342900" indent="-342900" algn="just">
              <a:buFont typeface="+mj-lt"/>
              <a:buAutoNum type="arabicPeriod"/>
            </a:pPr>
            <a:r>
              <a:rPr lang="es-CL" sz="1200" dirty="0" smtClean="0"/>
              <a:t>Posicionar  el WC a instalar.</a:t>
            </a:r>
          </a:p>
          <a:p>
            <a:pPr marL="342900" indent="-342900" algn="just">
              <a:buFont typeface="+mj-lt"/>
              <a:buAutoNum type="arabicPeriod"/>
            </a:pPr>
            <a:r>
              <a:rPr lang="es-CL" sz="1200" dirty="0" smtClean="0"/>
              <a:t>Encajar el anillo de cera </a:t>
            </a:r>
          </a:p>
          <a:p>
            <a:pPr marL="342900" indent="-342900" algn="just">
              <a:buFont typeface="+mj-lt"/>
              <a:buAutoNum type="arabicPeriod"/>
            </a:pPr>
            <a:r>
              <a:rPr lang="es-CL" sz="1200" dirty="0" smtClean="0"/>
              <a:t>Asentar la </a:t>
            </a:r>
            <a:r>
              <a:rPr lang="es-CL" sz="1200" dirty="0"/>
              <a:t>taza </a:t>
            </a:r>
            <a:r>
              <a:rPr lang="es-CL" sz="1200" dirty="0" smtClean="0"/>
              <a:t>con </a:t>
            </a:r>
            <a:r>
              <a:rPr lang="es-CL" sz="1200" dirty="0"/>
              <a:t>cuidado y bajarla hasta que el anillo de cera quede alineado perfectamente con el desagüe del piso</a:t>
            </a:r>
            <a:r>
              <a:rPr lang="es-CL" sz="1200" dirty="0" smtClean="0"/>
              <a:t>. Presionar </a:t>
            </a:r>
            <a:r>
              <a:rPr lang="es-CL" sz="1200" dirty="0"/>
              <a:t>firmemente en su </a:t>
            </a:r>
            <a:r>
              <a:rPr lang="es-CL" sz="1200" dirty="0" smtClean="0"/>
              <a:t>posición</a:t>
            </a:r>
            <a:endParaRPr lang="es-CL" sz="1200" dirty="0"/>
          </a:p>
          <a:p>
            <a:pPr marL="342900" indent="-342900" algn="just">
              <a:buFont typeface="+mj-lt"/>
              <a:buAutoNum type="arabicPeriod"/>
            </a:pPr>
            <a:r>
              <a:rPr lang="es-CL" sz="1200" dirty="0"/>
              <a:t>Limpiar la silicona que se salga al empujar la taza contra el piso. </a:t>
            </a:r>
            <a:endParaRPr lang="es-CL" sz="1200" dirty="0" smtClean="0"/>
          </a:p>
          <a:p>
            <a:pPr marL="342900" indent="-342900">
              <a:buFont typeface="+mj-lt"/>
              <a:buAutoNum type="arabicPeriod"/>
            </a:pPr>
            <a:r>
              <a:rPr lang="es-CL" sz="1200" dirty="0" smtClean="0"/>
              <a:t>Insertar válvula de entrada.</a:t>
            </a:r>
          </a:p>
          <a:p>
            <a:pPr marL="342900" indent="-342900">
              <a:buFont typeface="+mj-lt"/>
              <a:buAutoNum type="arabicPeriod"/>
            </a:pPr>
            <a:r>
              <a:rPr lang="es-CL" sz="1200" dirty="0" smtClean="0"/>
              <a:t>Colocar sello de acoplamiento </a:t>
            </a:r>
          </a:p>
          <a:p>
            <a:pPr marL="342900" indent="-342900">
              <a:buFont typeface="+mj-lt"/>
              <a:buAutoNum type="arabicPeriod"/>
            </a:pPr>
            <a:r>
              <a:rPr lang="es-CL" sz="1200" dirty="0" smtClean="0"/>
              <a:t>Realizar las instalaciones  correspondientes y sellar.</a:t>
            </a: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97</a:t>
            </a:fld>
            <a:endParaRPr lang="es-CL" dirty="0"/>
          </a:p>
        </p:txBody>
      </p:sp>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16632"/>
            <a:ext cx="2567381" cy="1157941"/>
          </a:xfrm>
          <a:prstGeom prst="rect">
            <a:avLst/>
          </a:prstGeom>
        </p:spPr>
      </p:pic>
      <p:pic>
        <p:nvPicPr>
          <p:cNvPr id="10" name="9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55" y="1340768"/>
            <a:ext cx="2580861" cy="1164021"/>
          </a:xfrm>
          <a:prstGeom prst="rect">
            <a:avLst/>
          </a:prstGeom>
        </p:spPr>
      </p:pic>
      <p:sp>
        <p:nvSpPr>
          <p:cNvPr id="13"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14" name="1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055" y="2564904"/>
            <a:ext cx="2567381" cy="1157941"/>
          </a:xfrm>
          <a:prstGeom prst="rect">
            <a:avLst/>
          </a:prstGeom>
        </p:spPr>
      </p:pic>
      <p:pic>
        <p:nvPicPr>
          <p:cNvPr id="15" name="14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054" y="3789039"/>
            <a:ext cx="1699927" cy="1157975"/>
          </a:xfrm>
          <a:prstGeom prst="rect">
            <a:avLst/>
          </a:prstGeom>
        </p:spPr>
      </p:pic>
      <p:pic>
        <p:nvPicPr>
          <p:cNvPr id="16" name="1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9304" y="116632"/>
            <a:ext cx="2567382" cy="1157941"/>
          </a:xfrm>
          <a:prstGeom prst="rect">
            <a:avLst/>
          </a:prstGeom>
        </p:spPr>
      </p:pic>
      <p:sp>
        <p:nvSpPr>
          <p:cNvPr id="17" name="16 CuadroTexto"/>
          <p:cNvSpPr txBox="1"/>
          <p:nvPr/>
        </p:nvSpPr>
        <p:spPr>
          <a:xfrm>
            <a:off x="395536" y="980728"/>
            <a:ext cx="2880320" cy="369332"/>
          </a:xfrm>
          <a:prstGeom prst="rect">
            <a:avLst/>
          </a:prstGeom>
          <a:noFill/>
        </p:spPr>
        <p:txBody>
          <a:bodyPr wrap="square" rtlCol="0">
            <a:spAutoFit/>
          </a:bodyPr>
          <a:lstStyle/>
          <a:p>
            <a:r>
              <a:rPr lang="es-CL" dirty="0" smtClean="0">
                <a:solidFill>
                  <a:srgbClr val="FF0000"/>
                </a:solidFill>
              </a:rPr>
              <a:t>1</a:t>
            </a:r>
            <a:endParaRPr lang="es-CL" dirty="0">
              <a:solidFill>
                <a:srgbClr val="FF0000"/>
              </a:solidFill>
            </a:endParaRPr>
          </a:p>
        </p:txBody>
      </p:sp>
      <p:sp>
        <p:nvSpPr>
          <p:cNvPr id="18" name="17 CuadroTexto"/>
          <p:cNvSpPr txBox="1"/>
          <p:nvPr/>
        </p:nvSpPr>
        <p:spPr>
          <a:xfrm>
            <a:off x="395536" y="2204864"/>
            <a:ext cx="2880320" cy="369332"/>
          </a:xfrm>
          <a:prstGeom prst="rect">
            <a:avLst/>
          </a:prstGeom>
          <a:noFill/>
        </p:spPr>
        <p:txBody>
          <a:bodyPr wrap="square" rtlCol="0">
            <a:spAutoFit/>
          </a:bodyPr>
          <a:lstStyle/>
          <a:p>
            <a:r>
              <a:rPr lang="es-CL" dirty="0" smtClean="0">
                <a:solidFill>
                  <a:srgbClr val="FF0000"/>
                </a:solidFill>
              </a:rPr>
              <a:t>2</a:t>
            </a:r>
            <a:endParaRPr lang="es-CL" dirty="0">
              <a:solidFill>
                <a:srgbClr val="FF0000"/>
              </a:solidFill>
            </a:endParaRPr>
          </a:p>
        </p:txBody>
      </p:sp>
      <p:sp>
        <p:nvSpPr>
          <p:cNvPr id="19" name="18 CuadroTexto"/>
          <p:cNvSpPr txBox="1"/>
          <p:nvPr/>
        </p:nvSpPr>
        <p:spPr>
          <a:xfrm>
            <a:off x="395536" y="3429000"/>
            <a:ext cx="2880320" cy="369332"/>
          </a:xfrm>
          <a:prstGeom prst="rect">
            <a:avLst/>
          </a:prstGeom>
          <a:noFill/>
        </p:spPr>
        <p:txBody>
          <a:bodyPr wrap="square" rtlCol="0">
            <a:spAutoFit/>
          </a:bodyPr>
          <a:lstStyle/>
          <a:p>
            <a:r>
              <a:rPr lang="es-CL" dirty="0" smtClean="0">
                <a:solidFill>
                  <a:srgbClr val="FF0000"/>
                </a:solidFill>
              </a:rPr>
              <a:t>3</a:t>
            </a:r>
            <a:endParaRPr lang="es-CL" dirty="0">
              <a:solidFill>
                <a:srgbClr val="FF0000"/>
              </a:solidFill>
            </a:endParaRPr>
          </a:p>
        </p:txBody>
      </p:sp>
      <p:sp>
        <p:nvSpPr>
          <p:cNvPr id="20" name="19 CuadroTexto"/>
          <p:cNvSpPr txBox="1"/>
          <p:nvPr/>
        </p:nvSpPr>
        <p:spPr>
          <a:xfrm>
            <a:off x="395536" y="4571836"/>
            <a:ext cx="2880320" cy="369332"/>
          </a:xfrm>
          <a:prstGeom prst="rect">
            <a:avLst/>
          </a:prstGeom>
          <a:noFill/>
        </p:spPr>
        <p:txBody>
          <a:bodyPr wrap="square" rtlCol="0">
            <a:spAutoFit/>
          </a:bodyPr>
          <a:lstStyle/>
          <a:p>
            <a:r>
              <a:rPr lang="es-CL" dirty="0" smtClean="0">
                <a:solidFill>
                  <a:srgbClr val="FF0000"/>
                </a:solidFill>
              </a:rPr>
              <a:t>4</a:t>
            </a:r>
            <a:endParaRPr lang="es-CL" dirty="0">
              <a:solidFill>
                <a:srgbClr val="FF0000"/>
              </a:solidFill>
            </a:endParaRPr>
          </a:p>
        </p:txBody>
      </p:sp>
      <p:sp>
        <p:nvSpPr>
          <p:cNvPr id="21" name="20 CuadroTexto"/>
          <p:cNvSpPr txBox="1"/>
          <p:nvPr/>
        </p:nvSpPr>
        <p:spPr>
          <a:xfrm>
            <a:off x="3039304" y="1004441"/>
            <a:ext cx="2880320" cy="369332"/>
          </a:xfrm>
          <a:prstGeom prst="rect">
            <a:avLst/>
          </a:prstGeom>
          <a:noFill/>
        </p:spPr>
        <p:txBody>
          <a:bodyPr wrap="square" rtlCol="0">
            <a:spAutoFit/>
          </a:bodyPr>
          <a:lstStyle/>
          <a:p>
            <a:r>
              <a:rPr lang="es-CL" dirty="0" smtClean="0">
                <a:solidFill>
                  <a:srgbClr val="FF0000"/>
                </a:solidFill>
              </a:rPr>
              <a:t>5</a:t>
            </a:r>
            <a:endParaRPr lang="es-CL" dirty="0">
              <a:solidFill>
                <a:srgbClr val="FF0000"/>
              </a:solidFill>
            </a:endParaRPr>
          </a:p>
        </p:txBody>
      </p:sp>
      <p:pic>
        <p:nvPicPr>
          <p:cNvPr id="22" name="21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304" y="1340768"/>
            <a:ext cx="1686248" cy="864096"/>
          </a:xfrm>
          <a:prstGeom prst="rect">
            <a:avLst/>
          </a:prstGeom>
        </p:spPr>
      </p:pic>
      <p:sp>
        <p:nvSpPr>
          <p:cNvPr id="23" name="22 CuadroTexto"/>
          <p:cNvSpPr txBox="1"/>
          <p:nvPr/>
        </p:nvSpPr>
        <p:spPr>
          <a:xfrm>
            <a:off x="2994465" y="1916765"/>
            <a:ext cx="2880320" cy="369332"/>
          </a:xfrm>
          <a:prstGeom prst="rect">
            <a:avLst/>
          </a:prstGeom>
          <a:noFill/>
        </p:spPr>
        <p:txBody>
          <a:bodyPr wrap="square" rtlCol="0">
            <a:spAutoFit/>
          </a:bodyPr>
          <a:lstStyle/>
          <a:p>
            <a:r>
              <a:rPr lang="es-CL" dirty="0" smtClean="0">
                <a:solidFill>
                  <a:srgbClr val="FF0000"/>
                </a:solidFill>
              </a:rPr>
              <a:t>6</a:t>
            </a:r>
            <a:endParaRPr lang="es-CL" dirty="0">
              <a:solidFill>
                <a:srgbClr val="FF0000"/>
              </a:solidFill>
            </a:endParaRPr>
          </a:p>
        </p:txBody>
      </p:sp>
      <p:pic>
        <p:nvPicPr>
          <p:cNvPr id="24" name="23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9304" y="2317672"/>
            <a:ext cx="2567382" cy="1349802"/>
          </a:xfrm>
          <a:prstGeom prst="rect">
            <a:avLst/>
          </a:prstGeom>
        </p:spPr>
      </p:pic>
      <p:sp>
        <p:nvSpPr>
          <p:cNvPr id="25" name="24 CuadroTexto"/>
          <p:cNvSpPr txBox="1"/>
          <p:nvPr/>
        </p:nvSpPr>
        <p:spPr>
          <a:xfrm>
            <a:off x="3039304" y="3356992"/>
            <a:ext cx="2880320" cy="369332"/>
          </a:xfrm>
          <a:prstGeom prst="rect">
            <a:avLst/>
          </a:prstGeom>
          <a:noFill/>
        </p:spPr>
        <p:txBody>
          <a:bodyPr wrap="square" rtlCol="0">
            <a:spAutoFit/>
          </a:bodyPr>
          <a:lstStyle/>
          <a:p>
            <a:r>
              <a:rPr lang="es-CL" dirty="0" smtClean="0">
                <a:solidFill>
                  <a:srgbClr val="FF0000"/>
                </a:solidFill>
              </a:rPr>
              <a:t>7</a:t>
            </a:r>
            <a:endParaRPr lang="es-CL" dirty="0">
              <a:solidFill>
                <a:srgbClr val="FF0000"/>
              </a:solidFill>
            </a:endParaRPr>
          </a:p>
        </p:txBody>
      </p:sp>
      <p:sp>
        <p:nvSpPr>
          <p:cNvPr id="26" name="25 CuadroTexto"/>
          <p:cNvSpPr txBox="1"/>
          <p:nvPr/>
        </p:nvSpPr>
        <p:spPr>
          <a:xfrm>
            <a:off x="323528" y="6392361"/>
            <a:ext cx="8521263" cy="276999"/>
          </a:xfrm>
          <a:prstGeom prst="rect">
            <a:avLst/>
          </a:prstGeom>
          <a:noFill/>
        </p:spPr>
        <p:txBody>
          <a:bodyPr wrap="square" rtlCol="0">
            <a:spAutoFit/>
          </a:bodyPr>
          <a:lstStyle/>
          <a:p>
            <a:r>
              <a:rPr lang="es-CL" sz="1200" dirty="0" smtClean="0"/>
              <a:t>Fuente : </a:t>
            </a:r>
            <a:r>
              <a:rPr lang="es-CL" sz="1200" dirty="0">
                <a:hlinkClick r:id="rId10"/>
              </a:rPr>
              <a:t>http://www.hagaloustedmismo.cl/component/hum/proyecto/10/bano/531/icomo-instalar-un-wc.html</a:t>
            </a:r>
            <a:endParaRPr lang="es-CL" sz="1200" dirty="0"/>
          </a:p>
        </p:txBody>
      </p:sp>
      <p:sp>
        <p:nvSpPr>
          <p:cNvPr id="28" name="27 CuadroTexto"/>
          <p:cNvSpPr txBox="1"/>
          <p:nvPr/>
        </p:nvSpPr>
        <p:spPr>
          <a:xfrm>
            <a:off x="3059832" y="4581128"/>
            <a:ext cx="2880320" cy="369332"/>
          </a:xfrm>
          <a:prstGeom prst="rect">
            <a:avLst/>
          </a:prstGeom>
          <a:noFill/>
        </p:spPr>
        <p:txBody>
          <a:bodyPr wrap="square" rtlCol="0">
            <a:spAutoFit/>
          </a:bodyPr>
          <a:lstStyle/>
          <a:p>
            <a:r>
              <a:rPr lang="es-CL" dirty="0" smtClean="0">
                <a:solidFill>
                  <a:srgbClr val="FF0000"/>
                </a:solidFill>
              </a:rPr>
              <a:t>8</a:t>
            </a:r>
            <a:endParaRPr lang="es-CL" dirty="0">
              <a:solidFill>
                <a:srgbClr val="FF0000"/>
              </a:solidFill>
            </a:endParaRPr>
          </a:p>
        </p:txBody>
      </p:sp>
      <p:pic>
        <p:nvPicPr>
          <p:cNvPr id="30" name="29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2055" y="5031396"/>
            <a:ext cx="2673750" cy="1205916"/>
          </a:xfrm>
          <a:prstGeom prst="rect">
            <a:avLst/>
          </a:prstGeom>
        </p:spPr>
      </p:pic>
      <p:sp>
        <p:nvSpPr>
          <p:cNvPr id="31" name="30 CuadroTexto"/>
          <p:cNvSpPr txBox="1"/>
          <p:nvPr/>
        </p:nvSpPr>
        <p:spPr>
          <a:xfrm>
            <a:off x="395536" y="5795972"/>
            <a:ext cx="2880320" cy="369332"/>
          </a:xfrm>
          <a:prstGeom prst="rect">
            <a:avLst/>
          </a:prstGeom>
          <a:noFill/>
        </p:spPr>
        <p:txBody>
          <a:bodyPr wrap="square" rtlCol="0">
            <a:spAutoFit/>
          </a:bodyPr>
          <a:lstStyle/>
          <a:p>
            <a:r>
              <a:rPr lang="es-CL" dirty="0" smtClean="0">
                <a:solidFill>
                  <a:srgbClr val="FF0000"/>
                </a:solidFill>
              </a:rPr>
              <a:t>9</a:t>
            </a:r>
            <a:endParaRPr lang="es-CL" dirty="0">
              <a:solidFill>
                <a:srgbClr val="FF0000"/>
              </a:solidFill>
            </a:endParaRPr>
          </a:p>
        </p:txBody>
      </p:sp>
      <p:pic>
        <p:nvPicPr>
          <p:cNvPr id="32" name="31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7475" y="5055461"/>
            <a:ext cx="1709101" cy="1192883"/>
          </a:xfrm>
          <a:prstGeom prst="rect">
            <a:avLst/>
          </a:prstGeom>
        </p:spPr>
      </p:pic>
      <p:sp>
        <p:nvSpPr>
          <p:cNvPr id="33" name="32 CuadroTexto"/>
          <p:cNvSpPr txBox="1"/>
          <p:nvPr/>
        </p:nvSpPr>
        <p:spPr>
          <a:xfrm>
            <a:off x="3327476" y="5867980"/>
            <a:ext cx="2880320" cy="369332"/>
          </a:xfrm>
          <a:prstGeom prst="rect">
            <a:avLst/>
          </a:prstGeom>
          <a:noFill/>
        </p:spPr>
        <p:txBody>
          <a:bodyPr wrap="square" rtlCol="0">
            <a:spAutoFit/>
          </a:bodyPr>
          <a:lstStyle/>
          <a:p>
            <a:r>
              <a:rPr lang="es-CL" dirty="0" smtClean="0">
                <a:solidFill>
                  <a:srgbClr val="FF0000"/>
                </a:solidFill>
              </a:rPr>
              <a:t>10</a:t>
            </a:r>
            <a:endParaRPr lang="es-CL" dirty="0">
              <a:solidFill>
                <a:srgbClr val="FF0000"/>
              </a:solidFill>
            </a:endParaRPr>
          </a:p>
        </p:txBody>
      </p:sp>
    </p:spTree>
    <p:extLst>
      <p:ext uri="{BB962C8B-B14F-4D97-AF65-F5344CB8AC3E}">
        <p14:creationId xmlns:p14="http://schemas.microsoft.com/office/powerpoint/2010/main" val="29850056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half" idx="2"/>
          </p:nvPr>
        </p:nvSpPr>
        <p:spPr>
          <a:xfrm>
            <a:off x="5436096" y="260648"/>
            <a:ext cx="3008313" cy="5610951"/>
          </a:xfrm>
        </p:spPr>
        <p:txBody>
          <a:bodyPr/>
          <a:lstStyle/>
          <a:p>
            <a:r>
              <a:rPr lang="es-CL" b="1" dirty="0" smtClean="0">
                <a:latin typeface="Arial Narrow" panose="020B0606020202030204" pitchFamily="34" charset="0"/>
              </a:rPr>
              <a:t>ANALISIS CRITICO:</a:t>
            </a:r>
          </a:p>
          <a:p>
            <a:endParaRPr lang="es-CL" b="1" dirty="0" smtClean="0">
              <a:latin typeface="Arial Narrow" panose="020B0606020202030204" pitchFamily="34" charset="0"/>
            </a:endParaRPr>
          </a:p>
          <a:p>
            <a:pPr algn="just"/>
            <a:r>
              <a:rPr lang="es-CL" dirty="0" smtClean="0">
                <a:latin typeface="Arial Narrow" panose="020B0606020202030204" pitchFamily="34" charset="0"/>
              </a:rPr>
              <a:t>Al momento de hacer el seguimiento , muchos de los artefactos sanitarios instalados (W.C) estaban sucios y en mal estado.  </a:t>
            </a:r>
          </a:p>
          <a:p>
            <a:pPr algn="just"/>
            <a:r>
              <a:rPr lang="es-CL" dirty="0" smtClean="0">
                <a:latin typeface="Arial Narrow" panose="020B0606020202030204" pitchFamily="34" charset="0"/>
              </a:rPr>
              <a:t>Además  se acopian  los artefactos en los mismos departamentos sin alguna medida preventiva , lo cual hace que muchos de ellos queden en malas condiciones  y se produzcan pérdidas de material de trabajo y así aumente el presupuesto de obra.</a:t>
            </a:r>
          </a:p>
          <a:p>
            <a:pPr algn="just"/>
            <a:r>
              <a:rPr lang="es-CL" dirty="0" smtClean="0">
                <a:latin typeface="Arial Narrow" panose="020B0606020202030204" pitchFamily="34" charset="0"/>
              </a:rPr>
              <a:t>Vale destacar que los artefactos “sucios”  se encuentran sin agua potable disponible.</a:t>
            </a:r>
            <a:endParaRPr lang="es-CL" dirty="0">
              <a:latin typeface="Arial Narrow" panose="020B0606020202030204" pitchFamily="34" charset="0"/>
            </a:endParaRPr>
          </a:p>
        </p:txBody>
      </p:sp>
      <p:sp>
        <p:nvSpPr>
          <p:cNvPr id="5" name="4 Marcador de número de diapositiva"/>
          <p:cNvSpPr>
            <a:spLocks noGrp="1"/>
          </p:cNvSpPr>
          <p:nvPr>
            <p:ph type="sldNum" sz="quarter" idx="15"/>
          </p:nvPr>
        </p:nvSpPr>
        <p:spPr/>
        <p:txBody>
          <a:bodyPr/>
          <a:lstStyle/>
          <a:p>
            <a:fld id="{DE29AA27-3314-4D32-AB85-0F62F01F4559}" type="slidenum">
              <a:rPr lang="es-CL" smtClean="0"/>
              <a:pPr/>
              <a:t>98</a:t>
            </a:fld>
            <a:endParaRPr lang="es-CL" dirty="0"/>
          </a:p>
        </p:txBody>
      </p:sp>
      <p:sp>
        <p:nvSpPr>
          <p:cNvPr id="7"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1229" y="1113437"/>
            <a:ext cx="6170074" cy="4608512"/>
          </a:xfrm>
          <a:prstGeom prst="rect">
            <a:avLst/>
          </a:prstGeom>
        </p:spPr>
      </p:pic>
    </p:spTree>
    <p:extLst>
      <p:ext uri="{BB962C8B-B14F-4D97-AF65-F5344CB8AC3E}">
        <p14:creationId xmlns:p14="http://schemas.microsoft.com/office/powerpoint/2010/main" val="14930361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fld id="{DE29AA27-3314-4D32-AB85-0F62F01F4559}" type="slidenum">
              <a:rPr lang="es-CL" smtClean="0"/>
              <a:pPr/>
              <a:t>99</a:t>
            </a:fld>
            <a:endParaRPr lang="es-CL" dirty="0"/>
          </a:p>
        </p:txBody>
      </p:sp>
      <p:graphicFrame>
        <p:nvGraphicFramePr>
          <p:cNvPr id="8" name="7 Tabla"/>
          <p:cNvGraphicFramePr>
            <a:graphicFrameLocks noGrp="1"/>
          </p:cNvGraphicFramePr>
          <p:nvPr>
            <p:extLst>
              <p:ext uri="{D42A27DB-BD31-4B8C-83A1-F6EECF244321}">
                <p14:modId xmlns:p14="http://schemas.microsoft.com/office/powerpoint/2010/main" val="2795518518"/>
              </p:ext>
            </p:extLst>
          </p:nvPr>
        </p:nvGraphicFramePr>
        <p:xfrm>
          <a:off x="467550" y="620688"/>
          <a:ext cx="7920881" cy="1799072"/>
        </p:xfrm>
        <a:graphic>
          <a:graphicData uri="http://schemas.openxmlformats.org/drawingml/2006/table">
            <a:tbl>
              <a:tblPr firstRow="1" firstCol="1">
                <a:tableStyleId>{5C22544A-7EE6-4342-B048-85BDC9FD1C3A}</a:tableStyleId>
              </a:tblPr>
              <a:tblGrid>
                <a:gridCol w="4969963"/>
                <a:gridCol w="690273"/>
                <a:gridCol w="690273"/>
                <a:gridCol w="785186"/>
                <a:gridCol w="785186"/>
              </a:tblGrid>
              <a:tr h="170952">
                <a:tc>
                  <a:txBody>
                    <a:bodyPr/>
                    <a:lstStyle/>
                    <a:p>
                      <a:pPr algn="l" fontAlgn="b"/>
                      <a:r>
                        <a:rPr lang="es-CL" sz="1000" u="none" strike="noStrike" dirty="0">
                          <a:effectLst/>
                        </a:rPr>
                        <a:t>SUBPARTIDA : TINA DE BAÑO  DUOMO 140 X 70</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dirty="0">
                          <a:effectLst/>
                        </a:rPr>
                        <a:t>UNIDAD DE MEDIDA : UNI</a:t>
                      </a:r>
                      <a:endParaRPr lang="es-CL" sz="10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dirty="0">
                          <a:effectLst/>
                        </a:rPr>
                        <a:t>APU</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24.373 </a:t>
                      </a:r>
                      <a:endParaRPr lang="es-CL" sz="1000" b="1"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ITEM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UNIDAD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CANTIDAD</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VALOR</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TOTAL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TINA DE BAÑO ACERO ESMALTADO   DUOMO 140 X 70  COLOR BLANCO</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ML</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0,4</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46.490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18.596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BECKRON  25 KILOS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1.790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179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pt-BR" sz="1000" u="none" strike="noStrike" dirty="0">
                          <a:effectLst/>
                        </a:rPr>
                        <a:t>SEPARADORES CERAMICA CRUZ 3 MM </a:t>
                      </a:r>
                      <a:endParaRPr lang="pt-BR"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0,8</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1.130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904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FRAGUADOR  BEFRAGUE  5KILOS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3.990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399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ESPATULA  YORK 60MM</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2.860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286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ESPATULA  YORK TIPO LLANA  DENTADA   300 X 180 MM</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4.990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499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GASFITER  +  AYUDANTE</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DIA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0,29</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24.373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726231846"/>
              </p:ext>
            </p:extLst>
          </p:nvPr>
        </p:nvGraphicFramePr>
        <p:xfrm>
          <a:off x="467550" y="2708923"/>
          <a:ext cx="7920881" cy="1799072"/>
        </p:xfrm>
        <a:graphic>
          <a:graphicData uri="http://schemas.openxmlformats.org/drawingml/2006/table">
            <a:tbl>
              <a:tblPr firstRow="1" firstCol="1">
                <a:tableStyleId>{5C22544A-7EE6-4342-B048-85BDC9FD1C3A}</a:tableStyleId>
              </a:tblPr>
              <a:tblGrid>
                <a:gridCol w="4969963"/>
                <a:gridCol w="690273"/>
                <a:gridCol w="690273"/>
                <a:gridCol w="785186"/>
                <a:gridCol w="785186"/>
              </a:tblGrid>
              <a:tr h="170952">
                <a:tc>
                  <a:txBody>
                    <a:bodyPr/>
                    <a:lstStyle/>
                    <a:p>
                      <a:pPr algn="l" fontAlgn="b"/>
                      <a:r>
                        <a:rPr lang="es-CL" sz="1000" u="none" strike="noStrike" dirty="0">
                          <a:effectLst/>
                        </a:rPr>
                        <a:t>SUBPARTIDA : TINA DE BAÑO  DUOMO 100X 70</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dirty="0">
                          <a:effectLst/>
                        </a:rPr>
                        <a:t>UNIDAD DE MEDIDA : UNI </a:t>
                      </a:r>
                      <a:endParaRPr lang="es-CL" sz="10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dirty="0">
                          <a:effectLst/>
                        </a:rPr>
                        <a:t>APU</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21.613 </a:t>
                      </a:r>
                      <a:endParaRPr lang="es-CL" sz="1000" b="1"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ITEM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UNIDAD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CANTIDAD</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VALOR</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TOTAL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TINA DE BAÑO ACERO ESMALTADO   DUOMO 100X 70   COLOR BLANCO</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ML</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0,4</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39.590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15.836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BECKRON  25 KILOS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1.790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179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pt-BR" sz="1000" u="none" strike="noStrike" dirty="0">
                          <a:effectLst/>
                        </a:rPr>
                        <a:t>SEPARADORES CERAMICA CRUZ 3 MM </a:t>
                      </a:r>
                      <a:endParaRPr lang="pt-BR"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0,8</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1.130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904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FRAGUADOR  BEFRAGUE  5KILOS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3.990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399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ESPATULA  YORK 60MM</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2.860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286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ESPATULA  YORK TIPO LLANA  DENTADA   300 X 180 MM</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4.990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499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GASFITER  +  AYUDANTE</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DIA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0,29</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21.613 </a:t>
                      </a:r>
                      <a:endParaRPr lang="es-CL" sz="1000" b="0" i="0" u="none" strike="noStrike" dirty="0">
                        <a:solidFill>
                          <a:srgbClr val="000000"/>
                        </a:solidFill>
                        <a:effectLst/>
                        <a:latin typeface="Calibri"/>
                      </a:endParaRPr>
                    </a:p>
                  </a:txBody>
                  <a:tcPr marL="0" marR="0" marT="0" marB="0" anchor="b"/>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305464121"/>
              </p:ext>
            </p:extLst>
          </p:nvPr>
        </p:nvGraphicFramePr>
        <p:xfrm>
          <a:off x="467550" y="4797152"/>
          <a:ext cx="7920881" cy="985012"/>
        </p:xfrm>
        <a:graphic>
          <a:graphicData uri="http://schemas.openxmlformats.org/drawingml/2006/table">
            <a:tbl>
              <a:tblPr firstRow="1" firstCol="1">
                <a:tableStyleId>{5C22544A-7EE6-4342-B048-85BDC9FD1C3A}</a:tableStyleId>
              </a:tblPr>
              <a:tblGrid>
                <a:gridCol w="4969963"/>
                <a:gridCol w="690273"/>
                <a:gridCol w="690273"/>
                <a:gridCol w="785186"/>
                <a:gridCol w="785186"/>
              </a:tblGrid>
              <a:tr h="170952">
                <a:tc>
                  <a:txBody>
                    <a:bodyPr/>
                    <a:lstStyle/>
                    <a:p>
                      <a:pPr algn="l" fontAlgn="b"/>
                      <a:r>
                        <a:rPr lang="es-CL" sz="1000" u="none" strike="noStrike" dirty="0">
                          <a:effectLst/>
                        </a:rPr>
                        <a:t>SUBPARTIDA : VANITORIO  IRANEL </a:t>
                      </a:r>
                      <a:endParaRPr lang="es-CL" sz="1000" b="1" i="0" u="none" strike="noStrike" dirty="0">
                        <a:solidFill>
                          <a:srgbClr val="000000"/>
                        </a:solidFill>
                        <a:effectLst/>
                        <a:latin typeface="Calibri"/>
                      </a:endParaRPr>
                    </a:p>
                  </a:txBody>
                  <a:tcPr marL="0" marR="0" marT="0" marB="0" anchor="b"/>
                </a:tc>
                <a:tc gridSpan="2">
                  <a:txBody>
                    <a:bodyPr/>
                    <a:lstStyle/>
                    <a:p>
                      <a:pPr algn="l" fontAlgn="b"/>
                      <a:r>
                        <a:rPr lang="es-CL" sz="1000" u="none" strike="noStrike" dirty="0">
                          <a:effectLst/>
                        </a:rPr>
                        <a:t>UNIDAD DE MEDIDA : UNI </a:t>
                      </a:r>
                      <a:endParaRPr lang="es-CL" sz="1000" b="1" i="0" u="none" strike="noStrike" dirty="0">
                        <a:solidFill>
                          <a:srgbClr val="000000"/>
                        </a:solidFill>
                        <a:effectLst/>
                        <a:latin typeface="Calibri"/>
                      </a:endParaRPr>
                    </a:p>
                  </a:txBody>
                  <a:tcPr marL="0" marR="0" marT="0" marB="0" anchor="b"/>
                </a:tc>
                <a:tc hMerge="1">
                  <a:txBody>
                    <a:bodyPr/>
                    <a:lstStyle/>
                    <a:p>
                      <a:endParaRPr lang="es-CL"/>
                    </a:p>
                  </a:txBody>
                  <a:tcPr/>
                </a:tc>
                <a:tc>
                  <a:txBody>
                    <a:bodyPr/>
                    <a:lstStyle/>
                    <a:p>
                      <a:pPr algn="ctr" fontAlgn="b"/>
                      <a:r>
                        <a:rPr lang="es-CL" sz="1000" u="none" strike="noStrike" dirty="0">
                          <a:effectLst/>
                        </a:rPr>
                        <a:t>APU</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48.006 </a:t>
                      </a:r>
                      <a:endParaRPr lang="es-CL" sz="1000" b="1"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ITEM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UNIDAD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CANTIDAD</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VALOR</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TOTAL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MUEBLE  VANITORIO  BASE PLACA MELAMINA BLANCA O SIMILAR  IRANEL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UNI</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0,4</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111.992,00 </a:t>
                      </a:r>
                      <a:endParaRPr lang="es-CL" sz="1000" b="0" i="0" u="none" strike="noStrike" dirty="0">
                        <a:solidFill>
                          <a:srgbClr val="000000"/>
                        </a:solidFill>
                        <a:effectLst/>
                        <a:latin typeface="Calibri"/>
                      </a:endParaRPr>
                    </a:p>
                  </a:txBody>
                  <a:tcPr marL="0" marR="0" marT="0" marB="0" anchor="b"/>
                </a:tc>
                <a:tc>
                  <a:txBody>
                    <a:bodyPr/>
                    <a:lstStyle/>
                    <a:p>
                      <a:pPr algn="l" fontAlgn="b"/>
                      <a:r>
                        <a:rPr lang="es-CL" sz="1000" u="none" strike="noStrike" dirty="0">
                          <a:effectLst/>
                        </a:rPr>
                        <a:t> $     44.496,00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INSTALADOR  +  AYUDANTE</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DIA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0,1</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r>
                        <a:rPr lang="es-CL" sz="1000" u="none" strike="noStrike" dirty="0">
                          <a:effectLst/>
                        </a:rPr>
                        <a:t>LEYES SOCIALES </a:t>
                      </a:r>
                      <a:endParaRPr lang="es-CL" sz="1000" b="1"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0,29</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3.500 </a:t>
                      </a:r>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10 </a:t>
                      </a:r>
                      <a:endParaRPr lang="es-CL" sz="1000" b="0" i="0" u="none" strike="noStrike" dirty="0">
                        <a:solidFill>
                          <a:srgbClr val="000000"/>
                        </a:solidFill>
                        <a:effectLst/>
                        <a:latin typeface="Calibri"/>
                      </a:endParaRPr>
                    </a:p>
                  </a:txBody>
                  <a:tcPr marL="0" marR="0" marT="0" marB="0" anchor="b"/>
                </a:tc>
              </a:tr>
              <a:tr h="162812">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l" fontAlgn="b"/>
                      <a:endParaRPr lang="es-CL" sz="1000" b="0" i="0" u="none" strike="noStrike" dirty="0">
                        <a:solidFill>
                          <a:srgbClr val="000000"/>
                        </a:solidFill>
                        <a:effectLst/>
                        <a:latin typeface="Calibri"/>
                      </a:endParaRPr>
                    </a:p>
                  </a:txBody>
                  <a:tcPr marL="0" marR="0" marT="0" marB="0" anchor="b"/>
                </a:tc>
                <a:tc>
                  <a:txBody>
                    <a:bodyPr/>
                    <a:lstStyle/>
                    <a:p>
                      <a:pPr algn="ctr" fontAlgn="b"/>
                      <a:r>
                        <a:rPr lang="es-CL" sz="1000" u="none" strike="noStrike" dirty="0">
                          <a:effectLst/>
                        </a:rPr>
                        <a:t> $           48.006 </a:t>
                      </a:r>
                      <a:endParaRPr lang="es-CL" sz="1000" b="0" i="0" u="none" strike="noStrike" dirty="0">
                        <a:solidFill>
                          <a:srgbClr val="000000"/>
                        </a:solidFill>
                        <a:effectLst/>
                        <a:latin typeface="Calibri"/>
                      </a:endParaRPr>
                    </a:p>
                  </a:txBody>
                  <a:tcPr marL="0" marR="0" marT="0" marB="0" anchor="b"/>
                </a:tc>
              </a:tr>
            </a:tbl>
          </a:graphicData>
        </a:graphic>
      </p:graphicFrame>
      <p:sp>
        <p:nvSpPr>
          <p:cNvPr id="11" name="1 Título"/>
          <p:cNvSpPr txBox="1">
            <a:spLocks/>
          </p:cNvSpPr>
          <p:nvPr/>
        </p:nvSpPr>
        <p:spPr>
          <a:xfrm>
            <a:off x="6135692" y="-819470"/>
            <a:ext cx="3008313" cy="1162051"/>
          </a:xfrm>
          <a:prstGeom prst="rect">
            <a:avLst/>
          </a:prstGeom>
        </p:spPr>
        <p:txBody>
          <a:bodyPr vert="horz" lIns="91410" tIns="45706" rIns="91410" bIns="45706" rtlCol="0" anchor="b">
            <a:noAutofit/>
          </a:bodyPr>
          <a:lstStyle>
            <a:lvl1pPr algn="l" defTabSz="914331" rtl="0" eaLnBrk="1" latinLnBrk="0" hangingPunct="1">
              <a:spcBef>
                <a:spcPct val="0"/>
              </a:spcBef>
              <a:buNone/>
              <a:defRPr sz="2000" b="1" kern="1200">
                <a:ln>
                  <a:noFill/>
                </a:ln>
                <a:solidFill>
                  <a:srgbClr val="FF7605"/>
                </a:solidFill>
                <a:effectLst/>
                <a:latin typeface="+mj-lt"/>
                <a:ea typeface="+mj-ea"/>
                <a:cs typeface="+mj-cs"/>
              </a:defRPr>
            </a:lvl1pPr>
          </a:lstStyle>
          <a:p>
            <a:r>
              <a:rPr lang="es-CL" sz="1600" dirty="0"/>
              <a:t>ANALISIS  PRECIOS UNITARIOS </a:t>
            </a:r>
          </a:p>
        </p:txBody>
      </p:sp>
      <p:sp>
        <p:nvSpPr>
          <p:cNvPr id="12" name="6 Marcador de pie de página"/>
          <p:cNvSpPr>
            <a:spLocks noGrp="1"/>
          </p:cNvSpPr>
          <p:nvPr>
            <p:ph type="ftr" sz="quarter" idx="4294967295"/>
          </p:nvPr>
        </p:nvSpPr>
        <p:spPr>
          <a:xfrm>
            <a:off x="395536" y="6525344"/>
            <a:ext cx="8928992" cy="332656"/>
          </a:xfrm>
          <a:prstGeom prst="rect">
            <a:avLst/>
          </a:prstGeom>
        </p:spPr>
        <p:txBody>
          <a:bodyPr/>
          <a:lstStyle/>
          <a:p>
            <a:r>
              <a:rPr lang="es-CL" dirty="0"/>
              <a:t>Universidad de Santiago de Chile | Practica Pre Profesional IV | Pilar Emilia Peterson | Profesor Guía: Carlos Richards M.| Fecha  : </a:t>
            </a:r>
            <a:r>
              <a:rPr lang="es-CL" dirty="0" smtClean="0"/>
              <a:t>17 Diciembre </a:t>
            </a:r>
            <a:r>
              <a:rPr lang="es-CL" dirty="0"/>
              <a:t>2013</a:t>
            </a:r>
          </a:p>
        </p:txBody>
      </p:sp>
    </p:spTree>
    <p:extLst>
      <p:ext uri="{BB962C8B-B14F-4D97-AF65-F5344CB8AC3E}">
        <p14:creationId xmlns:p14="http://schemas.microsoft.com/office/powerpoint/2010/main" val="42732530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rmal">
  <a:themeElements>
    <a:clrScheme name="Equida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Thermal</Template>
  <TotalTime>6816</TotalTime>
  <Words>22582</Words>
  <Application>Microsoft Office PowerPoint</Application>
  <PresentationFormat>Presentación en pantalla (4:3)</PresentationFormat>
  <Paragraphs>5244</Paragraphs>
  <Slides>141</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141</vt:i4>
      </vt:variant>
    </vt:vector>
  </HeadingPairs>
  <TitlesOfParts>
    <vt:vector size="147" baseType="lpstr">
      <vt:lpstr>Arial</vt:lpstr>
      <vt:lpstr>Arial Narrow</vt:lpstr>
      <vt:lpstr>Calibri</vt:lpstr>
      <vt:lpstr>Myriad Arabic</vt:lpstr>
      <vt:lpstr>Times New Roman</vt:lpstr>
      <vt:lpstr>termal</vt:lpstr>
      <vt:lpstr>Presentación de PowerPoint</vt:lpstr>
      <vt:lpstr>INDICE   DE HIPERVÍNCULOS  </vt:lpstr>
      <vt:lpstr>INTRODUCCIÓN : LAS TERMINACIONES  EN LA OBRA  DE CONSTRUCCIÓN </vt:lpstr>
      <vt:lpstr>UBICACIÓN Y CONTEXTO DEL NUEVO EDIFICIO A SEGUIR </vt:lpstr>
      <vt:lpstr>Presentación de PowerPoint</vt:lpstr>
      <vt:lpstr>EDIFICIO LOURDES SAN PABLO  4100 CONSTRUCTORA NOLLAGAM LTDA. ASTABURUAGA Y ASOCIADOS ARQTOS PROGRAMA ASOCIADO :COMERCIO Y  SERVICIOS  +  DEPARTAMENTOS DESDE UF 1657 (  $ 38.462.930) METRAJE :34,4 M2 – 62.33M2 DIVIDENDO:  UF 9,84 |MES ($ 228.499) F.ENTREGA:MARZO 2014 ESTIMADO  VALOR UF : $23.212,93 | FECHA UF:  7 NOV 2013</vt:lpstr>
      <vt:lpstr>DESCRIPCIÓN DEL PROYECTO EDIFICIO LOURDES  </vt:lpstr>
      <vt:lpstr>VISTAS  DESDE EL INTERIOR DEL EDIFICIO LOURDES </vt:lpstr>
      <vt:lpstr>TIPOLOGIA DEPARTAMENTOS </vt:lpstr>
      <vt:lpstr>Presentación de PowerPoint</vt:lpstr>
      <vt:lpstr>PLANIMETRIAS DE ARQUITECTURA</vt:lpstr>
      <vt:lpstr>ESPECIFICACIONES TÉCNICAS (E.E.T.T)</vt:lpstr>
      <vt:lpstr>PROGRAMACION   GANTT</vt:lpstr>
      <vt:lpstr>ORGANIGRAMA DE OBRA </vt:lpstr>
      <vt:lpstr>CODIGOS DENTRO DE LA OBRA | USO DE CASCOS </vt:lpstr>
      <vt:lpstr>ESTADO DE AVANCE DE TERMINACIONES  ETAPA I</vt:lpstr>
      <vt:lpstr>Presentación de PowerPoint</vt:lpstr>
      <vt:lpstr>Presentación de PowerPoint</vt:lpstr>
      <vt:lpstr>Presentación de PowerPoint</vt:lpstr>
      <vt:lpstr>15  PARTIDAS DE TERMINACIONES  + ANALISIS DE PRECIOS UNITARIOS EDIFICIO LOURDES ETAPA I  </vt:lpstr>
      <vt:lpstr>PARTIDAS ESPECIFICAS DE TERMINACIONES EJECUTADAS EN OBRA  ETAPA I   </vt:lpstr>
      <vt:lpstr>PARTIDA 1  : PAVIMENTOS INTERIORES 1.1.-PISOS CERÁMICOS 1.2 .- PISOS ALFOMBRADOS </vt:lpstr>
      <vt:lpstr>1.1 .- PISOS CERAMICOS</vt:lpstr>
      <vt:lpstr>Presentación de PowerPoint</vt:lpstr>
      <vt:lpstr>Presentación de PowerPoint</vt:lpstr>
      <vt:lpstr>ANALISIS  PRECIOS UNITARIOS </vt:lpstr>
      <vt:lpstr>PARTIDA:   ALFOMBRAS</vt:lpstr>
      <vt:lpstr>Presentación de PowerPoint</vt:lpstr>
      <vt:lpstr>Presentación de PowerPoint</vt:lpstr>
      <vt:lpstr>ANALISIS  PRECIOS UNITARIOS </vt:lpstr>
      <vt:lpstr>PARTIDA 2 : TABIQUERIAS 2.1 TABIQUERIAS INTERIORES </vt:lpstr>
      <vt:lpstr>1.1 TABIQUERIAS INTERIORES</vt:lpstr>
      <vt:lpstr>Presentación de PowerPoint</vt:lpstr>
      <vt:lpstr>Presentación de PowerPoint</vt:lpstr>
      <vt:lpstr>Presentación de PowerPoint</vt:lpstr>
      <vt:lpstr>3.- GUARDAPOLVOS  Y  CORNISAS</vt:lpstr>
      <vt:lpstr>Presentación de PowerPoint</vt:lpstr>
      <vt:lpstr>Presentación de PowerPoint</vt:lpstr>
      <vt:lpstr>Presentación de PowerPoint</vt:lpstr>
      <vt:lpstr>Presentación de PowerPoint</vt:lpstr>
      <vt:lpstr>Presentación de PowerPoint</vt:lpstr>
      <vt:lpstr>PARTIDA 4 :AISLACIONES 14.1 AISLACION ACUSTICA TABIQUES INTERIORES </vt:lpstr>
      <vt:lpstr>Presentación de PowerPoint</vt:lpstr>
      <vt:lpstr>Presentación de PowerPoint</vt:lpstr>
      <vt:lpstr>Presentación de PowerPoint</vt:lpstr>
      <vt:lpstr>Presentación de PowerPoint</vt:lpstr>
      <vt:lpstr>PARTIDA 5 : IMPERMEABILIZACIONES  BAÑOS </vt:lpstr>
      <vt:lpstr>Presentación de PowerPoint</vt:lpstr>
      <vt:lpstr>Presentación de PowerPoint</vt:lpstr>
      <vt:lpstr>PARTIDA 6: CIELO FALSO </vt:lpstr>
      <vt:lpstr>Presentación de PowerPoint</vt:lpstr>
      <vt:lpstr>Presentación de PowerPoint</vt:lpstr>
      <vt:lpstr>PARTIDA 7 : TERMINACIONES  HUMEDAS</vt:lpstr>
      <vt:lpstr>Presentación de PowerPoint</vt:lpstr>
      <vt:lpstr>Presentación de PowerPoint</vt:lpstr>
      <vt:lpstr>PARTIDA 8: REVESTIMIENTO INTERIOR  PAPEL MURAL  </vt:lpstr>
      <vt:lpstr>Presentación de PowerPoint</vt:lpstr>
      <vt:lpstr>Presentación de PowerPoint</vt:lpstr>
      <vt:lpstr>PARTIDA 9: PUERTAS</vt:lpstr>
      <vt:lpstr>Presentación de PowerPoint</vt:lpstr>
      <vt:lpstr>Presentación de PowerPoint</vt:lpstr>
      <vt:lpstr>Presentación de PowerPoint</vt:lpstr>
      <vt:lpstr>PARTIDA 10 : VENTANAS Y CRISTALERIA </vt:lpstr>
      <vt:lpstr>Presentación de PowerPoint</vt:lpstr>
      <vt:lpstr>Presentación de PowerPoint</vt:lpstr>
      <vt:lpstr>PARTIDA 11 : QUINCALLERIAS </vt:lpstr>
      <vt:lpstr>Presentación de PowerPoint</vt:lpstr>
      <vt:lpstr>Presentación de PowerPoint</vt:lpstr>
      <vt:lpstr>PARTIDA 12 : PINTURAS </vt:lpstr>
      <vt:lpstr>Presentación de PowerPoint</vt:lpstr>
      <vt:lpstr>Presentación de PowerPoint</vt:lpstr>
      <vt:lpstr>Presentación de PowerPoint</vt:lpstr>
      <vt:lpstr>PARTIDA 13 : CARPINTERÍA METÁLICA</vt:lpstr>
      <vt:lpstr>Presentación de PowerPoint</vt:lpstr>
      <vt:lpstr>PARTIDA 14: MUEBLES DEPARTAMENTOS </vt:lpstr>
      <vt:lpstr>Presentación de PowerPoint</vt:lpstr>
      <vt:lpstr>Presentación de PowerPoint</vt:lpstr>
      <vt:lpstr>Presentación de PowerPoint</vt:lpstr>
      <vt:lpstr>Presentación de PowerPoint</vt:lpstr>
      <vt:lpstr>PARTIDA 15: CLOSET DORMITORIOS</vt:lpstr>
      <vt:lpstr>Presentación de PowerPoint</vt:lpstr>
      <vt:lpstr>Presentación de PowerPoint</vt:lpstr>
      <vt:lpstr>CONCLUSIONES PROCESO DE TERMINACIONES  ETAPA I </vt:lpstr>
      <vt:lpstr>15  PARTIDAS DE TERMINACIONES  + ANALISIS DE PRECIOS UNITARIOS EDIFICIO LOURDES ETAPA II  </vt:lpstr>
      <vt:lpstr>INDICE   DE HIPERVÍNCULOS  </vt:lpstr>
      <vt:lpstr>  VALORES ESTIMATIVOS SEGÚN LA UF   ETAPA II  DE VISITA :  DESDE UF 1657 (  $ 38.554.380.-) METRAJE :34,4 M2 – 62.33M2 DIVIDENDO:  UF 9,84 |MES ($ 228.942.-) F.ENTREGA:MARZO 2014 ESTIMADO  VALOR UF : $23.267,58 | FECHA UF:  17 DIC  2013</vt:lpstr>
      <vt:lpstr>ESTADO DE AVANCE DE TERMINACIONES  ETAPA II</vt:lpstr>
      <vt:lpstr>Presentación de PowerPoint</vt:lpstr>
      <vt:lpstr>MEDICIÓN DEL ESTADO DE  AVANCE  Y CALIDAD DE TERMINACIONES SEGÚN LA INSPECCIÓN TÉCNICA DE OBRA </vt:lpstr>
      <vt:lpstr>Presentación de PowerPoint</vt:lpstr>
      <vt:lpstr>PARTIDAS ESPECIFICAS DE TERMINACIONES EJECUTADAS EN OBRA  ETAPA II   </vt:lpstr>
      <vt:lpstr>PARTIDA 16 :LUMINARIAS</vt:lpstr>
      <vt:lpstr>Presentación de PowerPoint</vt:lpstr>
      <vt:lpstr>Presentación de PowerPoint</vt:lpstr>
      <vt:lpstr>PARTIDA 17 : ARTEFACTOS SANITARIOS</vt:lpstr>
      <vt:lpstr>Presentación de PowerPoint</vt:lpstr>
      <vt:lpstr>¿CÓMO INSTALAR UN WC?</vt:lpstr>
      <vt:lpstr>Presentación de PowerPoint</vt:lpstr>
      <vt:lpstr>Presentación de PowerPoint</vt:lpstr>
      <vt:lpstr>Presentación de PowerPoint</vt:lpstr>
      <vt:lpstr>PARTIDA 18 :ACCESORIOS  SANITARIOS</vt:lpstr>
      <vt:lpstr>Presentación de PowerPoint</vt:lpstr>
      <vt:lpstr>PARTIDA 19 : EQUIPO COCINA DEPARTAMENTOS</vt:lpstr>
      <vt:lpstr>DETALLE INSTALACION  COCINAS </vt:lpstr>
      <vt:lpstr>Presentación de PowerPoint</vt:lpstr>
      <vt:lpstr>Presentación de PowerPoint</vt:lpstr>
      <vt:lpstr>PARTIDA 20 : SEÑALETICAS </vt:lpstr>
      <vt:lpstr>Presentación de PowerPoint</vt:lpstr>
      <vt:lpstr>PARTIDA 21 : IMPERMEABILIZACION MUROS  BAÑO Y COCINAS </vt:lpstr>
      <vt:lpstr>APLICACIÓN IMPERMEABILIZANTE MUROS Y CIELOS </vt:lpstr>
      <vt:lpstr>Presentación de PowerPoint</vt:lpstr>
      <vt:lpstr>PARTIDA 22 :  CELOCIAS TERMINACIONES</vt:lpstr>
      <vt:lpstr>DETALLE  CELOCIA NICHO CALEFONT</vt:lpstr>
      <vt:lpstr>Presentación de PowerPoint</vt:lpstr>
      <vt:lpstr>PARTIDA 23 : REVESTIMIENTOS CERAMICO INTERIOR </vt:lpstr>
      <vt:lpstr>INSTALACIÓN CERAMICA MUROS</vt:lpstr>
      <vt:lpstr>Presentación de PowerPoint</vt:lpstr>
      <vt:lpstr>PARTIDA 24 : TECHUMBRE Y HOJALATERIA </vt:lpstr>
      <vt:lpstr>VENTILACIO VERTICAL</vt:lpstr>
      <vt:lpstr>Presentación de PowerPoint</vt:lpstr>
      <vt:lpstr>Presentación de PowerPoint</vt:lpstr>
      <vt:lpstr>PARTIDA 25 : CALEFONT </vt:lpstr>
      <vt:lpstr>Presentación de PowerPoint</vt:lpstr>
      <vt:lpstr>Presentación de PowerPoint</vt:lpstr>
      <vt:lpstr>PARTIDA 26 : SELLADO DE TERMINACIONES  </vt:lpstr>
      <vt:lpstr>Presentación de PowerPoint</vt:lpstr>
      <vt:lpstr>Presentación de PowerPoint</vt:lpstr>
      <vt:lpstr>PARTIDA 27: ASCENSORES </vt:lpstr>
      <vt:lpstr>FUNCIONAMIENTO ASCENSORES A TRACCION ELECTRICA</vt:lpstr>
      <vt:lpstr>Presentación de PowerPoint</vt:lpstr>
      <vt:lpstr>PARTIDA 28 : DUCTO DE RESIDUOS </vt:lpstr>
      <vt:lpstr>RECORRIDO DUCTO DE  ACOPIO DE RESIDUOS </vt:lpstr>
      <vt:lpstr>Presentación de PowerPoint</vt:lpstr>
      <vt:lpstr>PARTIDA 29 : GRIFERIA  Y SIFONES </vt:lpstr>
      <vt:lpstr>INSTALACIÓN  GRIFERÍA </vt:lpstr>
      <vt:lpstr>Presentación de PowerPoint</vt:lpstr>
      <vt:lpstr>PARTIDA 30  : CORRIENTES DEBILES Y EQUIPOS</vt:lpstr>
      <vt:lpstr>Presentación de PowerPoint</vt:lpstr>
      <vt:lpstr>PRECIOS   ESTIMATIVOS DE TERMINACIONES  DEL ALUMNO EN SEGUIMIENTO DE OBRA </vt:lpstr>
      <vt:lpstr>Presentación de PowerPoint</vt:lpstr>
      <vt:lpstr>CONCLUSIONES PROCESO DE TERMINACIONES  ETAPA II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THE PRESTIGE</dc:creator>
  <cp:lastModifiedBy>Ricardo Alberto Pizarro Iturrieta</cp:lastModifiedBy>
  <cp:revision>686</cp:revision>
  <cp:lastPrinted>2013-11-11T22:51:04Z</cp:lastPrinted>
  <dcterms:created xsi:type="dcterms:W3CDTF">2013-11-01T00:53:46Z</dcterms:created>
  <dcterms:modified xsi:type="dcterms:W3CDTF">2015-03-11T14:09:31Z</dcterms:modified>
</cp:coreProperties>
</file>